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Default Extension="png" ContentType="image/png"/>
  <Override PartName="/ppt/slides/slide1.xml" ContentType="application/vnd.openxmlformats-officedocument.presentationml.slide+xml"/>
  <Default Extension="jpg" ContentType="image/jpg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  <p:sldId id="322" r:id="rId72"/>
    <p:sldId id="323" r:id="rId73"/>
    <p:sldId id="324" r:id="rId74"/>
    <p:sldId id="325" r:id="rId75"/>
    <p:sldId id="326" r:id="rId76"/>
    <p:sldId id="327" r:id="rId77"/>
    <p:sldId id="328" r:id="rId78"/>
    <p:sldId id="329" r:id="rId79"/>
    <p:sldId id="330" r:id="rId80"/>
    <p:sldId id="331" r:id="rId81"/>
    <p:sldId id="332" r:id="rId82"/>
  </p:sldIdLst>
  <p:sldSz cx="5765800" cy="3244850"/>
  <p:notesSz cx="5765800" cy="324485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Relationship Id="rId71" Type="http://schemas.openxmlformats.org/officeDocument/2006/relationships/slide" Target="slides/slide66.xml"/><Relationship Id="rId72" Type="http://schemas.openxmlformats.org/officeDocument/2006/relationships/slide" Target="slides/slide67.xml"/><Relationship Id="rId73" Type="http://schemas.openxmlformats.org/officeDocument/2006/relationships/slide" Target="slides/slide68.xml"/><Relationship Id="rId74" Type="http://schemas.openxmlformats.org/officeDocument/2006/relationships/slide" Target="slides/slide69.xml"/><Relationship Id="rId75" Type="http://schemas.openxmlformats.org/officeDocument/2006/relationships/slide" Target="slides/slide70.xml"/><Relationship Id="rId76" Type="http://schemas.openxmlformats.org/officeDocument/2006/relationships/slide" Target="slides/slide71.xml"/><Relationship Id="rId77" Type="http://schemas.openxmlformats.org/officeDocument/2006/relationships/slide" Target="slides/slide72.xml"/><Relationship Id="rId78" Type="http://schemas.openxmlformats.org/officeDocument/2006/relationships/slide" Target="slides/slide73.xml"/><Relationship Id="rId79" Type="http://schemas.openxmlformats.org/officeDocument/2006/relationships/slide" Target="slides/slide74.xml"/><Relationship Id="rId80" Type="http://schemas.openxmlformats.org/officeDocument/2006/relationships/slide" Target="slides/slide75.xml"/><Relationship Id="rId81" Type="http://schemas.openxmlformats.org/officeDocument/2006/relationships/slide" Target="slides/slide76.xml"/><Relationship Id="rId82" Type="http://schemas.openxmlformats.org/officeDocument/2006/relationships/slide" Target="slides/slide77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32435" y="1005903"/>
            <a:ext cx="4900930" cy="6814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864870" y="1817116"/>
            <a:ext cx="4036060" cy="8112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fld id="{81D60167-4931-47E6-BA6A-407CBD079E47}" type="slidenum">
              <a:rPr dirty="0" spc="-5"/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fld id="{81D60167-4931-47E6-BA6A-407CBD079E47}" type="slidenum">
              <a:rPr dirty="0" spc="-5"/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288290" y="746315"/>
            <a:ext cx="2508123" cy="21416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2969387" y="746315"/>
            <a:ext cx="2508123" cy="21416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fld id="{81D60167-4931-47E6-BA6A-407CBD079E47}" type="slidenum">
              <a:rPr dirty="0" spc="-5"/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fld id="{81D60167-4931-47E6-BA6A-407CBD079E47}" type="slidenum">
              <a:rPr dirty="0" spc="-5"/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0"/>
            <a:ext cx="5759988" cy="323999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fld id="{81D60167-4931-47E6-BA6A-407CBD079E47}" type="slidenum">
              <a:rPr dirty="0" spc="-5"/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42595" y="84604"/>
            <a:ext cx="5080609" cy="2076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59994" y="729342"/>
            <a:ext cx="5039995" cy="19558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1960372" y="3017710"/>
            <a:ext cx="1845056" cy="1622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288290" y="3017710"/>
            <a:ext cx="1326134" cy="1622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4835550" y="2858774"/>
            <a:ext cx="596900" cy="3003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fld id="{81D60167-4931-47E6-BA6A-407CBD079E47}" type="slidenum">
              <a:rPr dirty="0" spc="-5"/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g"/><Relationship Id="rId3" Type="http://schemas.openxmlformats.org/officeDocument/2006/relationships/image" Target="../media/image3.png"/><Relationship Id="rId4" Type="http://schemas.openxmlformats.org/officeDocument/2006/relationships/image" Target="../media/image4.png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3.png"/><Relationship Id="rId3" Type="http://schemas.openxmlformats.org/officeDocument/2006/relationships/image" Target="../media/image5.png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4.png"/><Relationship Id="rId3" Type="http://schemas.openxmlformats.org/officeDocument/2006/relationships/image" Target="../media/image15.png"/><Relationship Id="rId4" Type="http://schemas.openxmlformats.org/officeDocument/2006/relationships/image" Target="../media/image5.png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.jpg"/><Relationship Id="rId3" Type="http://schemas.openxmlformats.org/officeDocument/2006/relationships/image" Target="../media/image5.png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7.png"/><Relationship Id="rId3" Type="http://schemas.openxmlformats.org/officeDocument/2006/relationships/image" Target="../media/image5.png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slide" Target="slide3.xml"/><Relationship Id="rId3" Type="http://schemas.openxmlformats.org/officeDocument/2006/relationships/slide" Target="slide19.xml"/><Relationship Id="rId4" Type="http://schemas.openxmlformats.org/officeDocument/2006/relationships/slide" Target="slide20.xml"/><Relationship Id="rId5" Type="http://schemas.openxmlformats.org/officeDocument/2006/relationships/slide" Target="slide27.xml"/><Relationship Id="rId6" Type="http://schemas.openxmlformats.org/officeDocument/2006/relationships/slide" Target="slide34.xml"/><Relationship Id="rId7" Type="http://schemas.openxmlformats.org/officeDocument/2006/relationships/slide" Target="slide39.xml"/><Relationship Id="rId8" Type="http://schemas.openxmlformats.org/officeDocument/2006/relationships/slide" Target="slide55.xml"/><Relationship Id="rId9" Type="http://schemas.openxmlformats.org/officeDocument/2006/relationships/slide" Target="slide61.xml"/><Relationship Id="rId10" Type="http://schemas.openxmlformats.org/officeDocument/2006/relationships/image" Target="../media/image5.png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slide" Target="slide3.xml"/><Relationship Id="rId3" Type="http://schemas.openxmlformats.org/officeDocument/2006/relationships/slide" Target="slide19.xml"/><Relationship Id="rId4" Type="http://schemas.openxmlformats.org/officeDocument/2006/relationships/slide" Target="slide39.xml"/><Relationship Id="rId5" Type="http://schemas.openxmlformats.org/officeDocument/2006/relationships/slide" Target="slide55.xml"/><Relationship Id="rId6" Type="http://schemas.openxmlformats.org/officeDocument/2006/relationships/slide" Target="slide61.xml"/><Relationship Id="rId7" Type="http://schemas.openxmlformats.org/officeDocument/2006/relationships/image" Target="../media/image5.png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8.png"/><Relationship Id="rId3" Type="http://schemas.openxmlformats.org/officeDocument/2006/relationships/image" Target="../media/image19.png"/><Relationship Id="rId4" Type="http://schemas.openxmlformats.org/officeDocument/2006/relationships/image" Target="../media/image20.png"/><Relationship Id="rId5" Type="http://schemas.openxmlformats.org/officeDocument/2006/relationships/image" Target="../media/image21.png"/><Relationship Id="rId6" Type="http://schemas.openxmlformats.org/officeDocument/2006/relationships/image" Target="../media/image22.png"/><Relationship Id="rId7" Type="http://schemas.openxmlformats.org/officeDocument/2006/relationships/image" Target="../media/image23.png"/><Relationship Id="rId8" Type="http://schemas.openxmlformats.org/officeDocument/2006/relationships/image" Target="../media/image24.png"/><Relationship Id="rId9" Type="http://schemas.openxmlformats.org/officeDocument/2006/relationships/image" Target="../media/image5.png"/></Relationships>
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5.png"/><Relationship Id="rId3" Type="http://schemas.openxmlformats.org/officeDocument/2006/relationships/image" Target="../media/image5.png"/></Relationships>
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slide" Target="slide71.xml"/><Relationship Id="rId3" Type="http://schemas.openxmlformats.org/officeDocument/2006/relationships/image" Target="../media/image5.png"/></Relationships>
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6.png"/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29.png"/><Relationship Id="rId6" Type="http://schemas.openxmlformats.org/officeDocument/2006/relationships/image" Target="../media/image30.png"/><Relationship Id="rId7" Type="http://schemas.openxmlformats.org/officeDocument/2006/relationships/image" Target="../media/image31.png"/><Relationship Id="rId8" Type="http://schemas.openxmlformats.org/officeDocument/2006/relationships/image" Target="../media/image32.png"/><Relationship Id="rId9" Type="http://schemas.openxmlformats.org/officeDocument/2006/relationships/image" Target="../media/image33.png"/><Relationship Id="rId10" Type="http://schemas.openxmlformats.org/officeDocument/2006/relationships/image" Target="../media/image34.png"/><Relationship Id="rId11" Type="http://schemas.openxmlformats.org/officeDocument/2006/relationships/image" Target="../media/image35.png"/><Relationship Id="rId12" Type="http://schemas.openxmlformats.org/officeDocument/2006/relationships/image" Target="../media/image36.png"/><Relationship Id="rId13" Type="http://schemas.openxmlformats.org/officeDocument/2006/relationships/image" Target="../media/image5.png"/></Relationships>
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slide" Target="slide3.xml"/><Relationship Id="rId3" Type="http://schemas.openxmlformats.org/officeDocument/2006/relationships/slide" Target="slide4.xml"/><Relationship Id="rId4" Type="http://schemas.openxmlformats.org/officeDocument/2006/relationships/slide" Target="slide7.xml"/><Relationship Id="rId5" Type="http://schemas.openxmlformats.org/officeDocument/2006/relationships/slide" Target="slide14.xml"/><Relationship Id="rId6" Type="http://schemas.openxmlformats.org/officeDocument/2006/relationships/slide" Target="slide19.xml"/><Relationship Id="rId7" Type="http://schemas.openxmlformats.org/officeDocument/2006/relationships/slide" Target="slide39.xml"/><Relationship Id="rId8" Type="http://schemas.openxmlformats.org/officeDocument/2006/relationships/slide" Target="slide55.xml"/><Relationship Id="rId9" Type="http://schemas.openxmlformats.org/officeDocument/2006/relationships/slide" Target="slide61.xml"/><Relationship Id="rId10" Type="http://schemas.openxmlformats.org/officeDocument/2006/relationships/image" Target="../media/image5.png"/></Relationships>
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Relationship Id="rId3" Type="http://schemas.openxmlformats.org/officeDocument/2006/relationships/image" Target="../media/image38.png"/><Relationship Id="rId4" Type="http://schemas.openxmlformats.org/officeDocument/2006/relationships/image" Target="../media/image5.png"/></Relationships>
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slide" Target="slide3.xml"/><Relationship Id="rId3" Type="http://schemas.openxmlformats.org/officeDocument/2006/relationships/slide" Target="slide19.xml"/><Relationship Id="rId4" Type="http://schemas.openxmlformats.org/officeDocument/2006/relationships/slide" Target="slide39.xml"/><Relationship Id="rId5" Type="http://schemas.openxmlformats.org/officeDocument/2006/relationships/slide" Target="slide40.xml"/><Relationship Id="rId6" Type="http://schemas.openxmlformats.org/officeDocument/2006/relationships/slide" Target="slide48.xml"/><Relationship Id="rId7" Type="http://schemas.openxmlformats.org/officeDocument/2006/relationships/slide" Target="slide55.xml"/><Relationship Id="rId8" Type="http://schemas.openxmlformats.org/officeDocument/2006/relationships/slide" Target="slide61.xml"/><Relationship Id="rId9" Type="http://schemas.openxmlformats.org/officeDocument/2006/relationships/image" Target="../media/image5.png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9.jpg"/><Relationship Id="rId3" Type="http://schemas.openxmlformats.org/officeDocument/2006/relationships/hyperlink" Target="https://www.economist.com/finance-and-economics/2025/02/27/how-to-get-rich-in-2025" TargetMode="External"/><Relationship Id="rId4" Type="http://schemas.openxmlformats.org/officeDocument/2006/relationships/image" Target="../media/image5.png"/></Relationships>
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0.jpg"/><Relationship Id="rId3" Type="http://schemas.openxmlformats.org/officeDocument/2006/relationships/hyperlink" Target="https://bsky.app/profile/mariusbrulhart.bsky.social/post/3ljczykc2sk2m" TargetMode="External"/><Relationship Id="rId4" Type="http://schemas.openxmlformats.org/officeDocument/2006/relationships/image" Target="../media/image5.png"/></Relationships>
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png"/></Relationships>
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6.png"/><Relationship Id="rId3" Type="http://schemas.openxmlformats.org/officeDocument/2006/relationships/image" Target="../media/image5.png"/></Relationships>
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png"/></Relationships>
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slide" Target="slide3.xml"/><Relationship Id="rId3" Type="http://schemas.openxmlformats.org/officeDocument/2006/relationships/slide" Target="slide19.xml"/><Relationship Id="rId4" Type="http://schemas.openxmlformats.org/officeDocument/2006/relationships/slide" Target="slide39.xml"/><Relationship Id="rId5" Type="http://schemas.openxmlformats.org/officeDocument/2006/relationships/slide" Target="slide55.xml"/><Relationship Id="rId6" Type="http://schemas.openxmlformats.org/officeDocument/2006/relationships/slide" Target="slide56.xml"/><Relationship Id="rId7" Type="http://schemas.openxmlformats.org/officeDocument/2006/relationships/slide" Target="slide61.xml"/><Relationship Id="rId8" Type="http://schemas.openxmlformats.org/officeDocument/2006/relationships/image" Target="../media/image5.png"/></Relationships>
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5.png"/></Relationships>
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5.png"/></Relationships>
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doi.org/10.1162/rest_a_01466" TargetMode="External"/><Relationship Id="rId3" Type="http://schemas.openxmlformats.org/officeDocument/2006/relationships/hyperlink" Target="https://doi.org/10.1162/rest_a_01313" TargetMode="External"/><Relationship Id="rId4" Type="http://schemas.openxmlformats.org/officeDocument/2006/relationships/hyperlink" Target="https://doi.org/10.1093/jeea/jvae056" TargetMode="External"/><Relationship Id="rId5" Type="http://schemas.openxmlformats.org/officeDocument/2006/relationships/hyperlink" Target="https://batz.ch/2021/12/wieviel-werden-wir-im-2022-vererben/" TargetMode="External"/><Relationship Id="rId6" Type="http://schemas.openxmlformats.org/officeDocument/2006/relationships/hyperlink" Target="https://doi.org/10.1111/j.1467-937X.2004.00302.x" TargetMode="External"/><Relationship Id="rId7" Type="http://schemas.openxmlformats.org/officeDocument/2006/relationships/image" Target="../media/image5.png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direct.mit.edu/rest/article/99/5/793/58411/Volatile-Top-Income-Shares-in-Switzerland" TargetMode="External"/><Relationship Id="rId3" Type="http://schemas.openxmlformats.org/officeDocument/2006/relationships/hyperlink" Target="https://doi.org/10.1257/aer.103.3.472" TargetMode="External"/><Relationship Id="rId4" Type="http://schemas.openxmlformats.org/officeDocument/2006/relationships/hyperlink" Target="https://doi.org/10.1016/j.jpubeco.2023.104865" TargetMode="External"/><Relationship Id="rId5" Type="http://schemas.openxmlformats.org/officeDocument/2006/relationships/hyperlink" Target="https://doi.org/10.1093/restud/rdac016" TargetMode="External"/><Relationship Id="rId6" Type="http://schemas.openxmlformats.org/officeDocument/2006/relationships/image" Target="../media/image5.png"/></Relationships>
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1.png"/><Relationship Id="rId3" Type="http://schemas.openxmlformats.org/officeDocument/2006/relationships/slide" Target="slide25.xml"/><Relationship Id="rId4" Type="http://schemas.openxmlformats.org/officeDocument/2006/relationships/image" Target="../media/image5.png"/></Relationships>
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2.png"/><Relationship Id="rId3" Type="http://schemas.openxmlformats.org/officeDocument/2006/relationships/image" Target="../media/image43.png"/><Relationship Id="rId4" Type="http://schemas.openxmlformats.org/officeDocument/2006/relationships/image" Target="../media/image5.png"/></Relationships>
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4.png"/><Relationship Id="rId3" Type="http://schemas.openxmlformats.org/officeDocument/2006/relationships/image" Target="../media/image5.png"/></Relationships>
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
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14.png"/><Relationship Id="rId3" Type="http://schemas.openxmlformats.org/officeDocument/2006/relationships/image" Target="../media/image15.png"/><Relationship Id="rId4" Type="http://schemas.openxmlformats.org/officeDocument/2006/relationships/image" Target="../media/image5.png"/></Relationships>
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5.jpg"/><Relationship Id="rId3" Type="http://schemas.openxmlformats.org/officeDocument/2006/relationships/image" Target="../media/image46.png"/><Relationship Id="rId4" Type="http://schemas.openxmlformats.org/officeDocument/2006/relationships/image" Target="../media/image3.png"/><Relationship Id="rId5" Type="http://schemas.openxmlformats.org/officeDocument/2006/relationships/hyperlink" Target="http://www.kof.ethz.ch/" TargetMode="External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.png"/><Relationship Id="rId3" Type="http://schemas.openxmlformats.org/officeDocument/2006/relationships/image" Target="../media/image8.png"/><Relationship Id="rId4" Type="http://schemas.openxmlformats.org/officeDocument/2006/relationships/image" Target="../media/image9.png"/><Relationship Id="rId5" Type="http://schemas.openxmlformats.org/officeDocument/2006/relationships/image" Target="../media/image5.png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.png"/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5" Type="http://schemas.openxmlformats.org/officeDocument/2006/relationships/image" Target="../media/image5.png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33567" y="512230"/>
            <a:ext cx="5098817" cy="250144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057203" y="158403"/>
            <a:ext cx="220193" cy="1439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302833" y="243415"/>
            <a:ext cx="27940" cy="58419"/>
          </a:xfrm>
          <a:custGeom>
            <a:avLst/>
            <a:gdLst/>
            <a:ahLst/>
            <a:cxnLst/>
            <a:rect l="l" t="t" r="r" b="b"/>
            <a:pathLst>
              <a:path w="27939" h="58420">
                <a:moveTo>
                  <a:pt x="0" y="58420"/>
                </a:moveTo>
                <a:lnTo>
                  <a:pt x="27649" y="58420"/>
                </a:lnTo>
                <a:lnTo>
                  <a:pt x="27649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302833" y="219285"/>
            <a:ext cx="83820" cy="24130"/>
          </a:xfrm>
          <a:custGeom>
            <a:avLst/>
            <a:gdLst/>
            <a:ahLst/>
            <a:cxnLst/>
            <a:rect l="l" t="t" r="r" b="b"/>
            <a:pathLst>
              <a:path w="83820" h="24129">
                <a:moveTo>
                  <a:pt x="0" y="24130"/>
                </a:moveTo>
                <a:lnTo>
                  <a:pt x="83538" y="24130"/>
                </a:lnTo>
                <a:lnTo>
                  <a:pt x="83538" y="0"/>
                </a:lnTo>
                <a:lnTo>
                  <a:pt x="0" y="0"/>
                </a:lnTo>
                <a:lnTo>
                  <a:pt x="0" y="2413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302833" y="183725"/>
            <a:ext cx="27940" cy="35560"/>
          </a:xfrm>
          <a:custGeom>
            <a:avLst/>
            <a:gdLst/>
            <a:ahLst/>
            <a:cxnLst/>
            <a:rect l="l" t="t" r="r" b="b"/>
            <a:pathLst>
              <a:path w="27939" h="35560">
                <a:moveTo>
                  <a:pt x="0" y="35559"/>
                </a:moveTo>
                <a:lnTo>
                  <a:pt x="27649" y="35559"/>
                </a:lnTo>
                <a:lnTo>
                  <a:pt x="27649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302833" y="171660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0" y="0"/>
                </a:moveTo>
                <a:lnTo>
                  <a:pt x="93282" y="0"/>
                </a:lnTo>
              </a:path>
            </a:pathLst>
          </a:custGeom>
          <a:ln w="2413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17637" y="166945"/>
            <a:ext cx="475196" cy="13716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48613" y="166945"/>
            <a:ext cx="360680" cy="136525"/>
          </a:xfrm>
          <a:custGeom>
            <a:avLst/>
            <a:gdLst/>
            <a:ahLst/>
            <a:cxnLst/>
            <a:rect l="l" t="t" r="r" b="b"/>
            <a:pathLst>
              <a:path w="360680" h="136525">
                <a:moveTo>
                  <a:pt x="287511" y="0"/>
                </a:moveTo>
                <a:lnTo>
                  <a:pt x="27325" y="0"/>
                </a:lnTo>
                <a:lnTo>
                  <a:pt x="0" y="136056"/>
                </a:lnTo>
                <a:lnTo>
                  <a:pt x="103738" y="136056"/>
                </a:lnTo>
                <a:lnTo>
                  <a:pt x="110532" y="102048"/>
                </a:lnTo>
                <a:lnTo>
                  <a:pt x="49281" y="102048"/>
                </a:lnTo>
                <a:lnTo>
                  <a:pt x="52996" y="83339"/>
                </a:lnTo>
                <a:lnTo>
                  <a:pt x="114226" y="83339"/>
                </a:lnTo>
                <a:lnTo>
                  <a:pt x="120390" y="52720"/>
                </a:lnTo>
                <a:lnTo>
                  <a:pt x="59146" y="52720"/>
                </a:lnTo>
                <a:lnTo>
                  <a:pt x="62854" y="34010"/>
                </a:lnTo>
                <a:lnTo>
                  <a:pt x="280577" y="34010"/>
                </a:lnTo>
                <a:lnTo>
                  <a:pt x="287511" y="0"/>
                </a:lnTo>
                <a:close/>
              </a:path>
              <a:path w="360680" h="136525">
                <a:moveTo>
                  <a:pt x="202454" y="34010"/>
                </a:moveTo>
                <a:lnTo>
                  <a:pt x="159936" y="34010"/>
                </a:lnTo>
                <a:lnTo>
                  <a:pt x="139440" y="136056"/>
                </a:lnTo>
                <a:lnTo>
                  <a:pt x="181961" y="136056"/>
                </a:lnTo>
                <a:lnTo>
                  <a:pt x="202454" y="34010"/>
                </a:lnTo>
                <a:close/>
              </a:path>
              <a:path w="360680" h="136525">
                <a:moveTo>
                  <a:pt x="280577" y="34010"/>
                </a:moveTo>
                <a:lnTo>
                  <a:pt x="238152" y="34010"/>
                </a:lnTo>
                <a:lnTo>
                  <a:pt x="217658" y="136056"/>
                </a:lnTo>
                <a:lnTo>
                  <a:pt x="260188" y="136056"/>
                </a:lnTo>
                <a:lnTo>
                  <a:pt x="270681" y="83339"/>
                </a:lnTo>
                <a:lnTo>
                  <a:pt x="343900" y="83339"/>
                </a:lnTo>
                <a:lnTo>
                  <a:pt x="350053" y="52720"/>
                </a:lnTo>
                <a:lnTo>
                  <a:pt x="276763" y="52720"/>
                </a:lnTo>
                <a:lnTo>
                  <a:pt x="280577" y="34010"/>
                </a:lnTo>
                <a:close/>
              </a:path>
              <a:path w="360680" h="136525">
                <a:moveTo>
                  <a:pt x="343900" y="83339"/>
                </a:moveTo>
                <a:lnTo>
                  <a:pt x="301283" y="83339"/>
                </a:lnTo>
                <a:lnTo>
                  <a:pt x="290790" y="136056"/>
                </a:lnTo>
                <a:lnTo>
                  <a:pt x="333308" y="136056"/>
                </a:lnTo>
                <a:lnTo>
                  <a:pt x="343900" y="83339"/>
                </a:lnTo>
                <a:close/>
              </a:path>
              <a:path w="360680" h="136525">
                <a:moveTo>
                  <a:pt x="360646" y="0"/>
                </a:moveTo>
                <a:lnTo>
                  <a:pt x="318123" y="0"/>
                </a:lnTo>
                <a:lnTo>
                  <a:pt x="307372" y="52720"/>
                </a:lnTo>
                <a:lnTo>
                  <a:pt x="350053" y="52720"/>
                </a:lnTo>
                <a:lnTo>
                  <a:pt x="36064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0" y="922316"/>
            <a:ext cx="2849880" cy="1564640"/>
          </a:xfrm>
          <a:custGeom>
            <a:avLst/>
            <a:gdLst/>
            <a:ahLst/>
            <a:cxnLst/>
            <a:rect l="l" t="t" r="r" b="b"/>
            <a:pathLst>
              <a:path w="2849880" h="1564639">
                <a:moveTo>
                  <a:pt x="0" y="1564621"/>
                </a:moveTo>
                <a:lnTo>
                  <a:pt x="2849375" y="1564621"/>
                </a:lnTo>
                <a:lnTo>
                  <a:pt x="2849375" y="0"/>
                </a:lnTo>
                <a:lnTo>
                  <a:pt x="0" y="0"/>
                </a:lnTo>
                <a:lnTo>
                  <a:pt x="0" y="1564621"/>
                </a:lnTo>
                <a:close/>
              </a:path>
            </a:pathLst>
          </a:custGeom>
          <a:solidFill>
            <a:srgbClr val="0079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489483" y="1033722"/>
            <a:ext cx="1876425" cy="541655"/>
          </a:xfrm>
          <a:prstGeom prst="rect"/>
        </p:spPr>
        <p:txBody>
          <a:bodyPr wrap="square" lIns="0" tIns="1143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dirty="0" sz="1700" spc="-10">
                <a:solidFill>
                  <a:srgbClr val="FFFFFF"/>
                </a:solidFill>
              </a:rPr>
              <a:t>Reicher </a:t>
            </a:r>
            <a:r>
              <a:rPr dirty="0" sz="1700" spc="-5">
                <a:solidFill>
                  <a:srgbClr val="FFFFFF"/>
                </a:solidFill>
              </a:rPr>
              <a:t>denn je,</a:t>
            </a:r>
            <a:r>
              <a:rPr dirty="0" sz="1700" spc="-60">
                <a:solidFill>
                  <a:srgbClr val="FFFFFF"/>
                </a:solidFill>
              </a:rPr>
              <a:t> </a:t>
            </a:r>
            <a:r>
              <a:rPr dirty="0" sz="1700" spc="-5">
                <a:solidFill>
                  <a:srgbClr val="FFFFFF"/>
                </a:solidFill>
              </a:rPr>
              <a:t>so  ungleich wie</a:t>
            </a:r>
            <a:r>
              <a:rPr dirty="0" sz="1700" spc="-35">
                <a:solidFill>
                  <a:srgbClr val="FFFFFF"/>
                </a:solidFill>
              </a:rPr>
              <a:t> </a:t>
            </a:r>
            <a:r>
              <a:rPr dirty="0" sz="1700" spc="-5">
                <a:solidFill>
                  <a:srgbClr val="FFFFFF"/>
                </a:solidFill>
              </a:rPr>
              <a:t>nie?</a:t>
            </a:r>
            <a:endParaRPr sz="1700"/>
          </a:p>
        </p:txBody>
      </p:sp>
      <p:sp>
        <p:nvSpPr>
          <p:cNvPr id="12" name="object 12"/>
          <p:cNvSpPr txBox="1"/>
          <p:nvPr/>
        </p:nvSpPr>
        <p:spPr>
          <a:xfrm>
            <a:off x="485940" y="1640235"/>
            <a:ext cx="1555750" cy="70485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5875">
              <a:lnSpc>
                <a:spcPts val="1200"/>
              </a:lnSpc>
              <a:spcBef>
                <a:spcPts val="95"/>
              </a:spcBef>
            </a:pPr>
            <a:r>
              <a:rPr dirty="0" sz="1000" spc="-25" b="1">
                <a:solidFill>
                  <a:srgbClr val="FFFFFF"/>
                </a:solidFill>
                <a:latin typeface="Arial"/>
                <a:cs typeface="Arial"/>
              </a:rPr>
              <a:t>Dr. </a:t>
            </a:r>
            <a:r>
              <a:rPr dirty="0" sz="1000" spc="-5" b="1">
                <a:solidFill>
                  <a:srgbClr val="FFFFFF"/>
                </a:solidFill>
                <a:latin typeface="Arial"/>
                <a:cs typeface="Arial"/>
              </a:rPr>
              <a:t>Isabel Z.</a:t>
            </a:r>
            <a:r>
              <a:rPr dirty="0" sz="1000" spc="-16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FFFFFF"/>
                </a:solidFill>
                <a:latin typeface="Arial"/>
                <a:cs typeface="Arial"/>
              </a:rPr>
              <a:t>Martínez</a:t>
            </a:r>
            <a:endParaRPr sz="1000">
              <a:latin typeface="Arial"/>
              <a:cs typeface="Arial"/>
            </a:endParaRPr>
          </a:p>
          <a:p>
            <a:pPr marL="15875">
              <a:lnSpc>
                <a:spcPts val="1200"/>
              </a:lnSpc>
            </a:pP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KOF </a:t>
            </a:r>
            <a:r>
              <a:rPr dirty="0" sz="1000" spc="-5">
                <a:solidFill>
                  <a:srgbClr val="FFFFFF"/>
                </a:solidFill>
                <a:latin typeface="Arial"/>
                <a:cs typeface="Arial"/>
              </a:rPr>
              <a:t>ETH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FFFFFF"/>
                </a:solidFill>
                <a:latin typeface="Arial"/>
                <a:cs typeface="Arial"/>
              </a:rPr>
              <a:t>Zurich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200"/>
              </a:lnSpc>
              <a:spcBef>
                <a:spcPts val="560"/>
              </a:spcBef>
            </a:pPr>
            <a:r>
              <a:rPr dirty="0" sz="1000" spc="-5">
                <a:solidFill>
                  <a:srgbClr val="FFFFFF"/>
                </a:solidFill>
                <a:latin typeface="Arial"/>
                <a:cs typeface="Arial"/>
              </a:rPr>
              <a:t>Jahresversammlung</a:t>
            </a:r>
            <a:r>
              <a:rPr dirty="0" sz="1000" spc="-5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FFFFFF"/>
                </a:solidFill>
                <a:latin typeface="Arial"/>
                <a:cs typeface="Arial"/>
              </a:rPr>
              <a:t>SODK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200"/>
              </a:lnSpc>
            </a:pPr>
            <a:r>
              <a:rPr dirty="0" sz="1000" spc="-5">
                <a:solidFill>
                  <a:srgbClr val="FFFFFF"/>
                </a:solidFill>
                <a:latin typeface="Arial"/>
                <a:cs typeface="Arial"/>
              </a:rPr>
              <a:t>15. Mai</a:t>
            </a:r>
            <a:r>
              <a:rPr dirty="0" sz="1000" spc="-19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5">
                <a:solidFill>
                  <a:srgbClr val="FFFFFF"/>
                </a:solidFill>
                <a:latin typeface="Arial"/>
                <a:cs typeface="Arial"/>
              </a:rPr>
              <a:t>2025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170679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Korrektur </a:t>
            </a:r>
            <a:r>
              <a:rPr dirty="0" spc="-5"/>
              <a:t>um fehlende </a:t>
            </a:r>
            <a:r>
              <a:rPr dirty="0" spc="-20"/>
              <a:t>PK-Vermögen </a:t>
            </a:r>
            <a:r>
              <a:rPr dirty="0" spc="-5"/>
              <a:t>in </a:t>
            </a:r>
            <a:r>
              <a:rPr dirty="0" spc="-10"/>
              <a:t>Steuerdaten </a:t>
            </a:r>
            <a:r>
              <a:rPr dirty="0" spc="-30"/>
              <a:t>(Top</a:t>
            </a:r>
            <a:r>
              <a:rPr dirty="0"/>
              <a:t> </a:t>
            </a:r>
            <a:r>
              <a:rPr dirty="0" spc="-5"/>
              <a:t>1%)</a:t>
            </a:r>
          </a:p>
        </p:txBody>
      </p:sp>
      <p:sp>
        <p:nvSpPr>
          <p:cNvPr id="3" name="object 3"/>
          <p:cNvSpPr/>
          <p:nvPr/>
        </p:nvSpPr>
        <p:spPr>
          <a:xfrm>
            <a:off x="723705" y="645164"/>
            <a:ext cx="2826385" cy="1842770"/>
          </a:xfrm>
          <a:custGeom>
            <a:avLst/>
            <a:gdLst/>
            <a:ahLst/>
            <a:cxnLst/>
            <a:rect l="l" t="t" r="r" b="b"/>
            <a:pathLst>
              <a:path w="2826385" h="1842770">
                <a:moveTo>
                  <a:pt x="0" y="0"/>
                </a:moveTo>
                <a:lnTo>
                  <a:pt x="2826388" y="0"/>
                </a:lnTo>
                <a:lnTo>
                  <a:pt x="28263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21323" y="229226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21323" y="214709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21323" y="200192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21323" y="185675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21323" y="171148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21323" y="156631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21323" y="142114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21323" y="127597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21323" y="113070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21323" y="98553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21323" y="84036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2132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4036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5940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7844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9748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1653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3557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5471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7375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9279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91184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93088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94992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96896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98800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00704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02609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04513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06427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08331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10235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12140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14044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15948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17852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19756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21660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23565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25469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27383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29287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31191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33096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35000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36904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38808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40712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42616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44521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46425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48339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50243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52147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54052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55956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57860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59764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61668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63572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65477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67381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69295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71199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73103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75008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76912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78816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80720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82624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84528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86432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88337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90251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92155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94059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95963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97868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99772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01676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03580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05484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07388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09303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11207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13111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15015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16919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18824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20728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22632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24536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26440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28344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30259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32163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34067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35971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37875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39780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41684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43588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45492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47396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49300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51215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53119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55023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56927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58831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60735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62640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64544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66448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68352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70256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72171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74075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75979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77883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79787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81691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83596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85500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87404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89308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91212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93127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95031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96935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98839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00743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302647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045725" y="2144535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942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06456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08360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10264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12168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14083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15987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17891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19795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216997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23603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25508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27412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293162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31220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33134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350390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36943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8847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407515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426556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44559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464639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483681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502723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521764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540908" y="21470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132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4036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5940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7844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9748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81653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83557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85471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87375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89279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91184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93088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94992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96896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98800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00704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02609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04513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06427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08331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10235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12140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14044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15948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17852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19756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21660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23565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25469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27383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29287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31191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33096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35000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36904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38808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40712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42616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44521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46425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48339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0243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2147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4052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55956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57860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59764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61668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63572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65477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67381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69295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71199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73103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75008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76912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78816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80720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82624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84528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86432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88337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90251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92155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94059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95963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97868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99772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201676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203580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205484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207388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209303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211207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213111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215015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16919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18824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20728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22632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24536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26440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28344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30259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32163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34067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35971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37875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39780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41684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43588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45492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47396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49300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51215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53119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55023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56927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58831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60735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62640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64544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66448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68352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70256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72171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74075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75979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77883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79787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81691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83596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85500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87404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89308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91212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93127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95031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96935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98839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300743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302647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3045725" y="1854374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306456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308360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310264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312168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314083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315987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317891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19795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216997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23603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25508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27412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293162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31220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33134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350390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36943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38847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407515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426556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44559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464639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483681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502723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521764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540908" y="18567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132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4036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5940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7844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9748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81653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83557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85471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87375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89279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91184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93088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94992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96896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98800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00704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02609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04513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06427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08331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10235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12140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14044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15948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17852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19756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21660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23565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25469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27383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29287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31191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33096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35000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36904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38808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40712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42616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44521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46425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48339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50243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52147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54052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55956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57860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59764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61668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63572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65477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67381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69295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71199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73103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75008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76912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78816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80720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82624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84528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86432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88337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90251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92155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94059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95963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97868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99772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01676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03580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05484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07388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09303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11207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13111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15015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16919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18824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20728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22632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24536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26440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28344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30259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32163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34067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35971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37875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39780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41684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43588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45492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47396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49300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51215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53119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55023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56927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58831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60735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62640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64544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66448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68352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70256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72171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74075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75979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77883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79787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81691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83596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85500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87404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89308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91212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93127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95031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96935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98839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300743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302647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304552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306456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308360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310264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12168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314083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315987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317891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319795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216997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23603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25508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27412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293162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31220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33134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3350390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336943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38847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407515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426556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44559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464639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483681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3502723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3521764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3540908" y="15663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132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4036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5940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7844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9748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81653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83557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85471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87375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89279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91184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93088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94992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96896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98800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00704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02609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04513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06427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08331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10235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12140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14044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15948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17852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19756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21660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23565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25469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27383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29287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31191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33096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35000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36904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38808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40712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42616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44521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46425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48339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50243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52147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54052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55956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57860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59764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61668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63572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65477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67381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69295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71199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73103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75008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76912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78816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80720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82624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84528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86432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88337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90251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92155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94059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95963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97868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99772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01676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03580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05484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07388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09303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11207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13111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15015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16919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18824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20728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22632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24536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26440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28344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30259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32163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34067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35971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37875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39780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41684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43588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45492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47396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49300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51215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53119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55023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56927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58831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60735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262640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264544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266448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268352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270256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272171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274075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275979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277883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279787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281691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283596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285500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287404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289308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291212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293127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295031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296935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298839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300743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302647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304552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306456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308360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310264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312168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314083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15987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17891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19795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216997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23603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25508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27412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293162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31220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33134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350390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36943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38847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407515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426556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44559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464639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483681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502723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521764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540908" y="127597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132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4036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5940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7844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9748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81653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83557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85471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87375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89279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91184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93088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94992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96896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98800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100704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102609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104513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106427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108331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110235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112140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114044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15948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17852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19756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21660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23565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25469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27383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29287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314492" y="982465"/>
            <a:ext cx="0" cy="5715"/>
          </a:xfrm>
          <a:custGeom>
            <a:avLst/>
            <a:gdLst/>
            <a:ahLst/>
            <a:cxnLst/>
            <a:rect l="l" t="t" r="r" b="b"/>
            <a:pathLst>
              <a:path w="0" h="5715">
                <a:moveTo>
                  <a:pt x="0" y="0"/>
                </a:moveTo>
                <a:lnTo>
                  <a:pt x="0" y="5453"/>
                </a:lnTo>
              </a:path>
            </a:pathLst>
          </a:custGeom>
          <a:ln w="514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33096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35000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36904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38808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40712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42616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44521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46425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48339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50243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52147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54052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55956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57860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59764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61668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63572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65477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67381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69295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71199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73103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75008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76912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78816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80720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82624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84528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86432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88337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90251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92155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94059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95963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97868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99772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201676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203580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205484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207388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209303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211207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213111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215015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216919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218824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220728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222632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224536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226440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28344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30259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232163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234067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235971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237875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39780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41684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43588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45492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47396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49300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51215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53119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55023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56927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58831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60735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62640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64544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66448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68352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70256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72171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74075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75979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77883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79787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81691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83596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85500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87404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89308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91212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93127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95031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96935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98839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300743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302647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3045725" y="982465"/>
            <a:ext cx="0" cy="5715"/>
          </a:xfrm>
          <a:custGeom>
            <a:avLst/>
            <a:gdLst/>
            <a:ahLst/>
            <a:cxnLst/>
            <a:rect l="l" t="t" r="r" b="b"/>
            <a:pathLst>
              <a:path w="0" h="5715">
                <a:moveTo>
                  <a:pt x="0" y="0"/>
                </a:moveTo>
                <a:lnTo>
                  <a:pt x="0" y="545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306456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308360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310264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312168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314083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315987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317891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319795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3216997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323603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25508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27412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293162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31220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33134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350390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36943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38847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3407515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3426556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44559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464639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483681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502723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521764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540908" y="98553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881948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881948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881948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881948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881948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881948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881948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881948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881948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881948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881948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881948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881948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881948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881948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881948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881948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881948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881948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881948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881948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881948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881948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881948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881948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881948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881948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881948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881948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881948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881948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881948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881948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881948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881948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881948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881948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881948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881948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881948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881948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881948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881948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881948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881948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881948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881948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881948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881948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881948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881948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881948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881948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881948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881948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881948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881948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881948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881948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881948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881948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881948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881948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881948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881948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881948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881948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881948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881948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881948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881948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881948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881948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881948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881948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881948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881948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881948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881948" y="9824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881948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881948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881948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881948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881948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881948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881948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881948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881948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881948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881948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881948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881948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881948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881948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881948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881948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1314683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1314683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1314683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1314683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1314683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1314683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1314683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1314683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1314683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1314683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1314683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1314683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1314683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1314683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1314683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1314683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1314683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1314683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1314683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1314683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1314683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1314683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1314683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1314683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314683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314683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1314683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314683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314683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314683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314683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314683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314683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314683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314683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314683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314683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314683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314683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314683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314683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314683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314683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314683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314683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314683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314683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314683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314683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314683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314683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314683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314683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314683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314683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314683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314683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314683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314683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314683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314683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314683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314683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314683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314683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314683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314683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314683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314683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314683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1314683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1314683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1314683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1314683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1314683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1314683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314683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314683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314683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314683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314683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314683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314683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314683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314683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314683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314683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314683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314683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314683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314683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314683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314683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314683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314683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747418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747418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747418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747418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747418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747418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747418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747418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747418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747418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747418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747418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747418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747418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747418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747418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747418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747418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747418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747418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747418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747418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747418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747418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747418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747418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747418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747418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747418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747418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747418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747418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747418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747418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747418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747418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747418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747418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747418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747418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747418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747418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747418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747418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747418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747418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747418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747418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747418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747418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747418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747418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747418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747418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747418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747418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747418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747418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747418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747418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747418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747418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747418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747418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747418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747418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747418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747418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747418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747418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747418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747418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747418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747418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747418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747418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747418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747418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747418" y="9824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747418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747418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747418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747418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747418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747418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747418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747418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747418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747418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747418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747418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747418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747418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747418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747418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747418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2180255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2180255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2180255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2180255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2180255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2180255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2180255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2180255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2180255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2180255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2180255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2180255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2180255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2180255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2180255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2180255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2180255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2180255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2180255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2180255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2180255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2180255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2180255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2180255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2180255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2180255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2180255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2180255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2180255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2180255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2180255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2180255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2180255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2180255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2180255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2180255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2180255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2180255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2180255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2180255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2180255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2180255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2180255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2180255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2180255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2180255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2180255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2180255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2180255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2180255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2180255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2180255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2180255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2180255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2180255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2180255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2180255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2180255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2180255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2180255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2180255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2180255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2180255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2180255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2180255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2180255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2180255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2180255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2180255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2180255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2180255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2180255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2180255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2180255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2180255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2180255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2180255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2180255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2180255" y="9824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2180255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2180255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2180255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2180255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2180255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2180255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2180255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2180255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2180255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2180255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2180255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2180255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2180255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2180255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2180255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2180255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2180255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2612990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612990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612990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612990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612990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612990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612990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612990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612990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612990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612990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612990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612990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612990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612990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612990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612990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612990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612990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612990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612990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612990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612990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612990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612990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612990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612990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612990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612990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612990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612990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612990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612990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612990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612990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612990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612990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612990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612990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612990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612990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612990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612990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612990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612990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612990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612990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2612990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2612990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2612990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2612990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2612990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2612990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2612990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2612990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2612990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2612990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2612990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2612990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2612990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2612990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2612990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2612990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2612990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2612990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2612990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2612990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2612990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2612990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2612990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2612990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2612990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2612990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2612990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2612990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2612990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2612990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2612990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2612990" y="9824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2612990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2612990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2612990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2612990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2612990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2612990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2612990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2612990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2612990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2612990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2612990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2612990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2612990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2612990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2612990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2612990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2612990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3045725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3045725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3045725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3045725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3045725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3045725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3045725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3045725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3045725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3045725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3045725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3045725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3045725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3045725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3045725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3045725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3045725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3045725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3045725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3045725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3045725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3045725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3045725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3045725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3045725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3045725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3045725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3045725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3045725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3045725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3045725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3045725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3045725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3045725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3045725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3045725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3045725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3045725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3045725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3045725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3045725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3045725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3045725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3045725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3045725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3045725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3045725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3045725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3045725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3045725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3045725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3045725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3045725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3045725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3045725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3045725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3045725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3045725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3045725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3045725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3045725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3045725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3045725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045725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3045725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3045725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3045725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3045725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3045725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3045725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3045725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045725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3045725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3045725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3045725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3045725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3045725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3045725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3045725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3045725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3045725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3045725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3045725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3045725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3045725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3045725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3045725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3045725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3045725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3045725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3045725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3045725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3045725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3478460" y="2468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3478460" y="2449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3478460" y="24303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3478460" y="241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3478460" y="239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3478460" y="237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3478460" y="2354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3478460" y="233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3478460" y="231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3478460" y="2296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3478460" y="2277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3478460" y="2258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478460" y="223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3478460" y="22208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3478460" y="220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3478460" y="2182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3478460" y="2163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478460" y="214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478460" y="212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478460" y="21064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478460" y="20874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478460" y="2068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478460" y="204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478460" y="20302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478460" y="20112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478460" y="1992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478460" y="1973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478460" y="1954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478460" y="1934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478460" y="19159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3478460" y="18968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3478460" y="1877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3478460" y="185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3478460" y="18397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3478460" y="18207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3478460" y="18016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3478460" y="17825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3478460" y="176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3478460" y="1744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3478460" y="17254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3478460" y="170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3478460" y="16873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3478460" y="16682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3478460" y="1649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3478460" y="16301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3478460" y="1611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3478460" y="15921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3478460" y="157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3478460" y="155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3478460" y="15348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3478460" y="1515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3478460" y="14968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3478460" y="14777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3478460" y="1458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3478460" y="14396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3478460" y="1420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3478460" y="14015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3478460" y="1382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3478460" y="1363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3478460" y="13443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3478460" y="132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3478460" y="13062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3478460" y="12872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3478460" y="12681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3478460" y="12491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3478460" y="1230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3478460" y="1211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3478460" y="11920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3478460" y="1172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3478460" y="11538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3478460" y="11348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3478460" y="11157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3478460" y="10967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3478460" y="10776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3478460" y="10586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3478460" y="1039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3478460" y="1020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3478460" y="10015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3478460" y="9824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3478460" y="963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3478460" y="9442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3478460" y="9252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3478460" y="906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3478460" y="8871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3478460" y="8681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3478460" y="849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3478460" y="8300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3478460" y="8109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3478460" y="7919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3478460" y="7729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3478460" y="753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3478460" y="7347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3478460" y="715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3478460" y="6966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3478460" y="6775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3478460" y="6585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054960" y="1082896"/>
            <a:ext cx="2315845" cy="395605"/>
          </a:xfrm>
          <a:custGeom>
            <a:avLst/>
            <a:gdLst/>
            <a:ahLst/>
            <a:cxnLst/>
            <a:rect l="l" t="t" r="r" b="b"/>
            <a:pathLst>
              <a:path w="2315845" h="395605">
                <a:moveTo>
                  <a:pt x="0" y="0"/>
                </a:moveTo>
                <a:lnTo>
                  <a:pt x="43304" y="127765"/>
                </a:lnTo>
                <a:lnTo>
                  <a:pt x="129912" y="296992"/>
                </a:lnTo>
                <a:lnTo>
                  <a:pt x="173114" y="249695"/>
                </a:lnTo>
                <a:lnTo>
                  <a:pt x="259722" y="173322"/>
                </a:lnTo>
                <a:lnTo>
                  <a:pt x="346228" y="136467"/>
                </a:lnTo>
                <a:lnTo>
                  <a:pt x="454438" y="180591"/>
                </a:lnTo>
                <a:lnTo>
                  <a:pt x="497742" y="190214"/>
                </a:lnTo>
                <a:lnTo>
                  <a:pt x="540944" y="64394"/>
                </a:lnTo>
                <a:lnTo>
                  <a:pt x="584248" y="181717"/>
                </a:lnTo>
                <a:lnTo>
                  <a:pt x="605849" y="151004"/>
                </a:lnTo>
                <a:lnTo>
                  <a:pt x="692458" y="276108"/>
                </a:lnTo>
                <a:lnTo>
                  <a:pt x="735761" y="242426"/>
                </a:lnTo>
                <a:lnTo>
                  <a:pt x="778963" y="256349"/>
                </a:lnTo>
                <a:lnTo>
                  <a:pt x="822268" y="222974"/>
                </a:lnTo>
                <a:lnTo>
                  <a:pt x="865571" y="193388"/>
                </a:lnTo>
                <a:lnTo>
                  <a:pt x="908774" y="149571"/>
                </a:lnTo>
                <a:lnTo>
                  <a:pt x="952078" y="139333"/>
                </a:lnTo>
                <a:lnTo>
                  <a:pt x="1211801" y="147831"/>
                </a:lnTo>
                <a:lnTo>
                  <a:pt x="1471421" y="395171"/>
                </a:lnTo>
                <a:lnTo>
                  <a:pt x="1687737" y="379815"/>
                </a:lnTo>
                <a:lnTo>
                  <a:pt x="1817650" y="344085"/>
                </a:lnTo>
                <a:lnTo>
                  <a:pt x="1947460" y="314601"/>
                </a:lnTo>
                <a:lnTo>
                  <a:pt x="1969062" y="341731"/>
                </a:lnTo>
                <a:lnTo>
                  <a:pt x="1990662" y="281226"/>
                </a:lnTo>
                <a:lnTo>
                  <a:pt x="2012365" y="255018"/>
                </a:lnTo>
                <a:lnTo>
                  <a:pt x="2033967" y="187757"/>
                </a:lnTo>
                <a:lnTo>
                  <a:pt x="2055670" y="239457"/>
                </a:lnTo>
                <a:lnTo>
                  <a:pt x="2077270" y="218163"/>
                </a:lnTo>
                <a:lnTo>
                  <a:pt x="2098872" y="207106"/>
                </a:lnTo>
                <a:lnTo>
                  <a:pt x="2120575" y="193285"/>
                </a:lnTo>
                <a:lnTo>
                  <a:pt x="2142175" y="180181"/>
                </a:lnTo>
                <a:lnTo>
                  <a:pt x="2163777" y="153256"/>
                </a:lnTo>
                <a:lnTo>
                  <a:pt x="2185480" y="135750"/>
                </a:lnTo>
                <a:lnTo>
                  <a:pt x="2207081" y="132167"/>
                </a:lnTo>
                <a:lnTo>
                  <a:pt x="2228682" y="124182"/>
                </a:lnTo>
                <a:lnTo>
                  <a:pt x="2250385" y="100635"/>
                </a:lnTo>
                <a:lnTo>
                  <a:pt x="2271986" y="104730"/>
                </a:lnTo>
                <a:lnTo>
                  <a:pt x="2293587" y="70537"/>
                </a:lnTo>
                <a:lnTo>
                  <a:pt x="2315290" y="81286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1040980" y="1068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1044903" y="10728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1084284" y="11966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088207" y="12006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170893" y="13659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174815" y="13698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1214094" y="13186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218017" y="13225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300703" y="12422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304626" y="12461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387209" y="12053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391132" y="12093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1495419" y="1249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1499341" y="1253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1538723" y="12591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1542645" y="12630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1581924" y="11333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1585847" y="11372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1625229" y="12506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1629152" y="12545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1646830" y="12199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1650752" y="12238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1733439" y="13450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1737361" y="13489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1776742" y="13113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1780665" y="1315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1819944" y="13252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1823866" y="13291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1863249" y="12918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1867171" y="12958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1906553" y="12623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910475" y="12662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949754" y="12184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1953676" y="12224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1993059" y="1208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1996981" y="12121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2252782" y="1216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2256704" y="12206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2512402" y="14640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2516324" y="14680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2728718" y="14487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2732641" y="14526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858631" y="14130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862554" y="14169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988441" y="1139453"/>
            <a:ext cx="395789" cy="2991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1054960" y="1103883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1070623" y="1148826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1086286" y="1193769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1102973" y="1238405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30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1122731" y="1281710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30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1142490" y="1325015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40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1162248" y="1368321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40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1182006" y="14116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2866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1184872" y="1397907"/>
            <a:ext cx="17145" cy="20320"/>
          </a:xfrm>
          <a:custGeom>
            <a:avLst/>
            <a:gdLst/>
            <a:ahLst/>
            <a:cxnLst/>
            <a:rect l="l" t="t" r="r" b="b"/>
            <a:pathLst>
              <a:path w="17144" h="20319">
                <a:moveTo>
                  <a:pt x="0" y="20065"/>
                </a:moveTo>
                <a:lnTo>
                  <a:pt x="1709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1211182" y="1367092"/>
            <a:ext cx="17145" cy="20320"/>
          </a:xfrm>
          <a:custGeom>
            <a:avLst/>
            <a:gdLst/>
            <a:ahLst/>
            <a:cxnLst/>
            <a:rect l="l" t="t" r="r" b="b"/>
            <a:pathLst>
              <a:path w="17144" h="20319">
                <a:moveTo>
                  <a:pt x="0" y="19860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1228074" y="1362485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0" y="4607"/>
                </a:moveTo>
                <a:lnTo>
                  <a:pt x="563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1244659" y="1332284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191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1281514" y="1302083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191"/>
                </a:moveTo>
                <a:lnTo>
                  <a:pt x="2579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1319289" y="1284474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10237"/>
                </a:moveTo>
                <a:lnTo>
                  <a:pt x="3173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1364539" y="1269937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4" h="10794">
                <a:moveTo>
                  <a:pt x="0" y="10237"/>
                </a:moveTo>
                <a:lnTo>
                  <a:pt x="318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1409788" y="1271473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0"/>
                </a:moveTo>
                <a:lnTo>
                  <a:pt x="31326" y="1146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1454526" y="1287751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0"/>
                </a:moveTo>
                <a:lnTo>
                  <a:pt x="31428" y="1146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499365" y="1304028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09">
                <a:moveTo>
                  <a:pt x="0" y="0"/>
                </a:moveTo>
                <a:lnTo>
                  <a:pt x="10032" y="36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509398" y="1307714"/>
            <a:ext cx="21590" cy="8255"/>
          </a:xfrm>
          <a:custGeom>
            <a:avLst/>
            <a:gdLst/>
            <a:ahLst/>
            <a:cxnLst/>
            <a:rect l="l" t="t" r="r" b="b"/>
            <a:pathLst>
              <a:path w="21590" h="8255">
                <a:moveTo>
                  <a:pt x="0" y="0"/>
                </a:moveTo>
                <a:lnTo>
                  <a:pt x="21191" y="819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543898" y="1321023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09">
                <a:moveTo>
                  <a:pt x="0" y="0"/>
                </a:moveTo>
                <a:lnTo>
                  <a:pt x="8804" y="348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552703" y="1302288"/>
            <a:ext cx="8890" cy="22225"/>
          </a:xfrm>
          <a:custGeom>
            <a:avLst/>
            <a:gdLst/>
            <a:ahLst/>
            <a:cxnLst/>
            <a:rect l="l" t="t" r="r" b="b"/>
            <a:pathLst>
              <a:path w="8890" h="22225">
                <a:moveTo>
                  <a:pt x="0" y="22215"/>
                </a:moveTo>
                <a:lnTo>
                  <a:pt x="880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566830" y="125806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1019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1584439" y="1216087"/>
            <a:ext cx="12065" cy="29209"/>
          </a:xfrm>
          <a:custGeom>
            <a:avLst/>
            <a:gdLst/>
            <a:ahLst/>
            <a:cxnLst/>
            <a:rect l="l" t="t" r="r" b="b"/>
            <a:pathLst>
              <a:path w="12065" h="29209">
                <a:moveTo>
                  <a:pt x="0" y="28767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1595904" y="121608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1600818" y="123195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930" y="319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1614946" y="127751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827" y="318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1628971" y="132296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0"/>
                </a:moveTo>
                <a:lnTo>
                  <a:pt x="9828" y="318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1649344" y="133822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18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660809" y="1338222"/>
            <a:ext cx="10795" cy="15875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0" y="0"/>
                </a:moveTo>
                <a:lnTo>
                  <a:pt x="10442" y="1525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679339" y="136524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706263" y="1404562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733085" y="1443874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5" h="21590">
                <a:moveTo>
                  <a:pt x="0" y="0"/>
                </a:moveTo>
                <a:lnTo>
                  <a:pt x="14332" y="2098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747418" y="1461073"/>
            <a:ext cx="7620" cy="3810"/>
          </a:xfrm>
          <a:custGeom>
            <a:avLst/>
            <a:gdLst/>
            <a:ahLst/>
            <a:cxnLst/>
            <a:rect l="l" t="t" r="r" b="b"/>
            <a:pathLst>
              <a:path w="7619" h="3809">
                <a:moveTo>
                  <a:pt x="0" y="3787"/>
                </a:moveTo>
                <a:lnTo>
                  <a:pt x="706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1766971" y="1441417"/>
            <a:ext cx="24130" cy="13335"/>
          </a:xfrm>
          <a:custGeom>
            <a:avLst/>
            <a:gdLst/>
            <a:ahLst/>
            <a:cxnLst/>
            <a:rect l="l" t="t" r="r" b="b"/>
            <a:pathLst>
              <a:path w="24130" h="13334">
                <a:moveTo>
                  <a:pt x="0" y="12899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1790722" y="144141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5630" y="307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1808842" y="1451245"/>
            <a:ext cx="25400" cy="13970"/>
          </a:xfrm>
          <a:custGeom>
            <a:avLst/>
            <a:gdLst/>
            <a:ahLst/>
            <a:cxnLst/>
            <a:rect l="l" t="t" r="r" b="b"/>
            <a:pathLst>
              <a:path w="25400" h="13969">
                <a:moveTo>
                  <a:pt x="0" y="0"/>
                </a:moveTo>
                <a:lnTo>
                  <a:pt x="25081" y="1361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1833924" y="146179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3071"/>
                </a:moveTo>
                <a:lnTo>
                  <a:pt x="378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848871" y="1432101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887772" y="1414083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080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930258" y="1384496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5" h="21590">
                <a:moveTo>
                  <a:pt x="0" y="20987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968238" y="1376203"/>
            <a:ext cx="33655" cy="1905"/>
          </a:xfrm>
          <a:custGeom>
            <a:avLst/>
            <a:gdLst/>
            <a:ahLst/>
            <a:cxnLst/>
            <a:rect l="l" t="t" r="r" b="b"/>
            <a:pathLst>
              <a:path w="33655" h="1905">
                <a:moveTo>
                  <a:pt x="-3573" y="921"/>
                </a:moveTo>
                <a:lnTo>
                  <a:pt x="36845" y="921"/>
                </a:lnTo>
              </a:path>
            </a:pathLst>
          </a:custGeom>
          <a:ln w="8990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2015638" y="1377534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8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2062422" y="1386646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2109208" y="1395655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19" h="6984">
                <a:moveTo>
                  <a:pt x="0" y="0"/>
                </a:moveTo>
                <a:lnTo>
                  <a:pt x="32759" y="64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2155890" y="1404766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2202675" y="1413878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2249459" y="1422989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09">
                <a:moveTo>
                  <a:pt x="0" y="0"/>
                </a:moveTo>
                <a:lnTo>
                  <a:pt x="17301" y="33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2266761" y="1426368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0" y="0"/>
                </a:moveTo>
                <a:lnTo>
                  <a:pt x="11465" y="1085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2288567" y="1447048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2323067" y="1479910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2357567" y="1512671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2392067" y="1545533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262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2426669" y="1578294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2461169" y="1611157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2495670" y="1643916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2531398" y="1674425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9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2577671" y="1685891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88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2623944" y="1697254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9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2670217" y="1708619"/>
            <a:ext cx="32384" cy="8255"/>
          </a:xfrm>
          <a:custGeom>
            <a:avLst/>
            <a:gdLst/>
            <a:ahLst/>
            <a:cxnLst/>
            <a:rect l="l" t="t" r="r" b="b"/>
            <a:pathLst>
              <a:path w="32385" h="8255">
                <a:moveTo>
                  <a:pt x="0" y="0"/>
                </a:moveTo>
                <a:lnTo>
                  <a:pt x="32350" y="798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2716490" y="1719982"/>
            <a:ext cx="26670" cy="6985"/>
          </a:xfrm>
          <a:custGeom>
            <a:avLst/>
            <a:gdLst/>
            <a:ahLst/>
            <a:cxnLst/>
            <a:rect l="l" t="t" r="r" b="b"/>
            <a:pathLst>
              <a:path w="26669" h="6985">
                <a:moveTo>
                  <a:pt x="0" y="0"/>
                </a:moveTo>
                <a:lnTo>
                  <a:pt x="26207" y="64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2742698" y="1726432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0" y="0"/>
                </a:moveTo>
                <a:lnTo>
                  <a:pt x="6245" y="61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2763173" y="1728377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5" h="3175">
                <a:moveTo>
                  <a:pt x="-3573" y="1535"/>
                </a:moveTo>
                <a:lnTo>
                  <a:pt x="36845" y="1535"/>
                </a:lnTo>
              </a:path>
            </a:pathLst>
          </a:custGeom>
          <a:ln w="10218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2810572" y="1732779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5" h="3175">
                <a:moveTo>
                  <a:pt x="-3573" y="1586"/>
                </a:moveTo>
                <a:lnTo>
                  <a:pt x="36845" y="1586"/>
                </a:lnTo>
              </a:path>
            </a:pathLst>
          </a:custGeom>
          <a:ln w="10321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2858074" y="1737283"/>
            <a:ext cx="14604" cy="1905"/>
          </a:xfrm>
          <a:custGeom>
            <a:avLst/>
            <a:gdLst/>
            <a:ahLst/>
            <a:cxnLst/>
            <a:rect l="l" t="t" r="r" b="b"/>
            <a:pathLst>
              <a:path w="14605" h="1905">
                <a:moveTo>
                  <a:pt x="-3573" y="665"/>
                </a:moveTo>
                <a:lnTo>
                  <a:pt x="18110" y="665"/>
                </a:lnTo>
              </a:path>
            </a:pathLst>
          </a:custGeom>
          <a:ln w="8478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2872610" y="1738614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 h="0">
                <a:moveTo>
                  <a:pt x="0" y="0"/>
                </a:moveTo>
                <a:lnTo>
                  <a:pt x="1873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2905575" y="1738410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101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2953281" y="173820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102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3000885" y="17381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767" y="-3573"/>
                </a:moveTo>
                <a:lnTo>
                  <a:pt x="767" y="3573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3002420" y="1738102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0"/>
                </a:moveTo>
                <a:lnTo>
                  <a:pt x="21601" y="706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3024022" y="1736977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0" y="8189"/>
                </a:moveTo>
                <a:lnTo>
                  <a:pt x="39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3034361" y="1701350"/>
            <a:ext cx="11430" cy="22860"/>
          </a:xfrm>
          <a:custGeom>
            <a:avLst/>
            <a:gdLst/>
            <a:ahLst/>
            <a:cxnLst/>
            <a:rect l="l" t="t" r="r" b="b"/>
            <a:pathLst>
              <a:path w="11430" h="22860">
                <a:moveTo>
                  <a:pt x="0" y="22829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3045623" y="1695514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5835"/>
                </a:moveTo>
                <a:lnTo>
                  <a:pt x="53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3060467" y="1677394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473"/>
                </a:moveTo>
                <a:lnTo>
                  <a:pt x="685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3067325" y="1655997"/>
            <a:ext cx="9525" cy="21590"/>
          </a:xfrm>
          <a:custGeom>
            <a:avLst/>
            <a:gdLst/>
            <a:ahLst/>
            <a:cxnLst/>
            <a:rect l="l" t="t" r="r" b="b"/>
            <a:pathLst>
              <a:path w="9525" h="21589">
                <a:moveTo>
                  <a:pt x="0" y="21396"/>
                </a:moveTo>
                <a:lnTo>
                  <a:pt x="89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3081761" y="162548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80">
                <a:moveTo>
                  <a:pt x="0" y="17301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3088927" y="1625489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0" y="0"/>
                </a:moveTo>
                <a:lnTo>
                  <a:pt x="5835" y="1330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3100495" y="1651902"/>
            <a:ext cx="10160" cy="23495"/>
          </a:xfrm>
          <a:custGeom>
            <a:avLst/>
            <a:gdLst/>
            <a:ahLst/>
            <a:cxnLst/>
            <a:rect l="l" t="t" r="r" b="b"/>
            <a:pathLst>
              <a:path w="10160" h="23494">
                <a:moveTo>
                  <a:pt x="0" y="0"/>
                </a:moveTo>
                <a:lnTo>
                  <a:pt x="10135" y="232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3110630" y="166899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6142"/>
                </a:moveTo>
                <a:lnTo>
                  <a:pt x="511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3124963" y="1649138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0" y="8804"/>
                </a:moveTo>
                <a:lnTo>
                  <a:pt x="726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3132231" y="1640027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19" h="9525">
                <a:moveTo>
                  <a:pt x="0" y="9110"/>
                </a:moveTo>
                <a:lnTo>
                  <a:pt x="198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3163864" y="1623339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89">
                <a:moveTo>
                  <a:pt x="0" y="8599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3175535" y="1617606"/>
            <a:ext cx="18415" cy="6350"/>
          </a:xfrm>
          <a:custGeom>
            <a:avLst/>
            <a:gdLst/>
            <a:ahLst/>
            <a:cxnLst/>
            <a:rect l="l" t="t" r="r" b="b"/>
            <a:pathLst>
              <a:path w="18414" h="6350">
                <a:moveTo>
                  <a:pt x="0" y="5733"/>
                </a:moveTo>
                <a:lnTo>
                  <a:pt x="179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3204200" y="1593343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0" y="15458"/>
                </a:moveTo>
                <a:lnTo>
                  <a:pt x="145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3218737" y="1586177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0" y="7166"/>
                </a:moveTo>
                <a:lnTo>
                  <a:pt x="982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3240133" y="15775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204"/>
                </a:moveTo>
                <a:lnTo>
                  <a:pt x="30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3240440" y="1576860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358"/>
                </a:moveTo>
                <a:lnTo>
                  <a:pt x="25174" y="358"/>
                </a:lnTo>
              </a:path>
            </a:pathLst>
          </a:custGeom>
          <a:ln w="7864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3262041" y="157368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173"/>
                </a:moveTo>
                <a:lnTo>
                  <a:pt x="1095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3285792" y="1547069"/>
            <a:ext cx="19685" cy="21590"/>
          </a:xfrm>
          <a:custGeom>
            <a:avLst/>
            <a:gdLst/>
            <a:ahLst/>
            <a:cxnLst/>
            <a:rect l="l" t="t" r="r" b="b"/>
            <a:pathLst>
              <a:path w="19685" h="21590">
                <a:moveTo>
                  <a:pt x="0" y="21191"/>
                </a:moveTo>
                <a:lnTo>
                  <a:pt x="1955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3305345" y="154706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0" y="0"/>
                </a:moveTo>
                <a:lnTo>
                  <a:pt x="3992" y="194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3322238" y="1555054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0" y="0"/>
                </a:moveTo>
                <a:lnTo>
                  <a:pt x="4708" y="225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3326946" y="1533658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30">
                <a:moveTo>
                  <a:pt x="0" y="23648"/>
                </a:moveTo>
                <a:lnTo>
                  <a:pt x="1535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3351312" y="1522704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-3573" y="563"/>
                </a:moveTo>
                <a:lnTo>
                  <a:pt x="22512" y="563"/>
                </a:lnTo>
              </a:path>
            </a:pathLst>
          </a:custGeom>
          <a:ln w="8273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1040980" y="10899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044903" y="1093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084284" y="12141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088207" y="12181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170893" y="14039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174815" y="14079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214094" y="13531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218017" y="13570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300703" y="12821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304626" y="12860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1387209" y="12544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1391132" y="12583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1495419" y="12937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1499341" y="12976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1538723" y="13105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1542645" y="13144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1581924" y="12021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1585847" y="12060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625229" y="13419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629152" y="13458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646830" y="13242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1650752" y="1328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733439" y="14508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1737361" y="14548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1776742" y="14274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780665" y="14313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819944" y="14508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1823866" y="14548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1863249" y="14162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867171" y="14202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906553" y="13994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1910475" y="14034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1949754" y="1364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1953676" y="1368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1993059" y="1361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1996981" y="13658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2252782" y="14123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2256704" y="14163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2512402" y="16592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2516324" y="16631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2728718" y="1712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2732641" y="17163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2858631" y="17246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2862554" y="17285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2988441" y="17241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2992364" y="17280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3010043" y="17311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3013965" y="17351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3031643" y="16873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3035565" y="16912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3053346" y="16634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3057269" y="16673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3074947" y="16115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3078870" y="16154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3096651" y="16611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3100574" y="16650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3118251" y="1635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3122174" y="16390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3139853" y="16253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3143775" y="16292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3161556" y="16093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3165479" y="16132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3183156" y="16023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3187079" y="16063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3204758" y="15793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3208680" y="15832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3226461" y="15635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3230383" y="15675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3248062" y="15628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3251984" y="15668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3269663" y="15566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3273585" y="1560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3291366" y="15330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3295288" y="15370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3312967" y="15433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3316889" y="15472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3334568" y="15100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3338490" y="15139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3356271" y="15087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3360194" y="15126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054960" y="1107057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070623" y="11520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076151" y="1167766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3" y="3142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091814" y="121270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097343" y="1228475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921" y="266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098264" y="1231137"/>
            <a:ext cx="12700" cy="27940"/>
          </a:xfrm>
          <a:custGeom>
            <a:avLst/>
            <a:gdLst/>
            <a:ahLst/>
            <a:cxnLst/>
            <a:rect l="l" t="t" r="r" b="b"/>
            <a:pathLst>
              <a:path w="12700" h="27940">
                <a:moveTo>
                  <a:pt x="0" y="0"/>
                </a:moveTo>
                <a:lnTo>
                  <a:pt x="12387" y="278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1116486" y="127208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135835" y="13155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1142592" y="133085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1162043" y="137446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921" y="214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1168800" y="138971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513" y="3040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1189991" y="1393914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90" h="26034">
                <a:moveTo>
                  <a:pt x="0" y="25696"/>
                </a:moveTo>
                <a:lnTo>
                  <a:pt x="2129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1220396" y="13811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1231657" y="1349688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089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268614" y="13391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281514" y="1309147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0987"/>
                </a:moveTo>
                <a:lnTo>
                  <a:pt x="257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319289" y="129194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9725"/>
                </a:moveTo>
                <a:lnTo>
                  <a:pt x="3194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364846" y="1287136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614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380816" y="1276694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6244"/>
                </a:moveTo>
                <a:lnTo>
                  <a:pt x="2037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401188" y="1276694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363" y="409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426065" y="128549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2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441831" y="1291129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0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1486774" y="1306997"/>
            <a:ext cx="22860" cy="8255"/>
          </a:xfrm>
          <a:custGeom>
            <a:avLst/>
            <a:gdLst/>
            <a:ahLst/>
            <a:cxnLst/>
            <a:rect l="l" t="t" r="r" b="b"/>
            <a:pathLst>
              <a:path w="22859" h="8255">
                <a:moveTo>
                  <a:pt x="0" y="0"/>
                </a:moveTo>
                <a:lnTo>
                  <a:pt x="22624" y="798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1509398" y="1314983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09">
                <a:moveTo>
                  <a:pt x="0" y="0"/>
                </a:moveTo>
                <a:lnTo>
                  <a:pt x="8599" y="358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1531203" y="1323992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149" y="92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546560" y="1330441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142" y="255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552703" y="1308226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59" h="25400">
                <a:moveTo>
                  <a:pt x="0" y="24774"/>
                </a:moveTo>
                <a:lnTo>
                  <a:pt x="992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1568058" y="12927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1574303" y="124854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49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1592116" y="1226018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0" y="9316"/>
                </a:moveTo>
                <a:lnTo>
                  <a:pt x="37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1595904" y="1226018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59">
                <a:moveTo>
                  <a:pt x="0" y="0"/>
                </a:moveTo>
                <a:lnTo>
                  <a:pt x="6552" y="2231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1606551" y="126195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1611260" y="127792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418" y="320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1624773" y="13236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1629483" y="133965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418" y="319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1649856" y="135624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0" y="8292"/>
                </a:moveTo>
                <a:lnTo>
                  <a:pt x="1095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660809" y="135624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09">
                <a:moveTo>
                  <a:pt x="0" y="0"/>
                </a:moveTo>
                <a:lnTo>
                  <a:pt x="10954" y="1638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679646" y="138439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1688962" y="1398317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530" y="277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1715477" y="143793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228" y="194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1724690" y="1451757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530" y="277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1753356" y="1467625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40">
                <a:moveTo>
                  <a:pt x="0" y="15151"/>
                </a:moveTo>
                <a:lnTo>
                  <a:pt x="2979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1795636" y="146670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1809968" y="1475099"/>
            <a:ext cx="24130" cy="14604"/>
          </a:xfrm>
          <a:custGeom>
            <a:avLst/>
            <a:gdLst/>
            <a:ahLst/>
            <a:cxnLst/>
            <a:rect l="l" t="t" r="r" b="b"/>
            <a:pathLst>
              <a:path w="24130" h="14605">
                <a:moveTo>
                  <a:pt x="0" y="0"/>
                </a:moveTo>
                <a:lnTo>
                  <a:pt x="23955" y="142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1833924" y="148574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0" y="3583"/>
                </a:moveTo>
                <a:lnTo>
                  <a:pt x="419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1849074" y="147499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1861872" y="1452883"/>
            <a:ext cx="15875" cy="13335"/>
          </a:xfrm>
          <a:custGeom>
            <a:avLst/>
            <a:gdLst/>
            <a:ahLst/>
            <a:cxnLst/>
            <a:rect l="l" t="t" r="r" b="b"/>
            <a:pathLst>
              <a:path w="15875" h="13334">
                <a:moveTo>
                  <a:pt x="0" y="12899"/>
                </a:moveTo>
                <a:lnTo>
                  <a:pt x="1535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877228" y="1448481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4402"/>
                </a:moveTo>
                <a:lnTo>
                  <a:pt x="1248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903129" y="1437731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0" y="6040"/>
                </a:moveTo>
                <a:lnTo>
                  <a:pt x="1740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920532" y="1428313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18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943260" y="141787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35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956260" y="1402924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6040"/>
                </a:moveTo>
                <a:lnTo>
                  <a:pt x="74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963734" y="1402309"/>
            <a:ext cx="24130" cy="635"/>
          </a:xfrm>
          <a:custGeom>
            <a:avLst/>
            <a:gdLst/>
            <a:ahLst/>
            <a:cxnLst/>
            <a:rect l="l" t="t" r="r" b="b"/>
            <a:pathLst>
              <a:path w="24130" h="634">
                <a:moveTo>
                  <a:pt x="-3573" y="307"/>
                </a:moveTo>
                <a:lnTo>
                  <a:pt x="27324" y="307"/>
                </a:lnTo>
              </a:path>
            </a:pathLst>
          </a:custGeom>
          <a:ln w="776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2001817" y="140190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1177" y="-3573"/>
                </a:moveTo>
                <a:lnTo>
                  <a:pt x="1177" y="3676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2018196" y="140435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452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2064675" y="141490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554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111153" y="142544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3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127430" y="142913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554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173908" y="143967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4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190185" y="144336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452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236663" y="1453907"/>
            <a:ext cx="30480" cy="6985"/>
          </a:xfrm>
          <a:custGeom>
            <a:avLst/>
            <a:gdLst/>
            <a:ahLst/>
            <a:cxnLst/>
            <a:rect l="l" t="t" r="r" b="b"/>
            <a:pathLst>
              <a:path w="30480" h="6984">
                <a:moveTo>
                  <a:pt x="0" y="0"/>
                </a:moveTo>
                <a:lnTo>
                  <a:pt x="30097" y="685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266761" y="146076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278636" y="14725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290512" y="1484313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648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324295" y="151789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336069" y="1529665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648" y="234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369852" y="1563244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0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403738" y="15968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415510" y="160849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1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449396" y="164217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63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461169" y="1653950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648" y="234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494953" y="1687427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0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529555" y="17196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354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545525" y="172469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60">
                <a:moveTo>
                  <a:pt x="0" y="0"/>
                </a:moveTo>
                <a:lnTo>
                  <a:pt x="31838" y="99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590980" y="173892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606949" y="1743938"/>
            <a:ext cx="31750" cy="10160"/>
          </a:xfrm>
          <a:custGeom>
            <a:avLst/>
            <a:gdLst/>
            <a:ahLst/>
            <a:cxnLst/>
            <a:rect l="l" t="t" r="r" b="b"/>
            <a:pathLst>
              <a:path w="31750" h="10160">
                <a:moveTo>
                  <a:pt x="0" y="0"/>
                </a:moveTo>
                <a:lnTo>
                  <a:pt x="31735" y="99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652404" y="1758169"/>
            <a:ext cx="31750" cy="10160"/>
          </a:xfrm>
          <a:custGeom>
            <a:avLst/>
            <a:gdLst/>
            <a:ahLst/>
            <a:cxnLst/>
            <a:rect l="l" t="t" r="r" b="b"/>
            <a:pathLst>
              <a:path w="31750" h="10160">
                <a:moveTo>
                  <a:pt x="0" y="0"/>
                </a:moveTo>
                <a:lnTo>
                  <a:pt x="31735" y="1003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697756" y="177250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354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713726" y="1777518"/>
            <a:ext cx="29209" cy="9525"/>
          </a:xfrm>
          <a:custGeom>
            <a:avLst/>
            <a:gdLst/>
            <a:ahLst/>
            <a:cxnLst/>
            <a:rect l="l" t="t" r="r" b="b"/>
            <a:pathLst>
              <a:path w="29210" h="9525">
                <a:moveTo>
                  <a:pt x="0" y="0"/>
                </a:moveTo>
                <a:lnTo>
                  <a:pt x="28971" y="911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742698" y="1786628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2866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759795" y="178918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252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776276" y="1791747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0"/>
                </a:moveTo>
                <a:lnTo>
                  <a:pt x="32862" y="50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823369" y="1798914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0"/>
                </a:moveTo>
                <a:lnTo>
                  <a:pt x="32964" y="51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870358" y="180618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252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872610" y="1806593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887045" y="1807002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5" h="1269">
                <a:moveTo>
                  <a:pt x="-3573" y="563"/>
                </a:moveTo>
                <a:lnTo>
                  <a:pt x="36947" y="563"/>
                </a:lnTo>
              </a:path>
            </a:pathLst>
          </a:custGeom>
          <a:ln w="8273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934751" y="180853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951336" y="1809050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5" h="1269">
                <a:moveTo>
                  <a:pt x="-3573" y="511"/>
                </a:moveTo>
                <a:lnTo>
                  <a:pt x="36947" y="511"/>
                </a:lnTo>
              </a:path>
            </a:pathLst>
          </a:custGeom>
          <a:ln w="8170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999042" y="1810482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1689" y="-3573"/>
                </a:moveTo>
                <a:lnTo>
                  <a:pt x="1689" y="3676"/>
                </a:lnTo>
              </a:path>
            </a:pathLst>
          </a:custGeom>
          <a:ln w="3378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3002420" y="1810585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4">
                <a:moveTo>
                  <a:pt x="0" y="0"/>
                </a:moveTo>
                <a:lnTo>
                  <a:pt x="21601" y="51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3024022" y="1808640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7063"/>
                </a:moveTo>
                <a:lnTo>
                  <a:pt x="327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3033440" y="179369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3040606" y="1770351"/>
            <a:ext cx="5080" cy="10795"/>
          </a:xfrm>
          <a:custGeom>
            <a:avLst/>
            <a:gdLst/>
            <a:ahLst/>
            <a:cxnLst/>
            <a:rect l="l" t="t" r="r" b="b"/>
            <a:pathLst>
              <a:path w="5080" h="10794">
                <a:moveTo>
                  <a:pt x="0" y="10442"/>
                </a:moveTo>
                <a:lnTo>
                  <a:pt x="50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3045623" y="1753766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5" h="17144">
                <a:moveTo>
                  <a:pt x="0" y="16584"/>
                </a:moveTo>
                <a:lnTo>
                  <a:pt x="140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3068247" y="17401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3074492" y="1696026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30917"/>
                </a:moveTo>
                <a:lnTo>
                  <a:pt x="123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3092306" y="1699302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693" y="3081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3110425" y="1743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4" y="61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3110630" y="1742505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433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3120356" y="1715375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0" y="15766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3132231" y="170954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5834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3156904" y="170094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3169802" y="1687325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606"/>
                </a:moveTo>
                <a:lnTo>
                  <a:pt x="57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3175535" y="1680875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0" y="6449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3197136" y="167831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559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3209012" y="165681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10851"/>
                </a:moveTo>
                <a:lnTo>
                  <a:pt x="97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3218737" y="1645350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39" h="12064">
                <a:moveTo>
                  <a:pt x="0" y="11466"/>
                </a:moveTo>
                <a:lnTo>
                  <a:pt x="1484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3246173" y="16400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3262757" y="1633270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0" y="6245"/>
                </a:moveTo>
                <a:lnTo>
                  <a:pt x="2088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3283642" y="1624567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8702"/>
                </a:moveTo>
                <a:lnTo>
                  <a:pt x="757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3300636" y="161197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3313740" y="1612795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0"/>
                </a:moveTo>
                <a:lnTo>
                  <a:pt x="13205" y="706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3326946" y="1604195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60" h="15875">
                <a:moveTo>
                  <a:pt x="0" y="15663"/>
                </a:moveTo>
                <a:lnTo>
                  <a:pt x="962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3344145" y="1584743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7269"/>
                </a:moveTo>
                <a:lnTo>
                  <a:pt x="44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3348547" y="1581979"/>
            <a:ext cx="22225" cy="3175"/>
          </a:xfrm>
          <a:custGeom>
            <a:avLst/>
            <a:gdLst/>
            <a:ahLst/>
            <a:cxnLst/>
            <a:rect l="l" t="t" r="r" b="b"/>
            <a:pathLst>
              <a:path w="22225" h="3175">
                <a:moveTo>
                  <a:pt x="-3573" y="1382"/>
                </a:moveTo>
                <a:lnTo>
                  <a:pt x="25276" y="1382"/>
                </a:lnTo>
              </a:path>
            </a:pathLst>
          </a:custGeom>
          <a:ln w="991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040980" y="1093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044903" y="10970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084284" y="1217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1088207" y="12210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1170893" y="14118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1174815" y="14157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214094" y="13596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218017" y="13635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300703" y="12891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304626" y="1293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387209" y="12627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391132" y="1266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495419" y="13010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499341" y="13049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538723" y="13190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542645" y="13229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581924" y="12120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585847" y="12159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625229" y="13585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629152" y="13624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646830" y="13422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650752" y="1346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733439" y="14718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737361" y="14757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776742" y="14497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780665" y="14536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819944" y="14753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823866" y="14792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863249" y="14389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867171" y="1442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906553" y="14237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910475" y="14276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949754" y="13889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953676" y="13928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993059" y="1387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996981" y="13917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2252782" y="14467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2256704" y="1450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2512402" y="1704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2516324" y="17085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2728718" y="17726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2732641" y="17765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2858631" y="17926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2862554" y="17965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2988441" y="17966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2992364" y="18005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3010043" y="18017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3013965" y="18056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3031643" y="17563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3035565" y="17602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3053346" y="17307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3057269" y="1734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3074947" y="16770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3078870" y="16809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3096651" y="17299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3100574" y="1733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3118251" y="17013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3122174" y="17053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3139853" y="16910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3143775" y="16949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3161556" y="16733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3165479" y="16772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3183156" y="16668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3187079" y="16708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3204758" y="164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3208680" y="164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3226461" y="16261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3230383" y="16300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3248062" y="16257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3251984" y="16296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3269663" y="16192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3273585" y="16232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3291366" y="15944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3295288" y="15983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3312967" y="16058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3316889" y="16098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3334568" y="15707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3338490" y="15746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3356271" y="15679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3360194" y="15719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721323" y="642781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704841" y="243753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704841" y="229226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704841" y="214709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704841" y="200192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704841" y="185675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704841" y="171148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704841" y="156631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704841" y="142114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704841" y="127597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704841" y="113070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704841" y="98553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704841" y="84036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704841" y="69519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688256" y="243753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 txBox="1"/>
          <p:nvPr/>
        </p:nvSpPr>
        <p:spPr>
          <a:xfrm>
            <a:off x="612966" y="2373972"/>
            <a:ext cx="7175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688256" y="21470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 txBox="1"/>
          <p:nvPr/>
        </p:nvSpPr>
        <p:spPr>
          <a:xfrm>
            <a:off x="566961" y="2083531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688256" y="185675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 txBox="1"/>
          <p:nvPr/>
        </p:nvSpPr>
        <p:spPr>
          <a:xfrm>
            <a:off x="566961" y="1793193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688256" y="15663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 txBox="1"/>
          <p:nvPr/>
        </p:nvSpPr>
        <p:spPr>
          <a:xfrm>
            <a:off x="566961" y="1502752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688256" y="127597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 txBox="1"/>
          <p:nvPr/>
        </p:nvSpPr>
        <p:spPr>
          <a:xfrm>
            <a:off x="566961" y="1212413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40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688256" y="98553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 txBox="1"/>
          <p:nvPr/>
        </p:nvSpPr>
        <p:spPr>
          <a:xfrm>
            <a:off x="566961" y="921972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688256" y="69519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 txBox="1"/>
          <p:nvPr/>
        </p:nvSpPr>
        <p:spPr>
          <a:xfrm>
            <a:off x="566961" y="631635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60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9" name="object 1869"/>
          <p:cNvSpPr txBox="1"/>
          <p:nvPr/>
        </p:nvSpPr>
        <p:spPr>
          <a:xfrm>
            <a:off x="447259" y="1169606"/>
            <a:ext cx="108585" cy="7937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1% wealth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721323" y="248985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881948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 txBox="1"/>
          <p:nvPr/>
        </p:nvSpPr>
        <p:spPr>
          <a:xfrm>
            <a:off x="777237" y="2507777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1314683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 txBox="1"/>
          <p:nvPr/>
        </p:nvSpPr>
        <p:spPr>
          <a:xfrm>
            <a:off x="1209972" y="2507777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1925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1747418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2180255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2612990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 txBox="1"/>
          <p:nvPr/>
        </p:nvSpPr>
        <p:spPr>
          <a:xfrm>
            <a:off x="2508280" y="2507777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1985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3045725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3478460" y="248749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 txBox="1"/>
          <p:nvPr/>
        </p:nvSpPr>
        <p:spPr>
          <a:xfrm>
            <a:off x="2941015" y="2507777"/>
            <a:ext cx="64262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</a:tabLst>
            </a:pPr>
            <a:r>
              <a:rPr dirty="0" sz="650">
                <a:latin typeface="Arial"/>
                <a:cs typeface="Arial"/>
              </a:rPr>
              <a:t>2005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698521" y="2678045"/>
            <a:ext cx="2599055" cy="149860"/>
          </a:xfrm>
          <a:custGeom>
            <a:avLst/>
            <a:gdLst/>
            <a:ahLst/>
            <a:cxnLst/>
            <a:rect l="l" t="t" r="r" b="b"/>
            <a:pathLst>
              <a:path w="2599054" h="149860">
                <a:moveTo>
                  <a:pt x="0" y="0"/>
                </a:moveTo>
                <a:lnTo>
                  <a:pt x="2598913" y="0"/>
                </a:lnTo>
                <a:lnTo>
                  <a:pt x="2598913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731867" y="2752752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5" h="0">
                <a:moveTo>
                  <a:pt x="0" y="0"/>
                </a:moveTo>
                <a:lnTo>
                  <a:pt x="185808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810741" y="27387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814664" y="27426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507760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555363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602968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650675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586633" y="27387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590557" y="27426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2457381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2504986" y="27527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2521672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2569379" y="27527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3573"/>
                </a:moveTo>
                <a:lnTo>
                  <a:pt x="1176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2586065" y="27527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2633670" y="2752752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52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2536255" y="27387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2540178" y="27426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 txBox="1"/>
          <p:nvPr/>
        </p:nvSpPr>
        <p:spPr>
          <a:xfrm>
            <a:off x="954628" y="2699349"/>
            <a:ext cx="42989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5">
                <a:latin typeface="Arial"/>
                <a:cs typeface="Arial"/>
              </a:rPr>
              <a:t>CH </a:t>
            </a:r>
            <a:r>
              <a:rPr dirty="0" sz="500" spc="5">
                <a:latin typeface="Arial"/>
                <a:cs typeface="Arial"/>
              </a:rPr>
              <a:t>(tax</a:t>
            </a:r>
            <a:r>
              <a:rPr dirty="0" sz="500" spc="-6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units)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1" name="object 1901"/>
          <p:cNvSpPr txBox="1"/>
          <p:nvPr/>
        </p:nvSpPr>
        <p:spPr>
          <a:xfrm>
            <a:off x="1642707" y="2507777"/>
            <a:ext cx="683260" cy="2965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</a:tabLst>
            </a:pPr>
            <a:r>
              <a:rPr dirty="0" sz="650">
                <a:latin typeface="Arial"/>
                <a:cs typeface="Arial"/>
              </a:rPr>
              <a:t>1945	1965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50">
              <a:latin typeface="Arial"/>
              <a:cs typeface="Arial"/>
            </a:endParaRPr>
          </a:p>
          <a:p>
            <a:pPr marL="100330">
              <a:lnSpc>
                <a:spcPct val="100000"/>
              </a:lnSpc>
            </a:pP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-4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(prop.)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2" name="object 1902"/>
          <p:cNvSpPr txBox="1"/>
          <p:nvPr/>
        </p:nvSpPr>
        <p:spPr>
          <a:xfrm>
            <a:off x="2680142" y="2699349"/>
            <a:ext cx="56959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-4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(avg.)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3" name="object 1903"/>
          <p:cNvSpPr txBox="1"/>
          <p:nvPr/>
        </p:nvSpPr>
        <p:spPr>
          <a:xfrm>
            <a:off x="3619512" y="587052"/>
            <a:ext cx="1793239" cy="138938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5875" marR="5080">
              <a:lnSpc>
                <a:spcPct val="101499"/>
              </a:lnSpc>
              <a:spcBef>
                <a:spcPts val="80"/>
              </a:spcBef>
            </a:pPr>
            <a:r>
              <a:rPr dirty="0" sz="900" spc="5">
                <a:latin typeface="Arial"/>
                <a:cs typeface="Arial"/>
              </a:rPr>
              <a:t>Kritik: </a:t>
            </a:r>
            <a:r>
              <a:rPr dirty="0" sz="900" spc="-5">
                <a:latin typeface="Arial"/>
                <a:cs typeface="Arial"/>
              </a:rPr>
              <a:t>PK-Vermögen </a:t>
            </a:r>
            <a:r>
              <a:rPr dirty="0" sz="900">
                <a:latin typeface="Arial"/>
                <a:cs typeface="Arial"/>
              </a:rPr>
              <a:t>fehlen </a:t>
            </a:r>
            <a:r>
              <a:rPr dirty="0" sz="900" spc="5">
                <a:latin typeface="Arial"/>
                <a:cs typeface="Arial"/>
              </a:rPr>
              <a:t>in den  </a:t>
            </a:r>
            <a:r>
              <a:rPr dirty="0" sz="900" spc="-5">
                <a:latin typeface="Arial"/>
                <a:cs typeface="Arial"/>
              </a:rPr>
              <a:t>Steuerstatistiken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dirty="0" sz="900" spc="-5">
                <a:latin typeface="Arial"/>
                <a:cs typeface="Arial"/>
              </a:rPr>
              <a:t>Ändern diese </a:t>
            </a:r>
            <a:r>
              <a:rPr dirty="0" sz="900" spc="-10">
                <a:latin typeface="Arial"/>
                <a:cs typeface="Arial"/>
              </a:rPr>
              <a:t>Level </a:t>
            </a:r>
            <a:r>
              <a:rPr dirty="0" sz="900" spc="-5">
                <a:latin typeface="Arial"/>
                <a:cs typeface="Arial"/>
              </a:rPr>
              <a:t>und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Trend?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</a:pPr>
            <a:r>
              <a:rPr dirty="0" sz="900" spc="-5">
                <a:latin typeface="Arial"/>
                <a:cs typeface="Arial"/>
              </a:rPr>
              <a:t>Zwei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Ansätze:</a:t>
            </a:r>
            <a:endParaRPr sz="900">
              <a:latin typeface="Arial"/>
              <a:cs typeface="Arial"/>
            </a:endParaRPr>
          </a:p>
          <a:p>
            <a:pPr marL="293370" marR="97790" indent="-164465">
              <a:lnSpc>
                <a:spcPct val="101499"/>
              </a:lnSpc>
              <a:spcBef>
                <a:spcPts val="395"/>
              </a:spcBef>
              <a:buAutoNum type="arabicPeriod"/>
              <a:tabLst>
                <a:tab pos="294005" algn="l"/>
              </a:tabLst>
            </a:pPr>
            <a:r>
              <a:rPr dirty="0" sz="900" spc="-15">
                <a:latin typeface="Arial"/>
                <a:cs typeface="Arial"/>
              </a:rPr>
              <a:t>PK-Vermögen </a:t>
            </a:r>
            <a:r>
              <a:rPr dirty="0" sz="900" spc="-5">
                <a:latin typeface="Arial"/>
                <a:cs typeface="Arial"/>
              </a:rPr>
              <a:t>gleich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verteilt  auf alle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Steuerpflichtigen</a:t>
            </a:r>
            <a:endParaRPr sz="900">
              <a:latin typeface="Arial"/>
              <a:cs typeface="Arial"/>
            </a:endParaRPr>
          </a:p>
          <a:p>
            <a:pPr marL="293370" marR="5080" indent="-164465">
              <a:lnSpc>
                <a:spcPct val="101499"/>
              </a:lnSpc>
              <a:spcBef>
                <a:spcPts val="400"/>
              </a:spcBef>
              <a:buAutoNum type="arabicPeriod"/>
              <a:tabLst>
                <a:tab pos="294005" algn="l"/>
              </a:tabLst>
            </a:pPr>
            <a:r>
              <a:rPr dirty="0" sz="900" spc="-15">
                <a:latin typeface="Arial"/>
                <a:cs typeface="Arial"/>
              </a:rPr>
              <a:t>PK-Vermögen </a:t>
            </a:r>
            <a:r>
              <a:rPr dirty="0" sz="900" spc="-5">
                <a:latin typeface="Arial"/>
                <a:cs typeface="Arial"/>
              </a:rPr>
              <a:t>“proportional”  zu</a:t>
            </a:r>
            <a:r>
              <a:rPr dirty="0" sz="900" spc="-8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Einkommenskonzentration</a:t>
            </a:r>
            <a:endParaRPr sz="900">
              <a:latin typeface="Arial"/>
              <a:cs typeface="Arial"/>
            </a:endParaRPr>
          </a:p>
        </p:txBody>
      </p:sp>
      <p:sp>
        <p:nvSpPr>
          <p:cNvPr id="1904" name="object 1904"/>
          <p:cNvSpPr txBox="1"/>
          <p:nvPr/>
        </p:nvSpPr>
        <p:spPr>
          <a:xfrm>
            <a:off x="3623271" y="2004131"/>
            <a:ext cx="180848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75">
                <a:latin typeface="Lucida Sans Unicode"/>
                <a:cs typeface="Lucida Sans Unicode"/>
              </a:rPr>
              <a:t>→</a:t>
            </a:r>
            <a:r>
              <a:rPr dirty="0" sz="900" spc="-114">
                <a:latin typeface="Lucida Sans Unicode"/>
                <a:cs typeface="Lucida Sans Unicode"/>
              </a:rPr>
              <a:t> </a:t>
            </a:r>
            <a:r>
              <a:rPr dirty="0" sz="900" spc="5">
                <a:latin typeface="Arial"/>
                <a:cs typeface="Arial"/>
              </a:rPr>
              <a:t>beide unterschätzen die </a:t>
            </a:r>
            <a:r>
              <a:rPr dirty="0" sz="900" spc="-5">
                <a:latin typeface="Arial"/>
                <a:cs typeface="Arial"/>
              </a:rPr>
              <a:t>Vermö-</a:t>
            </a:r>
            <a:endParaRPr sz="900">
              <a:latin typeface="Arial"/>
              <a:cs typeface="Arial"/>
            </a:endParaRPr>
          </a:p>
        </p:txBody>
      </p:sp>
      <p:sp>
        <p:nvSpPr>
          <p:cNvPr id="1905" name="object 1905"/>
          <p:cNvSpPr txBox="1"/>
          <p:nvPr/>
        </p:nvSpPr>
        <p:spPr>
          <a:xfrm>
            <a:off x="3623271" y="2143310"/>
            <a:ext cx="1808480" cy="30162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2700" marR="5080">
              <a:lnSpc>
                <a:spcPct val="101499"/>
              </a:lnSpc>
              <a:spcBef>
                <a:spcPts val="80"/>
              </a:spcBef>
            </a:pPr>
            <a:r>
              <a:rPr dirty="0" sz="900" spc="-10">
                <a:latin typeface="Arial"/>
                <a:cs typeface="Arial"/>
              </a:rPr>
              <a:t>gensungleichheit! </a:t>
            </a:r>
            <a:r>
              <a:rPr dirty="0" sz="900" spc="-15">
                <a:latin typeface="Arial"/>
                <a:cs typeface="Arial"/>
              </a:rPr>
              <a:t>(“lower bound </a:t>
            </a:r>
            <a:r>
              <a:rPr dirty="0" sz="900" spc="-10">
                <a:latin typeface="Arial"/>
                <a:cs typeface="Arial"/>
              </a:rPr>
              <a:t>es-  timate”)</a:t>
            </a:r>
            <a:endParaRPr sz="900">
              <a:latin typeface="Arial"/>
              <a:cs typeface="Arial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 txBox="1"/>
          <p:nvPr/>
        </p:nvSpPr>
        <p:spPr>
          <a:xfrm>
            <a:off x="1860473" y="2915162"/>
            <a:ext cx="3571875" cy="244475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>
                <a:latin typeface="Arial"/>
                <a:cs typeface="Arial"/>
              </a:rPr>
              <a:t>Quellen:  Föllmi &amp; </a:t>
            </a:r>
            <a:r>
              <a:rPr dirty="0" sz="800">
                <a:latin typeface="Arial"/>
                <a:cs typeface="Arial"/>
              </a:rPr>
              <a:t>Martínez </a:t>
            </a:r>
            <a:r>
              <a:rPr dirty="0" sz="800" spc="-5">
                <a:latin typeface="Arial"/>
                <a:cs typeface="Arial"/>
              </a:rPr>
              <a:t>(2017), Updates mittels </a:t>
            </a:r>
            <a:r>
              <a:rPr dirty="0" sz="800" spc="-15">
                <a:latin typeface="Arial"/>
                <a:cs typeface="Arial"/>
              </a:rPr>
              <a:t>ESTV- </a:t>
            </a:r>
            <a:r>
              <a:rPr dirty="0" sz="800" spc="-5">
                <a:latin typeface="Arial"/>
                <a:cs typeface="Arial"/>
              </a:rPr>
              <a:t>und</a:t>
            </a:r>
            <a:r>
              <a:rPr dirty="0" sz="800" spc="-10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SNB-Statistiken</a:t>
            </a:r>
            <a:endParaRPr sz="800">
              <a:latin typeface="Arial"/>
              <a:cs typeface="Arial"/>
            </a:endParaRPr>
          </a:p>
          <a:p>
            <a:pPr algn="r" marR="30480">
              <a:lnSpc>
                <a:spcPct val="100000"/>
              </a:lnSpc>
              <a:spcBef>
                <a:spcPts val="130"/>
              </a:spcBef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7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38150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Korrektur </a:t>
            </a:r>
            <a:r>
              <a:rPr dirty="0" spc="-5"/>
              <a:t>um fehlende </a:t>
            </a:r>
            <a:r>
              <a:rPr dirty="0" spc="-20"/>
              <a:t>PK-Vermögen </a:t>
            </a:r>
            <a:r>
              <a:rPr dirty="0" spc="-5"/>
              <a:t>in </a:t>
            </a:r>
            <a:r>
              <a:rPr dirty="0" spc="-10"/>
              <a:t>Steuerdaten </a:t>
            </a:r>
            <a:r>
              <a:rPr dirty="0" spc="-30"/>
              <a:t>(Top</a:t>
            </a:r>
            <a:r>
              <a:rPr dirty="0" spc="5"/>
              <a:t> </a:t>
            </a:r>
            <a:r>
              <a:rPr dirty="0" spc="-5"/>
              <a:t>0.01%)</a:t>
            </a:r>
          </a:p>
        </p:txBody>
      </p:sp>
      <p:sp>
        <p:nvSpPr>
          <p:cNvPr id="3" name="object 3"/>
          <p:cNvSpPr/>
          <p:nvPr/>
        </p:nvSpPr>
        <p:spPr>
          <a:xfrm>
            <a:off x="723705" y="571225"/>
            <a:ext cx="2826385" cy="1842770"/>
          </a:xfrm>
          <a:custGeom>
            <a:avLst/>
            <a:gdLst/>
            <a:ahLst/>
            <a:cxnLst/>
            <a:rect l="l" t="t" r="r" b="b"/>
            <a:pathLst>
              <a:path w="2826385" h="1842770">
                <a:moveTo>
                  <a:pt x="0" y="0"/>
                </a:moveTo>
                <a:lnTo>
                  <a:pt x="2826388" y="0"/>
                </a:lnTo>
                <a:lnTo>
                  <a:pt x="28263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21323" y="227647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21323" y="218935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21323" y="210223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21323" y="2015109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21323" y="192798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21323" y="184086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21323" y="1753743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21323" y="166662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21323" y="157949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21323" y="149237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21323" y="140525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21323" y="131813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21323" y="123101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21323" y="114388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21323" y="105676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21323" y="96964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21323" y="88252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721323" y="79540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721323" y="70827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7213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7403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75940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7844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748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81653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83557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85471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87375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89279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91184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93088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94992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96896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98800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00704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02609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04513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06427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08331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10235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12140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14044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15948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17852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1975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2166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23565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25469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27383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29287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31191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33096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35000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36904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38808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40712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4261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44521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46425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48339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50243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52147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54052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55956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57860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59764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61668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63572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65477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67381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69295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71199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73103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75008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76912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78816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80720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82624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84528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86432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188337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90251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92155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94059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195963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197868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199772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01676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03580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05484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07388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09303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11207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13111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15015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16919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18824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20728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2263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2453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26440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28344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30259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32163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34067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35971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37875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39780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41684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43588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45492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47396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4930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51215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53119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55023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56927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58831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60735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62640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64544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66448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68352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7025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72171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74075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75979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77883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79787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81691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83596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85500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87404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89308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91212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93127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95031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96935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98839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00743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02647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045725" y="2184951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06456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08360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10264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12168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14083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15987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17891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19795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21699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23603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25508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7412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9316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31220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33134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35039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36943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38847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40751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42655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344559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346463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348368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35027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35217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35409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13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403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5940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7844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9748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81653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83557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85471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87375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89279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91184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93088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94992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96896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98800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00704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02609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04513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06427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08331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10235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12140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14044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15948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17852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1975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2166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23565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25469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27383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29287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31191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33096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35000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36904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38808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0712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261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44521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46425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48339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50243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52147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54052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55956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57860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59764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61668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63572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65477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67381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69295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71199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73103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75008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76912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78816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80720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82624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84528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86432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88337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90251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92155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94059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95963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97868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99772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01676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03580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05484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07388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09303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11207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13111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15015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16919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18824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20728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2263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2453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26440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28344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30259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32163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34067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35971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37875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39780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41684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43588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45492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47396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4930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51215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53119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55023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56927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58831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60735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62640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64544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66448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68352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7025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72171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74075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75979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77883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79787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81691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83596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85500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87404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89308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291212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93127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95031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96935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98839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300743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302647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045725" y="2012726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06456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08360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10264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12168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14083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15987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17891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19795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21699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23603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25508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27412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29316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31220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33134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35039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36943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38847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40751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42655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44559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46463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48368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5027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5217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5409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13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403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5940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7844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9748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81653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83557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85471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87375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89279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91184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93088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94992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96896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98800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00704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02609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04513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06427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08331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10235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12140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14044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15948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17852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1975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2166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23565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25469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27383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29287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31191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33096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35000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36904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38808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40712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4261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44521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46425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48339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50243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52147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54052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55956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57860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59764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61668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63572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65477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67381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69295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71199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73103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75008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76912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78816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80720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82624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84528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86432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88337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90251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92155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94059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95963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97868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99772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01676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03580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05484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07388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09303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11207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13111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15015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16919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18824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20728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2263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2453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26440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28344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30259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32163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34067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35971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37875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39780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41684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43588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45492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47396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4930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51215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53119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55023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56927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58831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60735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62640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64544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66448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68352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7025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72171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74075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75979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77883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79787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81691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83596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85500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87404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89308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91212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93127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95031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96935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98839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300743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302647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3045725" y="1838482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586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06456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08360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10264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12168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14083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15987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17891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319795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321699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23603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25508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27412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29316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31220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33134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335039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336943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338847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340751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342655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344559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346463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348368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35027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35217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35409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13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403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5940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7844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9748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81653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83557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85471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87375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89279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91184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93088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94992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96896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98800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00704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02609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04513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06427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08331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10235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12140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14044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15948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17852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1975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2166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23565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25469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27383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29287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31191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33096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35000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36904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38808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40712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4261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44521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46425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48339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50243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52147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54052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55956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57860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59764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61668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63572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65477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67381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69295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71199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73103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75008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76912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78816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80720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82624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84528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86432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88337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190251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192155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194059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195963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197868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199772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01676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03580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05484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07388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09303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11207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13111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15015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16919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18824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20728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2263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2453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26440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28344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30259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32163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34067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35971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37875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39780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41684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43588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45492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247396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24930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251215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253119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255023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256927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258831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260735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262640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264544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266448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268352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27025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272171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274075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275979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277883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279787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281691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283596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285500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287404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289308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291212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293127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295031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296935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298839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00743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02647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04552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06456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08360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10264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12168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14083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15987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17891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19795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21699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23603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25508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27412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29316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31220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33134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35039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36943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38847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340751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342655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344559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346463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348368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35027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5217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5409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13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403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5940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7844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9748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81653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83557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85471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87375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89279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91184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93088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94992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96896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98800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00704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02609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04513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06427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08331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10235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12140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14044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15948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17852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1975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2166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23565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25469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27383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29287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31191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33096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35000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36904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38808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40712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4261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44521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46425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48339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50243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52147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54052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55956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57860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59764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61668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63572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65477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67381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69295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71199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73103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75008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76912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78816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80720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82624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84528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86432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88337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90251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92155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94059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95963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97868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99772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201676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203580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205484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207388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209303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211207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13111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15015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216919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218824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220728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22263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2453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26440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28344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30259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32163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34067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35971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37875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39780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41684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43588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45492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47396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4930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51215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53119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55023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56927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58831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60735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62640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64544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66448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68352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7025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72171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74075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75979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77883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79787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81691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83596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85500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87404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89308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91212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93127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95031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96935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98839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300743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302647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304552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306456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308360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10264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12168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14083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15987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17891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19795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21699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23603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325508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327412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29316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31220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33134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35039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36943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38847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340751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342655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344559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46463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348368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35027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35217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35409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13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403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5940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7844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9748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81653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83557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85471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87375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89279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91184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93088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94992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96896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98800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00704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02609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04513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06427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08331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10235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12140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14044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15948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17852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1975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2166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23565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25469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27383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29287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31191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33096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35000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36904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38808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40712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4261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44521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46425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48339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50243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52147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54052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55956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57860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59764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61668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63572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165477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167381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169295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171199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73103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175008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176912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178816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180720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182624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184528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186432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188337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190251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192155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194059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195963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197868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199772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01676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03580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05484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07388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09303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11207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13111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15015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16919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18824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20728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2263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2453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26440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28344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30259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32163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34067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35971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37875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39780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241684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243588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45492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247396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24930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51215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253119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255023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256927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258831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260735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262640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264544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266448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268352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27025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272171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274075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275979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277883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279787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281691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283596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285500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287404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289308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291212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293127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295031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296935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298839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300743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302647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304552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306456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308360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310264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12168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14083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315987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17891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319795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321699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323603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325508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327412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329316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331220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333134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335039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336943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338847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340751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342655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344559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346463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48368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35027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35217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35409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13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403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5940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7844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9748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81653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83557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85471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87375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89279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91184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93088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94992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96896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98800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00704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02609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04513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06427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08331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10235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12140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14044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15948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17852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1975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2166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23565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25469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27383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29287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31191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33096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35000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36904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38808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40712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4261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44521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46425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48339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50243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52147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54052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55956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57860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59764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61668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63572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65477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67381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69295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71199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73103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75008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76912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78816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80720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82624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84528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86432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88337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90251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92155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94059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95963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97868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99772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201676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203580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205484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207388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209303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211207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213111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215015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216919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218824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220728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22263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22453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226440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228344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230259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232163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234067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235971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237875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239780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241684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243588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245492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247396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24930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251215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253119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255023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256927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258831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260735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262640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264544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266448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268352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27025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272171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274075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275979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277883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279787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281691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283596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285500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287404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289308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291212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293127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295031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296935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298839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300743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302647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304552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306456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308360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310264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312168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314083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315987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317891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319795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321699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323603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325508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327412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329316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331220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333134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335039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336943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338847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340751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342655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344559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346463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348368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35027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35217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35409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13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403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5940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7844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9748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81653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83557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85471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87375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89279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91184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93088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94992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96896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98800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00704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02609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104513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106427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108331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110235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12140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14044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15948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17852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1975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2166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23565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25469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27383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29287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31191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33096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35000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36904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38808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40712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4261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44521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46425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48339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50243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52147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54052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55956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57860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59764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61668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63572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65477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67381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69295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71199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73103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75008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76912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78816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80720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82624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84528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86432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88337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90251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92155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94059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95963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97868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99772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201676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203580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205484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207388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209303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211207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213111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215015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216919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218824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20728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2263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2453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26440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28344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30259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32163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34067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35971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37875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39780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41684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43588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45492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47396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4930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51215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53119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55023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56927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58831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60735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62640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64544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66448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68352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7025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72171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74075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75979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77883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79787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81691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83596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85500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87404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89308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91212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93127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95031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96935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98839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300743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302647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3045725" y="965652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306456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308360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310264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312168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314083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315987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317891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319795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321699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323603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325508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327412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329316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331220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333134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335039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336943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338847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340751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342655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344559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346463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348368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35027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35217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35409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13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403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5940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7844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9748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81653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83557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85471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87375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89279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91184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93088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94992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96896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98800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00704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02609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04513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06427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08331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10235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12140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14044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15948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17852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1975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2166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23565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25469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27383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29287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31191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33096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35000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36904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38808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40712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4261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44521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46425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48339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50243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52147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54052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55956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157860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59764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61668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63572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65477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67381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69295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71199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73103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75008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76912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78816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80720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82624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84528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86432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88337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90251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92155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94059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95963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97868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99772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01676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03580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05484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07388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09303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11207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13111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15015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16919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18824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20728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2263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2453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26440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28344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30259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232163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234067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235971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237875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239780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241684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243588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245492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247396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24930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251215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253119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255023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256927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258831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260735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262640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264544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266448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268352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27025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272171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274075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275979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277883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279787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281691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283596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285500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287404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289308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291212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293127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295031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296935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298839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300743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302647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3045725" y="793018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306456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308360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310264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312168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314083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315987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17891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319795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321699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323603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325508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27412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29316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31220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33134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35039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36943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38847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40751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42655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44559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46463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48368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5027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35217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35409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881948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881948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881948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881948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881948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881948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881948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881948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881948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881948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881948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881948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881948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881948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881948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881948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881948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881948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881948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881948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881948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881948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881948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881948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881948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881948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881948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881948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881948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881948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881948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881948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881948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881948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881948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881948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881948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881948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881948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881948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881948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881948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881948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881948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881948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881948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881948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881948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881948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881948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881948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881948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881948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881948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881948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881948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881948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881948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881948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881948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881948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881948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881948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881948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881948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881948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881948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881948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881948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881948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881948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881948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881948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881948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881948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881948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881948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881948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881948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881948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881948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881948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881948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881948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881948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881948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881948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881948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881948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881948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881948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881948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881948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881948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881948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881948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314683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314683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1314683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1314683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1314683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1314683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1314683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1314683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1314683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1314683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1314683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1314683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1314683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1314683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1314683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1314683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1314683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1314683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1314683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1314683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1314683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1314683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1314683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1314683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1314683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1314683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1314683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1314683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1314683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1314683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1314683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314683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314683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314683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314683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314683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1314683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1314683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1314683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1314683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1314683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1314683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314683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314683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314683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314683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314683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1314683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1314683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1314683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1314683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314683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314683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314683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314683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314683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314683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1314683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1314683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1314683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1314683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1314683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1314683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1314683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314683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314683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314683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314683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1314683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1314683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1314683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1314683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314683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314683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314683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314683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314683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314683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314683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1314683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1314683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1314683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1314683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1314683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1314683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1314683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1314683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1314683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1314683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1314683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1314683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1314683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1314683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1314683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1314683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1314683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1747418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1747418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1747418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1747418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1747418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1747418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1747418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1747418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1747418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1747418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1747418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747418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747418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747418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747418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747418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747418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747418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747418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747418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1747418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1747418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1747418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1747418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1747418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1747418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1747418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1747418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747418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747418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747418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1747418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747418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1747418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1747418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747418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747418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1747418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1747418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747418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747418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1747418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1747418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1747418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1747418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1747418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1747418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1747418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1747418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1747418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1747418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1747418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1747418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1747418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1747418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1747418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1747418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1747418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1747418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1747418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1747418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1747418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1747418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747418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747418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747418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747418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747418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747418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747418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747418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1747418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1747418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1747418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1747418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1747418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1747418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1747418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1747418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1747418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1747418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1747418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747418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747418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747418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747418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747418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1747418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747418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747418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747418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747418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747418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747418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747418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747418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2180255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2180255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2180255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2180255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2180255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2180255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2180255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2180255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2180255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2180255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2180255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2180255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2180255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2180255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2180255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2180255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2180255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2180255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2180255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2180255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2180255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2180255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2180255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2180255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2180255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2180255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2180255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2180255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2180255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2180255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2180255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2180255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2180255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2180255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2180255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2180255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2180255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2180255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2180255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2180255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2180255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2180255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2180255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2180255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2180255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2180255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2180255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2180255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2180255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2180255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180255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180255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180255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180255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180255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180255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180255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180255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180255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180255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180255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180255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180255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180255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180255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180255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180255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180255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180255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180255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180255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180255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180255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180255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180255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180255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180255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180255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180255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180255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180255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180255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180255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2180255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2180255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2180255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2180255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2180255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2180255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2180255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2180255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2180255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2180255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2180255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2180255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2180255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2612990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2612990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2612990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2612990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2612990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2612990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2612990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2612990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2612990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2612990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2612990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2612990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2612990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2612990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2612990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2612990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2612990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2612990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2612990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2612990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2612990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2612990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2612990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2612990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2612990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2612990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2612990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2612990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2612990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2612990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2612990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2612990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2612990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2612990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2612990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2612990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2612990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2612990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2612990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2612990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2612990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2612990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2612990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2612990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2612990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2612990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2612990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2612990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2612990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2612990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2612990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2612990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2612990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2612990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2612990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2612990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2612990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2612990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2612990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2612990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2612990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2612990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2612990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2612990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2612990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2612990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2612990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2612990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2612990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2612990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2612990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2612990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2612990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2612990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2612990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2612990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2612990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2612990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2612990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2612990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2612990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2612990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2612990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2612990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612990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612990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612990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612990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612990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612990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612990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612990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612990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2612990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2612990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2612990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3045725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3045725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3045725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3045725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3045725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3045725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3045725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3045725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3045725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3045725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3045725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3045725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3045725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3045725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3045725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3045725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3045725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3045725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3045725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3045725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3045725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3045725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3045725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3045725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3045725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3045725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3045725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3045725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3045725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3045725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3045725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3045725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3045725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3045725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3045725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3045725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3045725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3045725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3045725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3045725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3045725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3045725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3045725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3045725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3045725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3045725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3045725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3045725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3045725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3045725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3045725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3045725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3045725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3045725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3045725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3045725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3045725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3045725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3045725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3045725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3045725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3045725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3045725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3045725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3045725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3045725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3045725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3045725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3045725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3045725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3045725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3045725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3045725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3045725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3045725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3045725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3045725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3045725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3045725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3045725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3045725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3045725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3045725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3045725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3045725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3045725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3045725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3045725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3045725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3045725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3045725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3478460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3478460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3478460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3478460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3478460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3478460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3478460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3478460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3478460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3478460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3478460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3478460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3478460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3478460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3478460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3478460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3478460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3478460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3478460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3478460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3478460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3478460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3478460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3478460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3478460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3478460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3478460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3478460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3478460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3478460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3478460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3478460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3478460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3478460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3478460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3478460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3478460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3478460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3478460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3478460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3478460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3478460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3478460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3478460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3478460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3478460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3478460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3478460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3478460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3478460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3478460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3478460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3478460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3478460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3478460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3478460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3478460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3478460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3478460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3478460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3478460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3478460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3478460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3478460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3478460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3478460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3478460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3478460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3478460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3478460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3478460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3478460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3478460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3478460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3478460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3478460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3478460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3478460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3478460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3478460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3478460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3478460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3478460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3478460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3478460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3478460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3478460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3478460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3478460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3478460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3478460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3478460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3478460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3478460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3478460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3478460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1054960" y="1181665"/>
            <a:ext cx="2315845" cy="823594"/>
          </a:xfrm>
          <a:custGeom>
            <a:avLst/>
            <a:gdLst/>
            <a:ahLst/>
            <a:cxnLst/>
            <a:rect l="l" t="t" r="r" b="b"/>
            <a:pathLst>
              <a:path w="2315845" h="823594">
                <a:moveTo>
                  <a:pt x="0" y="708851"/>
                </a:moveTo>
                <a:lnTo>
                  <a:pt x="43304" y="702811"/>
                </a:lnTo>
                <a:lnTo>
                  <a:pt x="129912" y="823000"/>
                </a:lnTo>
                <a:lnTo>
                  <a:pt x="173114" y="810818"/>
                </a:lnTo>
                <a:lnTo>
                  <a:pt x="259722" y="738541"/>
                </a:lnTo>
                <a:lnTo>
                  <a:pt x="346228" y="662680"/>
                </a:lnTo>
                <a:lnTo>
                  <a:pt x="454438" y="783791"/>
                </a:lnTo>
                <a:lnTo>
                  <a:pt x="497742" y="796894"/>
                </a:lnTo>
                <a:lnTo>
                  <a:pt x="540944" y="728917"/>
                </a:lnTo>
                <a:lnTo>
                  <a:pt x="584248" y="761985"/>
                </a:lnTo>
                <a:lnTo>
                  <a:pt x="605849" y="727176"/>
                </a:lnTo>
                <a:lnTo>
                  <a:pt x="692458" y="753282"/>
                </a:lnTo>
                <a:lnTo>
                  <a:pt x="735761" y="703630"/>
                </a:lnTo>
                <a:lnTo>
                  <a:pt x="778963" y="727176"/>
                </a:lnTo>
                <a:lnTo>
                  <a:pt x="822268" y="705370"/>
                </a:lnTo>
                <a:lnTo>
                  <a:pt x="865571" y="678445"/>
                </a:lnTo>
                <a:lnTo>
                  <a:pt x="908774" y="645276"/>
                </a:lnTo>
                <a:lnTo>
                  <a:pt x="952078" y="627871"/>
                </a:lnTo>
                <a:lnTo>
                  <a:pt x="1211801" y="601766"/>
                </a:lnTo>
                <a:lnTo>
                  <a:pt x="1471421" y="730657"/>
                </a:lnTo>
                <a:lnTo>
                  <a:pt x="1687737" y="617430"/>
                </a:lnTo>
                <a:lnTo>
                  <a:pt x="1817650" y="546893"/>
                </a:lnTo>
                <a:lnTo>
                  <a:pt x="1947460" y="423017"/>
                </a:lnTo>
                <a:lnTo>
                  <a:pt x="1969062" y="479734"/>
                </a:lnTo>
                <a:lnTo>
                  <a:pt x="1990662" y="348385"/>
                </a:lnTo>
                <a:lnTo>
                  <a:pt x="2012365" y="313782"/>
                </a:lnTo>
                <a:lnTo>
                  <a:pt x="2033967" y="170149"/>
                </a:lnTo>
                <a:lnTo>
                  <a:pt x="2055670" y="270477"/>
                </a:lnTo>
                <a:lnTo>
                  <a:pt x="2077270" y="230243"/>
                </a:lnTo>
                <a:lnTo>
                  <a:pt x="2098872" y="222258"/>
                </a:lnTo>
                <a:lnTo>
                  <a:pt x="2120575" y="191750"/>
                </a:lnTo>
                <a:lnTo>
                  <a:pt x="2142175" y="183969"/>
                </a:lnTo>
                <a:lnTo>
                  <a:pt x="2163777" y="147421"/>
                </a:lnTo>
                <a:lnTo>
                  <a:pt x="2185480" y="128891"/>
                </a:lnTo>
                <a:lnTo>
                  <a:pt x="2207081" y="128686"/>
                </a:lnTo>
                <a:lnTo>
                  <a:pt x="2228682" y="115275"/>
                </a:lnTo>
                <a:lnTo>
                  <a:pt x="2250385" y="64189"/>
                </a:lnTo>
                <a:lnTo>
                  <a:pt x="2271986" y="70639"/>
                </a:lnTo>
                <a:lnTo>
                  <a:pt x="2293587" y="0"/>
                </a:lnTo>
                <a:lnTo>
                  <a:pt x="2315290" y="9111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040980" y="18765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1044903" y="18804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1084284" y="18704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088207" y="18744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170893" y="1990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1174815" y="1994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214094" y="19785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1218017" y="19824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300703" y="19062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304626" y="19101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387209" y="18303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391132" y="18342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495419" y="19514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499341" y="19553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538723" y="19645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542645" y="19685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581924" y="1896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585847" y="19005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625229" y="1929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629152" y="19335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646830" y="1894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650752" y="18987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733439" y="19209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737361" y="19248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776742" y="18713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780665" y="1875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819944" y="1894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823866" y="18987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863249" y="1873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867171" y="18769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906553" y="18461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910475" y="1850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949754" y="18129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953676" y="18168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993059" y="17955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996981" y="17994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252782" y="1769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256704" y="17733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512402" y="18983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516324" y="19022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728718" y="17851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732641" y="1789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858631" y="1714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862554" y="17185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988441" y="15907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992364" y="15946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3010043" y="16474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3013965" y="16513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3031643" y="15160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3035565" y="15199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3053346" y="1481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3057269" y="14853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3074947" y="13378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3078870" y="13417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3096651" y="14381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3100574" y="14420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3118251" y="13979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3122174" y="1401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3139853" y="13899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3143775" y="13938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3161556" y="13594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3165479" y="13633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3183156" y="13516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3187079" y="1355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3204758" y="13151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3208680" y="13190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3226461" y="12965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3230383" y="13004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3248062" y="12963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3251984" y="13002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3269663" y="12829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3273585" y="12868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3291366" y="12318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3295288" y="12357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3312967" y="12383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3316889" y="12422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3334568" y="1167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3338490" y="1171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3356271" y="1176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3360194" y="1180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054960" y="1893281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100414" y="189491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127338" y="1934231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154262" y="1973544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181187" y="201285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0"/>
                </a:moveTo>
                <a:lnTo>
                  <a:pt x="3685" y="552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184872" y="2010297"/>
            <a:ext cx="26034" cy="8255"/>
          </a:xfrm>
          <a:custGeom>
            <a:avLst/>
            <a:gdLst/>
            <a:ahLst/>
            <a:cxnLst/>
            <a:rect l="l" t="t" r="r" b="b"/>
            <a:pathLst>
              <a:path w="26034" h="8255">
                <a:moveTo>
                  <a:pt x="0" y="8088"/>
                </a:moveTo>
                <a:lnTo>
                  <a:pt x="254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223979" y="200466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330"/>
                </a:moveTo>
                <a:lnTo>
                  <a:pt x="409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228074" y="1986648"/>
            <a:ext cx="22860" cy="18415"/>
          </a:xfrm>
          <a:custGeom>
            <a:avLst/>
            <a:gdLst/>
            <a:ahLst/>
            <a:cxnLst/>
            <a:rect l="l" t="t" r="r" b="b"/>
            <a:pathLst>
              <a:path w="22859" h="18414">
                <a:moveTo>
                  <a:pt x="0" y="18017"/>
                </a:moveTo>
                <a:lnTo>
                  <a:pt x="2282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262062" y="1957163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577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299429" y="1936176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12080"/>
                </a:moveTo>
                <a:lnTo>
                  <a:pt x="1525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314683" y="1927576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0" y="8599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336693" y="1897786"/>
            <a:ext cx="26034" cy="20955"/>
          </a:xfrm>
          <a:custGeom>
            <a:avLst/>
            <a:gdLst/>
            <a:ahLst/>
            <a:cxnLst/>
            <a:rect l="l" t="t" r="r" b="b"/>
            <a:pathLst>
              <a:path w="26034" h="20955">
                <a:moveTo>
                  <a:pt x="0" y="20782"/>
                </a:moveTo>
                <a:lnTo>
                  <a:pt x="2600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373855" y="1867994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409891" y="1876082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442650" y="1910685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475410" y="1945288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508170" y="19799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1228" y="122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509398" y="1981222"/>
            <a:ext cx="30480" cy="10795"/>
          </a:xfrm>
          <a:custGeom>
            <a:avLst/>
            <a:gdLst/>
            <a:ahLst/>
            <a:cxnLst/>
            <a:rect l="l" t="t" r="r" b="b"/>
            <a:pathLst>
              <a:path w="30480" h="10794">
                <a:moveTo>
                  <a:pt x="0" y="0"/>
                </a:moveTo>
                <a:lnTo>
                  <a:pt x="29893" y="104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552703" y="19963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552703" y="1969244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129"/>
                </a:moveTo>
                <a:lnTo>
                  <a:pt x="1945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1580446" y="1935972"/>
            <a:ext cx="15875" cy="22225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0" y="21703"/>
                </a:moveTo>
                <a:lnTo>
                  <a:pt x="1545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1595904" y="193597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4811" y="481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610953" y="1950713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852" y="233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644225" y="1950816"/>
            <a:ext cx="17145" cy="21590"/>
          </a:xfrm>
          <a:custGeom>
            <a:avLst/>
            <a:gdLst/>
            <a:ahLst/>
            <a:cxnLst/>
            <a:rect l="l" t="t" r="r" b="b"/>
            <a:pathLst>
              <a:path w="17144" h="21589">
                <a:moveTo>
                  <a:pt x="0" y="21090"/>
                </a:moveTo>
                <a:lnTo>
                  <a:pt x="1658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660809" y="195081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142" y="21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1680465" y="1957573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0"/>
                </a:moveTo>
                <a:lnTo>
                  <a:pt x="31531" y="107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1725509" y="1973032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0"/>
                </a:moveTo>
                <a:lnTo>
                  <a:pt x="21908" y="747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1747418" y="1973544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6960"/>
                </a:moveTo>
                <a:lnTo>
                  <a:pt x="747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1765231" y="1940886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829"/>
                </a:moveTo>
                <a:lnTo>
                  <a:pt x="242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1801573" y="1946210"/>
            <a:ext cx="29209" cy="17145"/>
          </a:xfrm>
          <a:custGeom>
            <a:avLst/>
            <a:gdLst/>
            <a:ahLst/>
            <a:cxnLst/>
            <a:rect l="l" t="t" r="r" b="b"/>
            <a:pathLst>
              <a:path w="29210" h="17144">
                <a:moveTo>
                  <a:pt x="0" y="0"/>
                </a:moveTo>
                <a:lnTo>
                  <a:pt x="28766" y="1699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1842933" y="1946107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14741"/>
                </a:moveTo>
                <a:lnTo>
                  <a:pt x="298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1885827" y="1926553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616"/>
                </a:moveTo>
                <a:lnTo>
                  <a:pt x="304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1928722" y="1901779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4">
                <a:moveTo>
                  <a:pt x="0" y="17813"/>
                </a:moveTo>
                <a:lnTo>
                  <a:pt x="2825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1969774" y="1887138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016047" y="188570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063651" y="1885807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111255" y="1886012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158859" y="1886114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206566" y="188631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254169" y="188642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266761" y="1886422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0" y="0"/>
                </a:moveTo>
                <a:lnTo>
                  <a:pt x="18631" y="921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298088" y="1901983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340778" y="1923175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383365" y="1944367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426055" y="1965559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468643" y="1986750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2511332" y="2007942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39" h="7619">
                <a:moveTo>
                  <a:pt x="0" y="0"/>
                </a:moveTo>
                <a:lnTo>
                  <a:pt x="15049" y="747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2526382" y="2012344"/>
            <a:ext cx="16510" cy="3175"/>
          </a:xfrm>
          <a:custGeom>
            <a:avLst/>
            <a:gdLst/>
            <a:ahLst/>
            <a:cxnLst/>
            <a:rect l="l" t="t" r="r" b="b"/>
            <a:pathLst>
              <a:path w="16510" h="3175">
                <a:moveTo>
                  <a:pt x="0" y="3071"/>
                </a:moveTo>
                <a:lnTo>
                  <a:pt x="1627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2556684" y="2003437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2603470" y="1994531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4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2650152" y="1985727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2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2696937" y="1976819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2743824" y="1968937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2790814" y="196146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2837905" y="1953990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2883872" y="193423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8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2926971" y="191396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2970070" y="189369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229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009996" y="1901881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5" h="17144">
                <a:moveTo>
                  <a:pt x="0" y="0"/>
                </a:moveTo>
                <a:lnTo>
                  <a:pt x="14025" y="1709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024022" y="1908023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10954"/>
                </a:moveTo>
                <a:lnTo>
                  <a:pt x="27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030266" y="186185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19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041937" y="1833186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0" y="14845"/>
                </a:moveTo>
                <a:lnTo>
                  <a:pt x="368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045623" y="1818854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30" h="14605">
                <a:moveTo>
                  <a:pt x="0" y="14332"/>
                </a:moveTo>
                <a:lnTo>
                  <a:pt x="1095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065176" y="180472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764"/>
                </a:moveTo>
                <a:lnTo>
                  <a:pt x="214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067325" y="1775549"/>
            <a:ext cx="6350" cy="29209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9177"/>
                </a:moveTo>
                <a:lnTo>
                  <a:pt x="634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076642" y="1728968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7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086879" y="1705523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952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088927" y="1705523"/>
            <a:ext cx="6350" cy="22860"/>
          </a:xfrm>
          <a:custGeom>
            <a:avLst/>
            <a:gdLst/>
            <a:ahLst/>
            <a:cxnLst/>
            <a:rect l="l" t="t" r="r" b="b"/>
            <a:pathLst>
              <a:path w="6350" h="22860">
                <a:moveTo>
                  <a:pt x="0" y="0"/>
                </a:moveTo>
                <a:lnTo>
                  <a:pt x="6245" y="2272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098959" y="174196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24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112268" y="1753231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28870"/>
                </a:moveTo>
                <a:lnTo>
                  <a:pt x="1668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139602" y="1740024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5" h="5080">
                <a:moveTo>
                  <a:pt x="0" y="5016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153832" y="1725896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0" y="14127"/>
                </a:moveTo>
                <a:lnTo>
                  <a:pt x="1156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174511" y="17136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28"/>
                </a:moveTo>
                <a:lnTo>
                  <a:pt x="10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175535" y="1709926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684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197136" y="170204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7883"/>
                </a:moveTo>
                <a:lnTo>
                  <a:pt x="59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211571" y="168095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0" y="9725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218737" y="1668156"/>
            <a:ext cx="17145" cy="13335"/>
          </a:xfrm>
          <a:custGeom>
            <a:avLst/>
            <a:gdLst/>
            <a:ahLst/>
            <a:cxnLst/>
            <a:rect l="l" t="t" r="r" b="b"/>
            <a:pathLst>
              <a:path w="17144" h="13335">
                <a:moveTo>
                  <a:pt x="0" y="12797"/>
                </a:moveTo>
                <a:lnTo>
                  <a:pt x="169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248835" y="1665187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-3573" y="409"/>
                </a:moveTo>
                <a:lnTo>
                  <a:pt x="16779" y="409"/>
                </a:lnTo>
              </a:path>
            </a:pathLst>
          </a:custGeom>
          <a:ln w="7966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262041" y="1657714"/>
            <a:ext cx="18415" cy="8890"/>
          </a:xfrm>
          <a:custGeom>
            <a:avLst/>
            <a:gdLst/>
            <a:ahLst/>
            <a:cxnLst/>
            <a:rect l="l" t="t" r="r" b="b"/>
            <a:pathLst>
              <a:path w="18414" h="8889">
                <a:moveTo>
                  <a:pt x="0" y="8291"/>
                </a:moveTo>
                <a:lnTo>
                  <a:pt x="1832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288659" y="1617276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483"/>
                </a:moveTo>
                <a:lnTo>
                  <a:pt x="1545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315583" y="1620448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0"/>
                </a:moveTo>
                <a:lnTo>
                  <a:pt x="11362" y="624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326946" y="1607550"/>
            <a:ext cx="7620" cy="19685"/>
          </a:xfrm>
          <a:custGeom>
            <a:avLst/>
            <a:gdLst/>
            <a:ahLst/>
            <a:cxnLst/>
            <a:rect l="l" t="t" r="r" b="b"/>
            <a:pathLst>
              <a:path w="7620" h="19685">
                <a:moveTo>
                  <a:pt x="0" y="19144"/>
                </a:moveTo>
                <a:lnTo>
                  <a:pt x="72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339231" y="1569363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0" y="24878"/>
                </a:moveTo>
                <a:lnTo>
                  <a:pt x="93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348547" y="1568545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818"/>
                </a:moveTo>
                <a:lnTo>
                  <a:pt x="675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369431" y="156659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09" y="-3573"/>
                </a:moveTo>
                <a:lnTo>
                  <a:pt x="409" y="3676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040980" y="18842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044903" y="18881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084284" y="187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088207" y="188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170893" y="20044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174815" y="20083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214094" y="1990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218017" y="1994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300703" y="1922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304626" y="19261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387209" y="1852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391132" y="1856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495419" y="19672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1499341" y="1971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1538723" y="19823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1542645" y="1986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1581924" y="19219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1585847" y="19259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1625229" y="19643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1629152" y="19682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1646830" y="1936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1650752" y="1940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1733439" y="1966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737361" y="19704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1776742" y="1925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1780665" y="1929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819944" y="19513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823866" y="19552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1863249" y="19299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1867171" y="19338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1906553" y="19107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1910475" y="19146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1949754" y="18834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1953676" y="18874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1993059" y="18717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1996981" y="18756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2252782" y="18724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2256704" y="18763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2512402" y="20014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2516324" y="20053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2728718" y="1960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2732641" y="1964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2858631" y="19397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2862554" y="19436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2988441" y="1878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2992364" y="1882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010043" y="1904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013965" y="1908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031643" y="18192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035565" y="18231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053346" y="17907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057269" y="17946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074947" y="16915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078870" y="16954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096651" y="17708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100574" y="17748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118251" y="17337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122174" y="1737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139853" y="17260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143775" y="17299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161556" y="16996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165479" y="17035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183156" y="16959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187079" y="16998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204758" y="16669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208680" y="16708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226461" y="16505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230383" y="16545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248062" y="16520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251984" y="16559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269663" y="16423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273585" y="16462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291366" y="16009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295288" y="16048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312967" y="16127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316889" y="1616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334568" y="1555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338490" y="15593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356271" y="15526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360194" y="1556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1054960" y="1894202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1100414" y="189584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1109832" y="1909661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632" y="276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1136450" y="194917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19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1145868" y="196299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632" y="275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1172485" y="2002414"/>
            <a:ext cx="12700" cy="18415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0" y="0"/>
                </a:moveTo>
                <a:lnTo>
                  <a:pt x="12387" y="182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1184872" y="2017156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3480"/>
                </a:moveTo>
                <a:lnTo>
                  <a:pt x="107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1209237" y="201203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716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1225105" y="200661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21"/>
                </a:moveTo>
                <a:lnTo>
                  <a:pt x="296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1228074" y="1987876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30" h="19050">
                <a:moveTo>
                  <a:pt x="0" y="18734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1263086" y="197753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1276190" y="1947950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1313454" y="19382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921"/>
                </a:moveTo>
                <a:lnTo>
                  <a:pt x="122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1314683" y="1918363"/>
            <a:ext cx="25400" cy="20320"/>
          </a:xfrm>
          <a:custGeom>
            <a:avLst/>
            <a:gdLst/>
            <a:ahLst/>
            <a:cxnLst/>
            <a:rect l="l" t="t" r="r" b="b"/>
            <a:pathLst>
              <a:path w="25400" h="20319">
                <a:moveTo>
                  <a:pt x="0" y="19860"/>
                </a:moveTo>
                <a:lnTo>
                  <a:pt x="2497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1350821" y="190802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433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1363925" y="1878334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1401188" y="18694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1401188" y="18694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1412655" y="188150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1445414" y="1916111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1478174" y="19506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1489743" y="1962794"/>
            <a:ext cx="19685" cy="20955"/>
          </a:xfrm>
          <a:custGeom>
            <a:avLst/>
            <a:gdLst/>
            <a:ahLst/>
            <a:cxnLst/>
            <a:rect l="l" t="t" r="r" b="b"/>
            <a:pathLst>
              <a:path w="19684" h="20955">
                <a:moveTo>
                  <a:pt x="0" y="0"/>
                </a:moveTo>
                <a:lnTo>
                  <a:pt x="19655" y="2078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1509398" y="198357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0"/>
                </a:moveTo>
                <a:lnTo>
                  <a:pt x="4402" y="153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1527211" y="198992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2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1542874" y="1995657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9828" y="34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1552703" y="1980505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69" h="19050">
                <a:moveTo>
                  <a:pt x="0" y="18632"/>
                </a:moveTo>
                <a:lnTo>
                  <a:pt x="1341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1574508" y="194180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129"/>
                </a:moveTo>
                <a:lnTo>
                  <a:pt x="1945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1603480" y="19469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1615151" y="1958801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4" h="24130">
                <a:moveTo>
                  <a:pt x="0" y="0"/>
                </a:moveTo>
                <a:lnTo>
                  <a:pt x="23443" y="237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1647603" y="197078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1658045" y="195624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480"/>
                </a:moveTo>
                <a:lnTo>
                  <a:pt x="27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1660809" y="1956242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39" h="10160">
                <a:moveTo>
                  <a:pt x="0" y="0"/>
                </a:moveTo>
                <a:lnTo>
                  <a:pt x="27333" y="96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1701656" y="1970575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15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1746497" y="198644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921" y="30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1747418" y="19857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23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1758883" y="1953273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727"/>
                </a:moveTo>
                <a:lnTo>
                  <a:pt x="2446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1794407" y="194866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945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1808638" y="1957266"/>
            <a:ext cx="25400" cy="15875"/>
          </a:xfrm>
          <a:custGeom>
            <a:avLst/>
            <a:gdLst/>
            <a:ahLst/>
            <a:cxnLst/>
            <a:rect l="l" t="t" r="r" b="b"/>
            <a:pathLst>
              <a:path w="25400" h="15875">
                <a:moveTo>
                  <a:pt x="0" y="0"/>
                </a:moveTo>
                <a:lnTo>
                  <a:pt x="25286" y="1535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1833924" y="197098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638"/>
                </a:moveTo>
                <a:lnTo>
                  <a:pt x="337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1850098" y="1950816"/>
            <a:ext cx="27305" cy="13970"/>
          </a:xfrm>
          <a:custGeom>
            <a:avLst/>
            <a:gdLst/>
            <a:ahLst/>
            <a:cxnLst/>
            <a:rect l="l" t="t" r="r" b="b"/>
            <a:pathLst>
              <a:path w="27305" h="13969">
                <a:moveTo>
                  <a:pt x="0" y="13718"/>
                </a:moveTo>
                <a:lnTo>
                  <a:pt x="2712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1877228" y="194969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25"/>
                </a:moveTo>
                <a:lnTo>
                  <a:pt x="266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1892993" y="194303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1908350" y="1932081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5323"/>
                </a:moveTo>
                <a:lnTo>
                  <a:pt x="1218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1920532" y="1921435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4" h="10794">
                <a:moveTo>
                  <a:pt x="0" y="10646"/>
                </a:moveTo>
                <a:lnTo>
                  <a:pt x="1699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1949606" y="19126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28"/>
                </a:moveTo>
                <a:lnTo>
                  <a:pt x="204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1963836" y="1896557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496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009905" y="1893691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057508" y="18942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074196" y="1894407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121902" y="18949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138589" y="1895022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845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186192" y="189563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233899" y="18961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250483" y="1896353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-3573" y="102"/>
                </a:moveTo>
                <a:lnTo>
                  <a:pt x="19851" y="102"/>
                </a:lnTo>
              </a:path>
            </a:pathLst>
          </a:custGeom>
          <a:ln w="7352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266761" y="1896557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0"/>
                </a:moveTo>
                <a:lnTo>
                  <a:pt x="15253" y="77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294812" y="19107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309655" y="1918363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9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352038" y="1939964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790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394524" y="196166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409368" y="1969244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791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451853" y="199084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466698" y="1998421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509182" y="2020023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17199" y="880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2526382" y="2026472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0" y="2354"/>
                </a:moveTo>
                <a:lnTo>
                  <a:pt x="13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2554330" y="202370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570710" y="201572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30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617699" y="201285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634182" y="200497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528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681171" y="1996886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29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728161" y="199412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744643" y="1987160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5" h="5080">
                <a:moveTo>
                  <a:pt x="0" y="4709"/>
                </a:moveTo>
                <a:lnTo>
                  <a:pt x="3306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791838" y="198480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808319" y="1978253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60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855514" y="1973851"/>
            <a:ext cx="17145" cy="2540"/>
          </a:xfrm>
          <a:custGeom>
            <a:avLst/>
            <a:gdLst/>
            <a:ahLst/>
            <a:cxnLst/>
            <a:rect l="l" t="t" r="r" b="b"/>
            <a:pathLst>
              <a:path w="17144" h="2539">
                <a:moveTo>
                  <a:pt x="0" y="2456"/>
                </a:moveTo>
                <a:lnTo>
                  <a:pt x="1709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872610" y="1967094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0" y="6757"/>
                </a:moveTo>
                <a:lnTo>
                  <a:pt x="1463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900149" y="196013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21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915300" y="1940067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025"/>
                </a:moveTo>
                <a:lnTo>
                  <a:pt x="303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2958605" y="193310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2973858" y="1913858"/>
            <a:ext cx="28575" cy="13335"/>
          </a:xfrm>
          <a:custGeom>
            <a:avLst/>
            <a:gdLst/>
            <a:ahLst/>
            <a:cxnLst/>
            <a:rect l="l" t="t" r="r" b="b"/>
            <a:pathLst>
              <a:path w="28575" h="13335">
                <a:moveTo>
                  <a:pt x="0" y="13206"/>
                </a:moveTo>
                <a:lnTo>
                  <a:pt x="285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3002420" y="191385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126" y="13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3012761" y="1926246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0" y="0"/>
                </a:moveTo>
                <a:lnTo>
                  <a:pt x="11261" y="1341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3024022" y="1924404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3"/>
                </a:moveTo>
                <a:lnTo>
                  <a:pt x="37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3031290" y="190812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6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3035385" y="186195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0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3048899" y="184711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3058932" y="1824484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11158"/>
                </a:moveTo>
                <a:lnTo>
                  <a:pt x="839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3067325" y="1805545"/>
            <a:ext cx="4445" cy="19050"/>
          </a:xfrm>
          <a:custGeom>
            <a:avLst/>
            <a:gdLst/>
            <a:ahLst/>
            <a:cxnLst/>
            <a:rect l="l" t="t" r="r" b="b"/>
            <a:pathLst>
              <a:path w="4444" h="19050">
                <a:moveTo>
                  <a:pt x="0" y="18939"/>
                </a:moveTo>
                <a:lnTo>
                  <a:pt x="409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3074390" y="175896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4"/>
                </a:moveTo>
                <a:lnTo>
                  <a:pt x="70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3084525" y="174268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3088006" y="1724668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399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3088927" y="1724668"/>
            <a:ext cx="7620" cy="28575"/>
          </a:xfrm>
          <a:custGeom>
            <a:avLst/>
            <a:gdLst/>
            <a:ahLst/>
            <a:cxnLst/>
            <a:rect l="l" t="t" r="r" b="b"/>
            <a:pathLst>
              <a:path w="7619" h="28575">
                <a:moveTo>
                  <a:pt x="0" y="0"/>
                </a:moveTo>
                <a:lnTo>
                  <a:pt x="7574" y="2825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3100290" y="176674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3104590" y="1782818"/>
            <a:ext cx="6350" cy="22225"/>
          </a:xfrm>
          <a:custGeom>
            <a:avLst/>
            <a:gdLst/>
            <a:ahLst/>
            <a:cxnLst/>
            <a:rect l="l" t="t" r="r" b="b"/>
            <a:pathLst>
              <a:path w="6350" h="22225">
                <a:moveTo>
                  <a:pt x="0" y="0"/>
                </a:moveTo>
                <a:lnTo>
                  <a:pt x="6040" y="2221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3110630" y="1796228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8804"/>
                </a:moveTo>
                <a:lnTo>
                  <a:pt x="50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3122813" y="1767153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585"/>
                </a:moveTo>
                <a:lnTo>
                  <a:pt x="941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3132231" y="1762239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69" h="5080">
                <a:moveTo>
                  <a:pt x="0" y="4914"/>
                </a:moveTo>
                <a:lnTo>
                  <a:pt x="134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3157415" y="175312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3167857" y="1732449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9520"/>
                </a:moveTo>
                <a:lnTo>
                  <a:pt x="767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3175535" y="1728968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5" h="3810">
                <a:moveTo>
                  <a:pt x="0" y="3480"/>
                </a:moveTo>
                <a:lnTo>
                  <a:pt x="2078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3205121" y="17160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3215052" y="169958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5016"/>
                </a:moveTo>
                <a:lnTo>
                  <a:pt x="368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3218737" y="1683001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89" h="17144">
                <a:moveTo>
                  <a:pt x="0" y="16584"/>
                </a:moveTo>
                <a:lnTo>
                  <a:pt x="214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3254466" y="1683922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0"/>
                </a:moveTo>
                <a:lnTo>
                  <a:pt x="7574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3262041" y="1674708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9726"/>
                </a:moveTo>
                <a:lnTo>
                  <a:pt x="2160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3283642" y="167286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84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3291116" y="16581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9"/>
                </a:moveTo>
                <a:lnTo>
                  <a:pt x="11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3298793" y="1632836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12591"/>
                </a:moveTo>
                <a:lnTo>
                  <a:pt x="65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3305345" y="1632836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0" y="0"/>
                </a:moveTo>
                <a:lnTo>
                  <a:pt x="16687" y="941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3330017" y="16346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3335751" y="1590146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121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3359603" y="1584003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-3573" y="767"/>
                </a:moveTo>
                <a:lnTo>
                  <a:pt x="14221" y="767"/>
                </a:lnTo>
              </a:path>
            </a:pathLst>
          </a:custGeom>
          <a:ln w="8683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1040980" y="18851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1044903" y="18890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1084284" y="1878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1088207" y="1882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1170893" y="20066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1174815" y="20105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1214094" y="19926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1218017" y="19965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1300703" y="19242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1304626" y="19281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1387209" y="18554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1391132" y="18593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1495419" y="19695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1499341" y="19735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1538723" y="1985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1542645" y="19890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1581924" y="19251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1585847" y="19290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1625229" y="19691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1629152" y="19731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1646830" y="19422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1650752" y="19461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1733439" y="19727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1737361" y="19766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1776742" y="19324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1780665" y="19363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1819944" y="19586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1823866" y="19625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1863249" y="1936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1867171" y="1940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1906553" y="19181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1910475" y="19220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1949754" y="18910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1953676" y="18949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1993059" y="18796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1996981" y="18835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2252782" y="18825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2256704" y="18864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2512402" y="20148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2516324" y="20187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2728718" y="19780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2732641" y="19820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2858631" y="19598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2862554" y="19637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2988441" y="18998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2992364" y="19038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3010043" y="1925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3013965" y="19296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3031643" y="18393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3035565" y="18432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3053346" y="18105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3057269" y="18144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3074947" y="17106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3078870" y="17146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3096651" y="17910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3100574" y="17949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3118251" y="1753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3122174" y="17570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3139853" y="17452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3143775" y="17492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3161556" y="1718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3165479" y="1722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3183156" y="17148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3187079" y="17188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3204758" y="16856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3208680" y="16895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3226461" y="16689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3230383" y="16728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3248062" y="16704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3251984" y="16743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3269663" y="16607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3273585" y="16646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3291366" y="1618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3295288" y="16227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3312967" y="16310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3316889" y="16349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3334568" y="1573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3338490" y="15771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3356271" y="15700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3360194" y="15739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721323" y="568842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704841" y="236359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704841" y="227647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704841" y="218935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704841" y="210223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704841" y="201510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704841" y="192798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704841" y="184086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704841" y="175374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704841" y="166662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704841" y="157949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704841" y="149237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704841" y="140525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704841" y="131813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704841" y="123101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704841" y="114388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704841" y="105676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704841" y="96964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704841" y="88252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704841" y="79540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704841" y="70827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704841" y="62125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688256" y="236359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688256" y="21893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688256" y="201510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688256" y="184086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688256" y="16666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 txBox="1"/>
          <p:nvPr/>
        </p:nvSpPr>
        <p:spPr>
          <a:xfrm>
            <a:off x="612966" y="1603056"/>
            <a:ext cx="71755" cy="8216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688256" y="149237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 txBox="1"/>
          <p:nvPr/>
        </p:nvSpPr>
        <p:spPr>
          <a:xfrm>
            <a:off x="566961" y="1428812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688256" y="13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 txBox="1"/>
          <p:nvPr/>
        </p:nvSpPr>
        <p:spPr>
          <a:xfrm>
            <a:off x="566961" y="1254568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688256" y="114388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 txBox="1"/>
          <p:nvPr/>
        </p:nvSpPr>
        <p:spPr>
          <a:xfrm>
            <a:off x="566961" y="1080325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688256" y="96964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 txBox="1"/>
          <p:nvPr/>
        </p:nvSpPr>
        <p:spPr>
          <a:xfrm>
            <a:off x="566961" y="906081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688256" y="7954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 txBox="1"/>
          <p:nvPr/>
        </p:nvSpPr>
        <p:spPr>
          <a:xfrm>
            <a:off x="566961" y="731836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18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688256" y="6212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 txBox="1"/>
          <p:nvPr/>
        </p:nvSpPr>
        <p:spPr>
          <a:xfrm>
            <a:off x="566961" y="557695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8" name="object 2508"/>
          <p:cNvSpPr txBox="1"/>
          <p:nvPr/>
        </p:nvSpPr>
        <p:spPr>
          <a:xfrm>
            <a:off x="447259" y="1038162"/>
            <a:ext cx="108585" cy="9086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0.01% wealth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721323" y="2415911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881948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1314683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1747418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2180255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2612990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3045725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 txBox="1"/>
          <p:nvPr/>
        </p:nvSpPr>
        <p:spPr>
          <a:xfrm>
            <a:off x="777237" y="2433838"/>
            <a:ext cx="237363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  <a:tab pos="877569" algn="l"/>
                <a:tab pos="1310640" algn="l"/>
                <a:tab pos="1743075" algn="l"/>
                <a:tab pos="2176145" algn="l"/>
              </a:tabLst>
            </a:pPr>
            <a:r>
              <a:rPr dirty="0" sz="650">
                <a:latin typeface="Arial"/>
                <a:cs typeface="Arial"/>
              </a:rPr>
              <a:t>1905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1925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1945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1965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1985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2005</a:t>
            </a:r>
            <a:endParaRPr sz="650">
              <a:latin typeface="Arial"/>
              <a:cs typeface="Arial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3478460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 txBox="1"/>
          <p:nvPr/>
        </p:nvSpPr>
        <p:spPr>
          <a:xfrm>
            <a:off x="3373750" y="2433838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731867" y="2678813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5" h="0">
                <a:moveTo>
                  <a:pt x="0" y="0"/>
                </a:moveTo>
                <a:lnTo>
                  <a:pt x="185808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810741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814664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1507760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1555363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1602968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1650675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1586633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1590557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2457381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2504986" y="26788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2521672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2569379" y="26788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3573"/>
                </a:moveTo>
                <a:lnTo>
                  <a:pt x="1176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2586065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2633670" y="2678813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52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2536255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2540178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 txBox="1"/>
          <p:nvPr/>
        </p:nvSpPr>
        <p:spPr>
          <a:xfrm>
            <a:off x="698521" y="2604105"/>
            <a:ext cx="259905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wrap="square" lIns="0" tIns="36195" rIns="0" bIns="0" rtlCol="0" vert="horz">
            <a:spAutoFit/>
          </a:bodyPr>
          <a:lstStyle/>
          <a:p>
            <a:pPr marL="268605">
              <a:lnSpc>
                <a:spcPct val="100000"/>
              </a:lnSpc>
              <a:spcBef>
                <a:spcPts val="285"/>
              </a:spcBef>
              <a:tabLst>
                <a:tab pos="1044575" algn="l"/>
                <a:tab pos="1993900" algn="l"/>
              </a:tabLst>
            </a:pPr>
            <a:r>
              <a:rPr dirty="0" sz="500" spc="15">
                <a:latin typeface="Arial"/>
                <a:cs typeface="Arial"/>
              </a:rPr>
              <a:t>CH</a:t>
            </a:r>
            <a:r>
              <a:rPr dirty="0" sz="500" spc="1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(tax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units)	</a:t>
            </a: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</a:t>
            </a:r>
            <a:r>
              <a:rPr dirty="0" sz="500" spc="2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(prop.)	</a:t>
            </a: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-2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(avg.)</a:t>
            </a:r>
            <a:endParaRPr sz="500">
              <a:latin typeface="Arial"/>
              <a:cs typeface="Arial"/>
            </a:endParaRPr>
          </a:p>
        </p:txBody>
      </p:sp>
      <p:sp>
        <p:nvSpPr>
          <p:cNvPr id="2537" name="object 2537"/>
          <p:cNvSpPr txBox="1"/>
          <p:nvPr/>
        </p:nvSpPr>
        <p:spPr>
          <a:xfrm>
            <a:off x="3772573" y="605467"/>
            <a:ext cx="164020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6525" indent="-12446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37160" algn="l"/>
              </a:tabLst>
            </a:pPr>
            <a:r>
              <a:rPr dirty="0" sz="900" spc="-10">
                <a:latin typeface="Arial"/>
                <a:cs typeface="Arial"/>
              </a:rPr>
              <a:t>Anhaltender Aufwärtstrend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an</a:t>
            </a:r>
            <a:endParaRPr sz="900">
              <a:latin typeface="Arial"/>
              <a:cs typeface="Arial"/>
            </a:endParaRPr>
          </a:p>
        </p:txBody>
      </p:sp>
      <p:sp>
        <p:nvSpPr>
          <p:cNvPr id="2538" name="object 2538"/>
          <p:cNvSpPr txBox="1"/>
          <p:nvPr/>
        </p:nvSpPr>
        <p:spPr>
          <a:xfrm>
            <a:off x="3900360" y="744646"/>
            <a:ext cx="53848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der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Spitze</a:t>
            </a:r>
            <a:endParaRPr sz="900">
              <a:latin typeface="Arial"/>
              <a:cs typeface="Arial"/>
            </a:endParaRPr>
          </a:p>
        </p:txBody>
      </p:sp>
      <p:sp>
        <p:nvSpPr>
          <p:cNvPr id="2539" name="object 2539"/>
          <p:cNvSpPr txBox="1"/>
          <p:nvPr/>
        </p:nvSpPr>
        <p:spPr>
          <a:xfrm>
            <a:off x="3772573" y="934435"/>
            <a:ext cx="139128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Kuchenstück wird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immer</a:t>
            </a:r>
            <a:endParaRPr sz="900">
              <a:latin typeface="Arial"/>
              <a:cs typeface="Arial"/>
            </a:endParaRPr>
          </a:p>
        </p:txBody>
      </p:sp>
      <p:sp>
        <p:nvSpPr>
          <p:cNvPr id="2540" name="object 2540"/>
          <p:cNvSpPr txBox="1"/>
          <p:nvPr/>
        </p:nvSpPr>
        <p:spPr>
          <a:xfrm>
            <a:off x="3896601" y="1073614"/>
            <a:ext cx="880744" cy="44069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5875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grösser:</a:t>
            </a:r>
            <a:endParaRPr sz="90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15"/>
              </a:spcBef>
            </a:pPr>
            <a:r>
              <a:rPr dirty="0" sz="900" spc="-5">
                <a:latin typeface="Arial"/>
                <a:cs typeface="Arial"/>
              </a:rPr>
              <a:t>seit 1981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+160%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dirty="0" sz="900" spc="-5">
                <a:latin typeface="Arial"/>
                <a:cs typeface="Arial"/>
              </a:rPr>
              <a:t>(+128% mit</a:t>
            </a:r>
            <a:r>
              <a:rPr dirty="0" sz="900" spc="-3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PK)</a:t>
            </a:r>
            <a:endParaRPr sz="900">
              <a:latin typeface="Arial"/>
              <a:cs typeface="Arial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 txBox="1"/>
          <p:nvPr/>
        </p:nvSpPr>
        <p:spPr>
          <a:xfrm>
            <a:off x="1860473" y="2915162"/>
            <a:ext cx="3571875" cy="244475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>
                <a:latin typeface="Arial"/>
                <a:cs typeface="Arial"/>
              </a:rPr>
              <a:t>Quellen:  Föllmi &amp; </a:t>
            </a:r>
            <a:r>
              <a:rPr dirty="0" sz="800">
                <a:latin typeface="Arial"/>
                <a:cs typeface="Arial"/>
              </a:rPr>
              <a:t>Martínez </a:t>
            </a:r>
            <a:r>
              <a:rPr dirty="0" sz="800" spc="-5">
                <a:latin typeface="Arial"/>
                <a:cs typeface="Arial"/>
              </a:rPr>
              <a:t>(2017), Updates mittels </a:t>
            </a:r>
            <a:r>
              <a:rPr dirty="0" sz="800" spc="-15">
                <a:latin typeface="Arial"/>
                <a:cs typeface="Arial"/>
              </a:rPr>
              <a:t>ESTV- </a:t>
            </a:r>
            <a:r>
              <a:rPr dirty="0" sz="800" spc="-5">
                <a:latin typeface="Arial"/>
                <a:cs typeface="Arial"/>
              </a:rPr>
              <a:t>und</a:t>
            </a:r>
            <a:r>
              <a:rPr dirty="0" sz="800" spc="-10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SNB-Statistiken</a:t>
            </a:r>
            <a:endParaRPr sz="800">
              <a:latin typeface="Arial"/>
              <a:cs typeface="Arial"/>
            </a:endParaRPr>
          </a:p>
          <a:p>
            <a:pPr algn="r" marR="30480">
              <a:lnSpc>
                <a:spcPct val="100000"/>
              </a:lnSpc>
              <a:spcBef>
                <a:spcPts val="130"/>
              </a:spcBef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8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5" y="84604"/>
            <a:ext cx="401955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40"/>
              <a:t>Top </a:t>
            </a:r>
            <a:r>
              <a:rPr dirty="0" spc="-5"/>
              <a:t>0.01% </a:t>
            </a:r>
            <a:r>
              <a:rPr dirty="0" spc="-15"/>
              <a:t>Vermögen </a:t>
            </a:r>
            <a:r>
              <a:rPr dirty="0" spc="-10"/>
              <a:t>Steuerdaten </a:t>
            </a:r>
            <a:r>
              <a:rPr dirty="0" spc="-5"/>
              <a:t>und Bilanz 300</a:t>
            </a:r>
            <a:r>
              <a:rPr dirty="0" spc="65"/>
              <a:t> </a:t>
            </a:r>
            <a:r>
              <a:rPr dirty="0" spc="-10"/>
              <a:t>Reichste</a:t>
            </a:r>
          </a:p>
        </p:txBody>
      </p:sp>
      <p:sp>
        <p:nvSpPr>
          <p:cNvPr id="3" name="object 3"/>
          <p:cNvSpPr/>
          <p:nvPr/>
        </p:nvSpPr>
        <p:spPr>
          <a:xfrm>
            <a:off x="715720" y="596536"/>
            <a:ext cx="2834640" cy="1842770"/>
          </a:xfrm>
          <a:custGeom>
            <a:avLst/>
            <a:gdLst/>
            <a:ahLst/>
            <a:cxnLst/>
            <a:rect l="l" t="t" r="r" b="b"/>
            <a:pathLst>
              <a:path w="2834640" h="1842770">
                <a:moveTo>
                  <a:pt x="0" y="0"/>
                </a:moveTo>
                <a:lnTo>
                  <a:pt x="2834373" y="0"/>
                </a:lnTo>
                <a:lnTo>
                  <a:pt x="2834373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13338" y="2301786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13338" y="221466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13338" y="2127542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13338" y="2040420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13338" y="195329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13338" y="1866176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13338" y="1779054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13338" y="169193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13338" y="160480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13338" y="151768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13338" y="1430565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13338" y="134344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13338" y="125632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13338" y="116919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13338" y="108207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13338" y="994955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13338" y="90783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713338" y="82071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713338" y="73358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71333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73237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75142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7046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895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80864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82768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84673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86577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88481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90385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92289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94193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9609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98002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9990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01820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03724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05629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07533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09437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11341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13245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15149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17054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18958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20862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22776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24680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26585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28489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30393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32297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34201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36105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38010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39914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41818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43732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45636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47541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49445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51349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53253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55157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57061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58965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60870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62784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64688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66592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68497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70401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72305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742299" y="2210262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76113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78017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79921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81826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8374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85644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187548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89452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91357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93261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195165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197069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198973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00877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02782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0469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06600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08504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10408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12313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14217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16121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18025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19929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21833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2373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25652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27556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29460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31364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33269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35173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37077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38981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40885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42789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44693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46608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48512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50416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52320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54224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56129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58033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59937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61841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63745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65649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67564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69468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71372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73276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75180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77085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78989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80893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82797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84701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86616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88520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90424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92328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94232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96136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98041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99945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01849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03753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05657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07572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09476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1138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13284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15188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17092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18997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20901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22805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24709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6613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852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30432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3233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34240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36144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38048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39952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41857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343761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345665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347569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349484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351388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353292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3551965" y="2214663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1333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3237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5142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7046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895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80864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82768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84673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86577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88481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90385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92289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94193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9609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98002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9990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01820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03724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05629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07533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09437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11341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13245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15149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17054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18958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20862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22776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24680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26585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28489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30393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32297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34201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36105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38010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39914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41818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43732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45636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47541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49445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51349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53253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55157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57061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58965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60870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62784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64688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66592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68497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70401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72305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742299" y="203803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76113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78017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79921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81826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8374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85644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87548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89452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91357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93261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95165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97069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98973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00877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02782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0469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06600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08504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10408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12313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14217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16121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18025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19929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21833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2373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25652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27556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29460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31364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33269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35173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37077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38981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40885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42789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44693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46608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48512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50416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52320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54224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56129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58033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59937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61841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63745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65649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67564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69468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71372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73276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75180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77085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78989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80893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82797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84701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86616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288520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90424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92328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94232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96136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298041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99945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01849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03753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05657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07572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09476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1138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13284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15188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17092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18997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20901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22805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24709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26613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2852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30432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3233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34240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36144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38048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39952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41857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43761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45665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47569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49484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51388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53292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551965" y="2040420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1333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3237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5142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046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895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80864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82768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84673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86577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88481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90385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92289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94193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9609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98002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9990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01820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03724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05629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07533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09437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11341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13245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15149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17054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18958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20862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22776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24680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26585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28489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30393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32297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34201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36105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38010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39914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41818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43732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45636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47541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49445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51349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53253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55157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57061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58965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60870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62784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64688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66592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68497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70401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72305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742299" y="1863793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586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76113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78017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79921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81826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8374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85644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87548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89452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91357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93261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95165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197069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198973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00877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02782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0469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06600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08504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10408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12313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14217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16121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18025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19929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21833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2373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25652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27556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29460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31364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33269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35173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37077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38981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40885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42789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44693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46608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48512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50416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52320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54224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56129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58033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59937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61841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63745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65649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67564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69468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71372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73276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75180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77085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78989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80893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82797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84701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86616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88520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90424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92328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94232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96136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98041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99945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01849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03753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05657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07572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09476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1138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13284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315188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317092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18997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20901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22805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24709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26613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2852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330432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33233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334240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336144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338048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339952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341857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343761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345665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347569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349484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351388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353292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3551965" y="1866176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1333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3237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5142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7046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895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80864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82768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84673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86577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88481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90385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92289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94193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9609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98002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9990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01820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03724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05629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07533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09437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11341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13245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15149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17054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18958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20862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22776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24680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26585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28489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30393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32297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34201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36105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38010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39914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41818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43732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45636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47541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49445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51349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53253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55157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57061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58965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60870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62784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64688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66592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68497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70401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72305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74209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76113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78017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79921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81826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18374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185644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187548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189452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191357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193261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195165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197069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198973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00877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02782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0469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06600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08504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10408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12313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14217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16121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18025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19929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21833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2373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25652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27556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29460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31364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33269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35173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37077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38981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240885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242789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244693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246608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248512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250416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252320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254224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256129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258033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259937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261841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263745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265649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267564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269468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271372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273276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275180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277085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278989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280893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282797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284701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286616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288520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290424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292328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294232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296136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298041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299945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01849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03753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05657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07572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09476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1138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13284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15188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17092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18997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20901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22805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24709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26613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2852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30432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3233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334240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336144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338048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339952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341857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343761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45665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47569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349484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351388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353292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3551965" y="1691931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1333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3237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5142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7046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895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80864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82768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84673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86577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88481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90385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92289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94193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9609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98002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9990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01820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03724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05629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07533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09437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11341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13245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15149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17054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18958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20862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22776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24680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26585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28489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30393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32297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34201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36105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38010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39914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41818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43732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45636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47541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49445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51349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53253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55157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57061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58965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60870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62784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64688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66592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68497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70401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72305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74209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76113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78017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79921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81826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8374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85644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87548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89452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91357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93261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95165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97069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98973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200877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202782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0469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06600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208504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210408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212313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214217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16121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18025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19929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21833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2373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25652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27556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29460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31364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33269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35173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37077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38981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40885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42789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44693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46608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48512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50416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52320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54224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56129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58033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59937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61841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63745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65649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67564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69468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71372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73276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75180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77085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78989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80893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82797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84701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86616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88520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90424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92328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294232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296136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298041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99945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01849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03753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05657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07572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09476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1138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13284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15188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317092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318997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20901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22805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24709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26613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2852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30432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33233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334240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336144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38048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339952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341857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343761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345665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347569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349484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351388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353292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3551965" y="1517687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1333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3237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5142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7046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895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80864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82768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84673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86577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88481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90385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92289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94193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9609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98002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9990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01820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03724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05629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07533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09437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11341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13245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15149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17054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18958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20862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22776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24680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26585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28489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30393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32297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34201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36105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38010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39914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41818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43732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45636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47541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49445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51349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53253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155157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157061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158965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160870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62784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164688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166592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168497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170401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172305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174209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176113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178017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179921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181826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18374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185644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187548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189452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191357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193261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195165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197069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198973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00877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02782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0469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06600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08504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10408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12313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14217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16121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18025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19929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21833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2373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25652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27556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29460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231364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233269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35173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237077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238981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40885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242789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244693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246608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248512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250416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252320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254224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256129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258033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259937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261841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263745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265649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267564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269468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271372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273276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275180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277085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278989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280893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282797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284701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286616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288520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290424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292328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294232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296136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298041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299945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01849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03753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305657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07572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309476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31138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313284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315188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317092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318997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320901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322805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324709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326613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32852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330432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33233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334240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336144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38048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339952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341857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343761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345665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347569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349484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351388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353292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3551965" y="1343443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1333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3237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5142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7046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895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80864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82768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84673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86577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88481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90385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92289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94193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9609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98002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9990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01820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03724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05629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07533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09437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11341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13245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15149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17054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18958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20862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22776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24680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26585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28489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30393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32297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34201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36105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38010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39914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41818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43732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45636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47541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49445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51349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53253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55157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57061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58965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60870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62784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64688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66592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68497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70401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72305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74209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76113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78017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79921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81826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8374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85644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87548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89452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91357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93261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95165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97069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98973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200877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202782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20469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206600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208504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210408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212313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214217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216121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218025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219929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221833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22373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225652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227556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229460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231364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233269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235173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237077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238981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240885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242789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244693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246608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248512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250416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252320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254224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256129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258033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259937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261841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263745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265649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267564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269468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271372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273276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275180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277085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278989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280893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282797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284701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286616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288520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290424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292328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294232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296136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298041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299945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301849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303753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305657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307572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309476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31138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313284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315188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317092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318997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320901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322805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324709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326613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32852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330432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33233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334240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336144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338048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339952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341857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343761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345665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347569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349484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351388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353292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3551965" y="1169199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1333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3237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5142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7046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895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80864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82768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84673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86577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88481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90385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92289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94193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9609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98002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9990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01820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03724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05629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07533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09437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11341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13245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15149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17054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18958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20862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22776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24680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26585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28489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30393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32297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34201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36105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38010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39914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41818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43732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45636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47541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49445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51349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53253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55157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57061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58965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60870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62784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64688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66592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68497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70401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72305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742299" y="990963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76113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78017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79921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81826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8374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85644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87548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89452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91357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93261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95165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97069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98973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200877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202782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20469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06600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08504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10408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12313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14217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16121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18025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19929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21833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2373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25652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27556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29460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31364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33269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35173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37077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38981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40885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42789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44693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46608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48512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50416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52320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54224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56129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58033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59937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61841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63745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65649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67564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69468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71372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73276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75180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77085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78989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80893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82797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84701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86616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88520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90424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92328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294232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296136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298041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299945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301849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303753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305657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307572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309476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31138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313284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315188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317092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318997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320901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322805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324709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326613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32852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330432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33233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334240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336144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338048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339952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341857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343761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345665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347569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349484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351388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353292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3551965" y="994955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1333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3237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5142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7046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895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80864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82768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84673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86577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88481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90385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92289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94193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9609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98002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9990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01820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03724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05629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07533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09437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11341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13245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15149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17054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18958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20862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22776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24680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26585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28489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30393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32297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34201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36105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38010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39914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141818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43732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45636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47541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49445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51349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53253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55157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57061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58965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60870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62784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64688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66592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68497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70401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72305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742299" y="81832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76113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78017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79921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81826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8374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85644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87548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89452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191357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193261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195165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197069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198973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00877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02782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0469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06600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08504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10408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12313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14217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216121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218025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219929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221833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22373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225652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227556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229460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231364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233269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235173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237077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238981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240885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242789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244693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246608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248512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250416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252320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254224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256129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258033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259937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261841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263745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265649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267564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269468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271372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273276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275180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277085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278989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280893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282797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284701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286616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288520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290424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292328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294232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296136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298041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299945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01849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303753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305657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307572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309476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1138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13284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15188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17092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18997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20901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22805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24709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26613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2852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30432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3233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34240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336144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338048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339952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341857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343761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345665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347569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349484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351388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353292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3551965" y="820711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1333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3237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5142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7046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895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80864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82768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84673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86577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88481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90385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92289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94193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9609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98002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9990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101820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103724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105629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107533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109437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111341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113245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115149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117054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118958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120862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122776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124680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126585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128489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130393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132297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134201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136105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138010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139914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141818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143732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145636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147541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149445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151349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153253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155157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157061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158965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160870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162784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164688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166592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168497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170401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172305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1742299" y="644187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76113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178017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179921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181826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8374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85644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87548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189452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91357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93261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95165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97069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98973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00877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202782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20469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206600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208504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210408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212313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214217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216121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218025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219929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221833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22373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225652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227556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229460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231364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233269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235173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237077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238981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240885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242789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244693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246608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248512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250416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252320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254224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256129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58033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59937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61841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263745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265649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267564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269468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271372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273276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275180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277085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278989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280893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282797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284701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286616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288520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290424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292328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294232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296136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298041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299945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301849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303753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305657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307572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309476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31138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313284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315188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317092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318997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320901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322805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324709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326613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32852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330432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33233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334240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336144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338048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339952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341857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343761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345665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347569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349484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351388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353292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3551965" y="646570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874270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874270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874270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874270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874270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874270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874270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874270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874270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874270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874270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874270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874270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874270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874270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874270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874270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874270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874270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874270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874270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874270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874270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874270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874270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874270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874270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874270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874270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874270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874270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874270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874270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874270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874270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874270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874270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874270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874270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874270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874270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874270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874270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874270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874270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874270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874270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874270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874270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874270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874270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874270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874270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874270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874270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874270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874270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874270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874270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874270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874270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874270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874270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874270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874270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874270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874270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874270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874270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874270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874270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874270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874270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874270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874270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874270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874270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874270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874270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874270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874270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874270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874270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874270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874270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874270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874270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874270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874270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874270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874270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874270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874270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874270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874270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874270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308233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308233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308233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308233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308233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308233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308233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308233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1308233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1308233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1308233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1308233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1308233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1308233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1308233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1308233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1308233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1308233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1308233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308233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308233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308233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308233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308233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1308233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308233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308233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308233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308233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308233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308233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308233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308233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1308233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308233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1308233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1308233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1308233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1308233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1308233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1308233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308233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308233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308233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308233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308233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308233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308233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308233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1308233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1308233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1308233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308233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308233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1308233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1308233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1308233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1308233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1308233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1308233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1308233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1308233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1308233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308233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308233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1308233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1308233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1308233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1308233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1308233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1308233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1308233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1308233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1308233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308233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308233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308233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308233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308233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308233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1308233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1308233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1308233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1308233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1308233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1308233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1308233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1308233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1308233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1308233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1308233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1308233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1308233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1308233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1308233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1308233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1742299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1742299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1742299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1742299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1742299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1742299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1742299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1742299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1742299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1742299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1742299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1742299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1742299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1742299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1742299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1742299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1742299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1742299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1742299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1742299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1742299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1742299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1742299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742299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742299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1742299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1742299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1742299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1742299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1742299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1742299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1742299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1742299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1742299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1742299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1742299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1742299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1742299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1742299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1742299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1742299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1742299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1742299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1742299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742299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1742299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742299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742299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742299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1742299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1742299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1742299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742299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742299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742299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742299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742299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742299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742299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742299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742299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742299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742299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742299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742299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742299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742299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742299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742299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742299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742299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742299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742299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742299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742299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742299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742299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742299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742299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742299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742299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742299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742299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742299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742299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742299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742299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742299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742299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742299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2176365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2176365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2176365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2176365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2176365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2176365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2176365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2176365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2176365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2176365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2176365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2176365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2176365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2176365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2176365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2176365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2176365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2176365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2176365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2176365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2176365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2176365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2176365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2176365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2176365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2176365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2176365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176365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176365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176365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176365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176365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176365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176365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176365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176365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2176365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2176365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2176365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2176365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2176365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2176365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2176365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2176365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2176365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2176365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2176365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2176365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2176365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2176365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2176365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2176365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2176365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2176365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2176365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2176365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2176365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2176365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2176365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2176365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2176365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2176365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2176365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2176365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2176365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2176365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2176365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2176365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2176365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2176365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2176365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2176365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2176365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2176365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2176365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2176365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2176365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2176365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2176365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2176365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2176365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2176365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2176365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2176365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2176365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2176365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2176365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2176365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2176365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2176365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2176365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2176365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2176365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2176365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2176365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2176365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2610328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2610328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2610328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2610328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2610328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2610328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2610328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2610328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2610328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2610328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2610328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2610328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2610328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2610328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2610328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2610328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2610328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2610328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2610328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2610328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2610328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2610328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2610328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2610328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2610328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2610328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2610328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2610328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2610328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2610328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2610328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2610328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2610328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2610328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2610328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2610328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2610328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2610328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2610328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2610328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2610328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2610328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2610328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2610328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2610328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2610328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2610328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2610328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2610328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2610328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2610328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2610328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2610328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2610328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2610328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2610328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2610328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2610328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2610328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2610328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2610328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2610328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2610328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2610328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2610328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610328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610328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610328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610328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610328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610328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610328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610328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610328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610328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610328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610328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610328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610328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610328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610328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610328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610328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610328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610328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610328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610328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610328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610328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610328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610328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610328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610328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610328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610328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610328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3044394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3044394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3044394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3044394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3044394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3044394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3044394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3044394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3044394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3044394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3044394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3044394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3044394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3044394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3044394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3044394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3044394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3044394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3044394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3044394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3044394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3044394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3044394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3044394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3044394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3044394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3044394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3044394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3044394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3044394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3044394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3044394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3044394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3044394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3044394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3044394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3044394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3044394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3044394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3044394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3044394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3044394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3044394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3044394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3044394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3044394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3044394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3044394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3044394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3044394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3044394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3044394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3044394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3044394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3044394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3044394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3044394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3044394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3044394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3044394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3044394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3044394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3044394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3044394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3044394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3044394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3044394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3044394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3044394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3044394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3044394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3044394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3044394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3044394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3044394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3044394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3044394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3044394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3044394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3044394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3044394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3044394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3044394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3044394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3044394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3044394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3044394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3044394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3044394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3044394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3044394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3044394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3044394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3044394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3044394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3044394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3478460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3478460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3478460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3478460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3478460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3478460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3478460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3478460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3478460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3478460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3478460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3478460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3478460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3478460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3478460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3478460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3478460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3478460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3478460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3478460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3478460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3478460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3478460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3478460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3478460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3478460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3478460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3478460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3478460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3478460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3478460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3478460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3478460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3478460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3478460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3478460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3478460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3478460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3478460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3478460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3478460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3478460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3478460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478460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478460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478460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478460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478460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478460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478460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478460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478460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478460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478460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478460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478460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478460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478460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478460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478460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478460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478460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478460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478460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478460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478460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478460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478460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478460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478460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478460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478460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478460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478460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478460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478460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478460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478460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478460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478460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478460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478460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478460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478460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478460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478460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478460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478460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478460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478460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478460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478460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478460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478460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478460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478460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1047794" y="1206976"/>
            <a:ext cx="2322195" cy="823594"/>
          </a:xfrm>
          <a:custGeom>
            <a:avLst/>
            <a:gdLst/>
            <a:ahLst/>
            <a:cxnLst/>
            <a:rect l="l" t="t" r="r" b="b"/>
            <a:pathLst>
              <a:path w="2322195" h="823594">
                <a:moveTo>
                  <a:pt x="0" y="708851"/>
                </a:moveTo>
                <a:lnTo>
                  <a:pt x="43406" y="702811"/>
                </a:lnTo>
                <a:lnTo>
                  <a:pt x="130219" y="823000"/>
                </a:lnTo>
                <a:lnTo>
                  <a:pt x="173626" y="810818"/>
                </a:lnTo>
                <a:lnTo>
                  <a:pt x="260439" y="738541"/>
                </a:lnTo>
                <a:lnTo>
                  <a:pt x="347252" y="662680"/>
                </a:lnTo>
                <a:lnTo>
                  <a:pt x="455769" y="783791"/>
                </a:lnTo>
                <a:lnTo>
                  <a:pt x="499175" y="796894"/>
                </a:lnTo>
                <a:lnTo>
                  <a:pt x="542581" y="728917"/>
                </a:lnTo>
                <a:lnTo>
                  <a:pt x="585988" y="761985"/>
                </a:lnTo>
                <a:lnTo>
                  <a:pt x="607692" y="727176"/>
                </a:lnTo>
                <a:lnTo>
                  <a:pt x="694505" y="753282"/>
                </a:lnTo>
                <a:lnTo>
                  <a:pt x="737912" y="703630"/>
                </a:lnTo>
                <a:lnTo>
                  <a:pt x="781216" y="727176"/>
                </a:lnTo>
                <a:lnTo>
                  <a:pt x="824622" y="705370"/>
                </a:lnTo>
                <a:lnTo>
                  <a:pt x="868029" y="678445"/>
                </a:lnTo>
                <a:lnTo>
                  <a:pt x="911435" y="645276"/>
                </a:lnTo>
                <a:lnTo>
                  <a:pt x="954842" y="627871"/>
                </a:lnTo>
                <a:lnTo>
                  <a:pt x="1215282" y="601766"/>
                </a:lnTo>
                <a:lnTo>
                  <a:pt x="1475721" y="730657"/>
                </a:lnTo>
                <a:lnTo>
                  <a:pt x="1692754" y="617430"/>
                </a:lnTo>
                <a:lnTo>
                  <a:pt x="1822973" y="546893"/>
                </a:lnTo>
                <a:lnTo>
                  <a:pt x="1953091" y="423017"/>
                </a:lnTo>
                <a:lnTo>
                  <a:pt x="1974795" y="479734"/>
                </a:lnTo>
                <a:lnTo>
                  <a:pt x="1996498" y="348385"/>
                </a:lnTo>
                <a:lnTo>
                  <a:pt x="2018201" y="313782"/>
                </a:lnTo>
                <a:lnTo>
                  <a:pt x="2039905" y="170149"/>
                </a:lnTo>
                <a:lnTo>
                  <a:pt x="2061607" y="270477"/>
                </a:lnTo>
                <a:lnTo>
                  <a:pt x="2083310" y="230243"/>
                </a:lnTo>
                <a:lnTo>
                  <a:pt x="2105014" y="222258"/>
                </a:lnTo>
                <a:lnTo>
                  <a:pt x="2126717" y="191750"/>
                </a:lnTo>
                <a:lnTo>
                  <a:pt x="2148420" y="183969"/>
                </a:lnTo>
                <a:lnTo>
                  <a:pt x="2170124" y="147421"/>
                </a:lnTo>
                <a:lnTo>
                  <a:pt x="2191827" y="128891"/>
                </a:lnTo>
                <a:lnTo>
                  <a:pt x="2213530" y="128686"/>
                </a:lnTo>
                <a:lnTo>
                  <a:pt x="2235234" y="115275"/>
                </a:lnTo>
                <a:lnTo>
                  <a:pt x="2256937" y="64189"/>
                </a:lnTo>
                <a:lnTo>
                  <a:pt x="2278640" y="70639"/>
                </a:lnTo>
                <a:lnTo>
                  <a:pt x="2300344" y="0"/>
                </a:lnTo>
                <a:lnTo>
                  <a:pt x="2322047" y="9111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033814" y="19018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1037737" y="19057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1077221" y="18958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1081143" y="18997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164034" y="2015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167956" y="2019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207441" y="20038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211363" y="20077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294254" y="19315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298176" y="19354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381066" y="1855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384989" y="1859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489583" y="19767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493506" y="1980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532990" y="19898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536912" y="19938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576396" y="19219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580319" y="19258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619803" y="19549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623726" y="19589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1641507" y="1920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1645429" y="19240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1728319" y="19462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1732242" y="19502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1771726" y="18966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1775648" y="19005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1815030" y="1920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1818953" y="19240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1858437" y="18983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1862359" y="19022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901843" y="18714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1905766" y="18753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1945250" y="18382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949173" y="18421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988657" y="18208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1992579" y="18247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2249096" y="17947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2253018" y="17986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2509536" y="19236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2513458" y="19275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2726568" y="18104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2730491" y="18143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2856788" y="17398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2860711" y="1743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2986906" y="1616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2990828" y="1619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008610" y="16727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012531" y="16766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030312" y="15413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034234" y="1545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052015" y="1506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055938" y="15107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073719" y="13631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077641" y="13670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095422" y="14634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099345" y="14673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117125" y="14232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121048" y="14271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138829" y="14152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142751" y="14191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160532" y="1384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164455" y="1388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182235" y="13769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186158" y="13808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203939" y="13404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207861" y="13443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225642" y="13218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229564" y="13258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247345" y="13216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251268" y="13256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269049" y="1308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272971" y="1312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290751" y="12571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294675" y="12611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312454" y="12636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316378" y="1267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334158" y="11929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338081" y="11969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355862" y="12021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359784" y="12060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1047794" y="1918592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1093350" y="192023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43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1120172" y="195944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939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1147096" y="1998753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939" y="274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1174123" y="203796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0" y="0"/>
                </a:moveTo>
                <a:lnTo>
                  <a:pt x="3890" y="573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1178013" y="2035710"/>
            <a:ext cx="25400" cy="8255"/>
          </a:xfrm>
          <a:custGeom>
            <a:avLst/>
            <a:gdLst/>
            <a:ahLst/>
            <a:cxnLst/>
            <a:rect l="l" t="t" r="r" b="b"/>
            <a:pathLst>
              <a:path w="25400" h="8255">
                <a:moveTo>
                  <a:pt x="0" y="7985"/>
                </a:moveTo>
                <a:lnTo>
                  <a:pt x="2518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1216813" y="2029977"/>
            <a:ext cx="5080" cy="1905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433"/>
                </a:moveTo>
                <a:lnTo>
                  <a:pt x="46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1221420" y="2012266"/>
            <a:ext cx="22860" cy="17780"/>
          </a:xfrm>
          <a:custGeom>
            <a:avLst/>
            <a:gdLst/>
            <a:ahLst/>
            <a:cxnLst/>
            <a:rect l="l" t="t" r="r" b="b"/>
            <a:pathLst>
              <a:path w="22859" h="17780">
                <a:moveTo>
                  <a:pt x="0" y="17710"/>
                </a:moveTo>
                <a:lnTo>
                  <a:pt x="2241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1254999" y="1982782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1292365" y="1961488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12490"/>
                </a:moveTo>
                <a:lnTo>
                  <a:pt x="158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1308233" y="1953297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4" h="8255">
                <a:moveTo>
                  <a:pt x="0" y="8190"/>
                </a:moveTo>
                <a:lnTo>
                  <a:pt x="1033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1329732" y="1923609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1366893" y="1893920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1403031" y="190067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3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1435893" y="1935279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2" y="2416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1468653" y="1969780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4" y="2416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1501515" y="2004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2047" y="225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1503563" y="2006533"/>
            <a:ext cx="29209" cy="10160"/>
          </a:xfrm>
          <a:custGeom>
            <a:avLst/>
            <a:gdLst/>
            <a:ahLst/>
            <a:cxnLst/>
            <a:rect l="l" t="t" r="r" b="b"/>
            <a:pathLst>
              <a:path w="29209" h="10160">
                <a:moveTo>
                  <a:pt x="0" y="0"/>
                </a:moveTo>
                <a:lnTo>
                  <a:pt x="28664" y="1003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1545639" y="202127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0"/>
                </a:moveTo>
                <a:lnTo>
                  <a:pt x="1330" y="40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1546970" y="1995682"/>
            <a:ext cx="19050" cy="26034"/>
          </a:xfrm>
          <a:custGeom>
            <a:avLst/>
            <a:gdLst/>
            <a:ahLst/>
            <a:cxnLst/>
            <a:rect l="l" t="t" r="r" b="b"/>
            <a:pathLst>
              <a:path w="19050" h="26035">
                <a:moveTo>
                  <a:pt x="0" y="26003"/>
                </a:moveTo>
                <a:lnTo>
                  <a:pt x="1863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1573894" y="1961283"/>
            <a:ext cx="16510" cy="22860"/>
          </a:xfrm>
          <a:custGeom>
            <a:avLst/>
            <a:gdLst/>
            <a:ahLst/>
            <a:cxnLst/>
            <a:rect l="l" t="t" r="r" b="b"/>
            <a:pathLst>
              <a:path w="16509" h="22860">
                <a:moveTo>
                  <a:pt x="0" y="22829"/>
                </a:moveTo>
                <a:lnTo>
                  <a:pt x="1648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1590375" y="1961283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787" y="36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1604299" y="1974899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852" y="233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1637775" y="1976127"/>
            <a:ext cx="17780" cy="22860"/>
          </a:xfrm>
          <a:custGeom>
            <a:avLst/>
            <a:gdLst/>
            <a:ahLst/>
            <a:cxnLst/>
            <a:rect l="l" t="t" r="r" b="b"/>
            <a:pathLst>
              <a:path w="17780" h="22860">
                <a:moveTo>
                  <a:pt x="0" y="22421"/>
                </a:moveTo>
                <a:lnTo>
                  <a:pt x="1771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1655486" y="1976127"/>
            <a:ext cx="5080" cy="1905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03" y="15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1673504" y="1982270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0"/>
                </a:moveTo>
                <a:lnTo>
                  <a:pt x="31531" y="107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1718548" y="1997729"/>
            <a:ext cx="24130" cy="8255"/>
          </a:xfrm>
          <a:custGeom>
            <a:avLst/>
            <a:gdLst/>
            <a:ahLst/>
            <a:cxnLst/>
            <a:rect l="l" t="t" r="r" b="b"/>
            <a:pathLst>
              <a:path w="24130" h="8255">
                <a:moveTo>
                  <a:pt x="0" y="0"/>
                </a:moveTo>
                <a:lnTo>
                  <a:pt x="23751" y="808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1742299" y="200018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629"/>
                </a:moveTo>
                <a:lnTo>
                  <a:pt x="604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1758781" y="1967528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829"/>
                </a:moveTo>
                <a:lnTo>
                  <a:pt x="2426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1794919" y="1970497"/>
            <a:ext cx="29209" cy="17145"/>
          </a:xfrm>
          <a:custGeom>
            <a:avLst/>
            <a:gdLst/>
            <a:ahLst/>
            <a:cxnLst/>
            <a:rect l="l" t="t" r="r" b="b"/>
            <a:pathLst>
              <a:path w="29210" h="17144">
                <a:moveTo>
                  <a:pt x="0" y="0"/>
                </a:moveTo>
                <a:lnTo>
                  <a:pt x="28766" y="1699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1836278" y="1972340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14741"/>
                </a:moveTo>
                <a:lnTo>
                  <a:pt x="298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1879173" y="1952785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514"/>
                </a:moveTo>
                <a:lnTo>
                  <a:pt x="304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1922170" y="1928318"/>
            <a:ext cx="28575" cy="17780"/>
          </a:xfrm>
          <a:custGeom>
            <a:avLst/>
            <a:gdLst/>
            <a:ahLst/>
            <a:cxnLst/>
            <a:rect l="l" t="t" r="r" b="b"/>
            <a:pathLst>
              <a:path w="28575" h="17780">
                <a:moveTo>
                  <a:pt x="0" y="17710"/>
                </a:moveTo>
                <a:lnTo>
                  <a:pt x="2825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1963017" y="1913064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009188" y="191101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056792" y="1911118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104396" y="1911323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152000" y="191142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199706" y="191163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247310" y="1911630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5">
                <a:moveTo>
                  <a:pt x="0" y="0"/>
                </a:moveTo>
                <a:lnTo>
                  <a:pt x="15766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263076" y="1911733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0"/>
                </a:moveTo>
                <a:lnTo>
                  <a:pt x="15765" y="778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291638" y="1925861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334328" y="1947053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377017" y="1968245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4" y="147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419708" y="1989334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462398" y="2010526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7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505088" y="2031615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0" y="0"/>
                </a:moveTo>
                <a:lnTo>
                  <a:pt x="18426" y="911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523515" y="2038372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2354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550132" y="2029465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596918" y="2020661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1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643702" y="2011754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690487" y="2002950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2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737272" y="1999674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614"/>
                </a:moveTo>
                <a:lnTo>
                  <a:pt x="327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740548" y="1994965"/>
            <a:ext cx="29845" cy="5080"/>
          </a:xfrm>
          <a:custGeom>
            <a:avLst/>
            <a:gdLst/>
            <a:ahLst/>
            <a:cxnLst/>
            <a:rect l="l" t="t" r="r" b="b"/>
            <a:pathLst>
              <a:path w="29844" h="5080">
                <a:moveTo>
                  <a:pt x="0" y="4709"/>
                </a:moveTo>
                <a:lnTo>
                  <a:pt x="2968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784262" y="1987491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831354" y="1980017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323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877729" y="1961590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920829" y="1941320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229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963929" y="1921152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3005185" y="1923199"/>
            <a:ext cx="17780" cy="21590"/>
          </a:xfrm>
          <a:custGeom>
            <a:avLst/>
            <a:gdLst/>
            <a:ahLst/>
            <a:cxnLst/>
            <a:rect l="l" t="t" r="r" b="b"/>
            <a:pathLst>
              <a:path w="17780" h="21589">
                <a:moveTo>
                  <a:pt x="0" y="0"/>
                </a:moveTo>
                <a:lnTo>
                  <a:pt x="17404" y="2108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3022589" y="193845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583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3027503" y="189228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18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3039275" y="1858497"/>
            <a:ext cx="5080" cy="20320"/>
          </a:xfrm>
          <a:custGeom>
            <a:avLst/>
            <a:gdLst/>
            <a:ahLst/>
            <a:cxnLst/>
            <a:rect l="l" t="t" r="r" b="b"/>
            <a:pathLst>
              <a:path w="5080" h="20319">
                <a:moveTo>
                  <a:pt x="0" y="19964"/>
                </a:moveTo>
                <a:lnTo>
                  <a:pt x="50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3044292" y="1848260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5" h="10794">
                <a:moveTo>
                  <a:pt x="0" y="10237"/>
                </a:moveTo>
                <a:lnTo>
                  <a:pt x="778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3060672" y="1830037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960"/>
                </a:moveTo>
                <a:lnTo>
                  <a:pt x="532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3065995" y="1805876"/>
            <a:ext cx="5715" cy="24765"/>
          </a:xfrm>
          <a:custGeom>
            <a:avLst/>
            <a:gdLst/>
            <a:ahLst/>
            <a:cxnLst/>
            <a:rect l="l" t="t" r="r" b="b"/>
            <a:pathLst>
              <a:path w="5714" h="24764">
                <a:moveTo>
                  <a:pt x="0" y="24160"/>
                </a:moveTo>
                <a:lnTo>
                  <a:pt x="53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3074287" y="1759398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4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3084525" y="1730835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5">
                <a:moveTo>
                  <a:pt x="0" y="14537"/>
                </a:moveTo>
                <a:lnTo>
                  <a:pt x="31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3087699" y="1730835"/>
            <a:ext cx="5080" cy="18415"/>
          </a:xfrm>
          <a:custGeom>
            <a:avLst/>
            <a:gdLst/>
            <a:ahLst/>
            <a:cxnLst/>
            <a:rect l="l" t="t" r="r" b="b"/>
            <a:pathLst>
              <a:path w="5080" h="18414">
                <a:moveTo>
                  <a:pt x="0" y="0"/>
                </a:moveTo>
                <a:lnTo>
                  <a:pt x="4811" y="1781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3096297" y="176236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14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3108890" y="180833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11" y="18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3109402" y="1782944"/>
            <a:ext cx="15875" cy="27305"/>
          </a:xfrm>
          <a:custGeom>
            <a:avLst/>
            <a:gdLst/>
            <a:ahLst/>
            <a:cxnLst/>
            <a:rect l="l" t="t" r="r" b="b"/>
            <a:pathLst>
              <a:path w="15875" h="27305">
                <a:moveTo>
                  <a:pt x="0" y="27232"/>
                </a:moveTo>
                <a:lnTo>
                  <a:pt x="158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3133664" y="1765335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0" y="6757"/>
                </a:moveTo>
                <a:lnTo>
                  <a:pt x="1914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3152808" y="1755302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10032"/>
                </a:moveTo>
                <a:lnTo>
                  <a:pt x="82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3170212" y="173892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0" y="5323"/>
                </a:moveTo>
                <a:lnTo>
                  <a:pt x="429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3174511" y="1735237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68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3196214" y="173165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583"/>
                </a:moveTo>
                <a:lnTo>
                  <a:pt x="26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3207476" y="1706264"/>
            <a:ext cx="10795" cy="14604"/>
          </a:xfrm>
          <a:custGeom>
            <a:avLst/>
            <a:gdLst/>
            <a:ahLst/>
            <a:cxnLst/>
            <a:rect l="l" t="t" r="r" b="b"/>
            <a:pathLst>
              <a:path w="10794" h="14605">
                <a:moveTo>
                  <a:pt x="0" y="14025"/>
                </a:moveTo>
                <a:lnTo>
                  <a:pt x="1044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3217918" y="1696743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521"/>
                </a:moveTo>
                <a:lnTo>
                  <a:pt x="126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3242590" y="1690088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-3573" y="614"/>
                </a:moveTo>
                <a:lnTo>
                  <a:pt x="22307" y="614"/>
                </a:lnTo>
              </a:path>
            </a:pathLst>
          </a:custGeom>
          <a:ln w="8376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3261324" y="1685380"/>
            <a:ext cx="13335" cy="6350"/>
          </a:xfrm>
          <a:custGeom>
            <a:avLst/>
            <a:gdLst/>
            <a:ahLst/>
            <a:cxnLst/>
            <a:rect l="l" t="t" r="r" b="b"/>
            <a:pathLst>
              <a:path w="13335" h="6350">
                <a:moveTo>
                  <a:pt x="0" y="5937"/>
                </a:moveTo>
                <a:lnTo>
                  <a:pt x="1330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3285383" y="164760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484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3310055" y="1643099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10" h="9525">
                <a:moveTo>
                  <a:pt x="0" y="0"/>
                </a:moveTo>
                <a:lnTo>
                  <a:pt x="16379" y="890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3326434" y="1638287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0" y="13717"/>
                </a:moveTo>
                <a:lnTo>
                  <a:pt x="522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3336672" y="159467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80">
                <a:moveTo>
                  <a:pt x="0" y="30201"/>
                </a:moveTo>
                <a:lnTo>
                  <a:pt x="114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3348138" y="159457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11" y="-3573"/>
                </a:moveTo>
                <a:lnTo>
                  <a:pt x="511" y="3676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3363391" y="1591910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819"/>
                </a:moveTo>
                <a:lnTo>
                  <a:pt x="644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1033814" y="1909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1037737" y="19134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1077221" y="19030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1081143" y="19069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1164034" y="20297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1167956" y="20336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1207441" y="2015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1211363" y="2019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1294254" y="1947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1298176" y="1951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1381066" y="18783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1384989" y="18822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1489583" y="19925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1493506" y="19964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1532990" y="20077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1536912" y="20116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1576396" y="19473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1580319" y="19512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1619803" y="1989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1623726" y="1993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1641507" y="19621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1645429" y="19660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1728319" y="1991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1732242" y="1995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1771726" y="19510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1775648" y="19550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1815030" y="19766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1818953" y="19806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1858437" y="19552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1862359" y="19592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1901843" y="19360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1905766" y="19399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1945250" y="19088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1949173" y="19127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1988657" y="18970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1992579" y="19009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2249096" y="18977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2253018" y="19016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2509536" y="2026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2513458" y="2030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2726568" y="19856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2730491" y="19896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2856788" y="1965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2860711" y="1968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2986906" y="1903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2990828" y="1907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3008610" y="19303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3012531" y="19342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3030312" y="18445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3034234" y="18484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3052015" y="1816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3055938" y="18199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3073719" y="17168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3077641" y="17207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3095422" y="1796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3099345" y="18001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3117125" y="17590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3121048" y="17629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3138829" y="17513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3142751" y="17552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3160532" y="17249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3164455" y="1728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3182235" y="17212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3186158" y="17251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3203939" y="16922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3207861" y="16962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3225642" y="16759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3229564" y="16798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3247345" y="16773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3251268" y="16812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3269049" y="16676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3272971" y="16715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3290751" y="16262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3294675" y="16301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3312454" y="16380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3316378" y="1641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3334158" y="15806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3338081" y="15846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3355862" y="15779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3359784" y="15818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1047794" y="1919514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1093350" y="19210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1102666" y="193487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734" y="276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1129488" y="197438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228" y="19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1138804" y="1988208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734" y="275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1165626" y="2027622"/>
            <a:ext cx="12700" cy="18415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0" y="0"/>
                </a:moveTo>
                <a:lnTo>
                  <a:pt x="12387" y="183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1178013" y="2042467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3480"/>
                </a:moveTo>
                <a:lnTo>
                  <a:pt x="1064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1202174" y="203734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81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1218144" y="2031922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0" y="1023"/>
                </a:moveTo>
                <a:lnTo>
                  <a:pt x="327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1221420" y="2013392"/>
            <a:ext cx="23495" cy="19050"/>
          </a:xfrm>
          <a:custGeom>
            <a:avLst/>
            <a:gdLst/>
            <a:ahLst/>
            <a:cxnLst/>
            <a:rect l="l" t="t" r="r" b="b"/>
            <a:pathLst>
              <a:path w="23494" h="19050">
                <a:moveTo>
                  <a:pt x="0" y="18529"/>
                </a:moveTo>
                <a:lnTo>
                  <a:pt x="2344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1256125" y="20030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1269229" y="1973568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1306697" y="196353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228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1308233" y="1943981"/>
            <a:ext cx="24765" cy="19685"/>
          </a:xfrm>
          <a:custGeom>
            <a:avLst/>
            <a:gdLst/>
            <a:ahLst/>
            <a:cxnLst/>
            <a:rect l="l" t="t" r="r" b="b"/>
            <a:pathLst>
              <a:path w="24765" h="19685">
                <a:moveTo>
                  <a:pt x="0" y="19553"/>
                </a:moveTo>
                <a:lnTo>
                  <a:pt x="2456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1343962" y="1933641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535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1357066" y="1904055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1394534" y="18947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09"/>
                </a:moveTo>
                <a:lnTo>
                  <a:pt x="5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1395046" y="18947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1126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1406103" y="190630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1438862" y="1940808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3" y="2426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1471724" y="19754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1483191" y="1987491"/>
            <a:ext cx="20955" cy="21590"/>
          </a:xfrm>
          <a:custGeom>
            <a:avLst/>
            <a:gdLst/>
            <a:ahLst/>
            <a:cxnLst/>
            <a:rect l="l" t="t" r="r" b="b"/>
            <a:pathLst>
              <a:path w="20955" h="21589">
                <a:moveTo>
                  <a:pt x="0" y="0"/>
                </a:moveTo>
                <a:lnTo>
                  <a:pt x="20372" y="2139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1503563" y="2008888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0" y="0"/>
                </a:moveTo>
                <a:lnTo>
                  <a:pt x="3583" y="13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1520660" y="20150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1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1536322" y="2020661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0"/>
                </a:moveTo>
                <a:lnTo>
                  <a:pt x="10647" y="378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1546970" y="2006635"/>
            <a:ext cx="13335" cy="18415"/>
          </a:xfrm>
          <a:custGeom>
            <a:avLst/>
            <a:gdLst/>
            <a:ahLst/>
            <a:cxnLst/>
            <a:rect l="l" t="t" r="r" b="b"/>
            <a:pathLst>
              <a:path w="13334" h="18414">
                <a:moveTo>
                  <a:pt x="0" y="17813"/>
                </a:moveTo>
                <a:lnTo>
                  <a:pt x="128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1568263" y="1968040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027"/>
                </a:moveTo>
                <a:lnTo>
                  <a:pt x="1955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1597337" y="19715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1609110" y="1983396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4" h="24130">
                <a:moveTo>
                  <a:pt x="0" y="0"/>
                </a:moveTo>
                <a:lnTo>
                  <a:pt x="23340" y="237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1641563" y="199691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1652005" y="198155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197"/>
                </a:moveTo>
                <a:lnTo>
                  <a:pt x="348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1655486" y="1981553"/>
            <a:ext cx="26670" cy="9525"/>
          </a:xfrm>
          <a:custGeom>
            <a:avLst/>
            <a:gdLst/>
            <a:ahLst/>
            <a:cxnLst/>
            <a:rect l="l" t="t" r="r" b="b"/>
            <a:pathLst>
              <a:path w="26669" h="9525">
                <a:moveTo>
                  <a:pt x="0" y="0"/>
                </a:moveTo>
                <a:lnTo>
                  <a:pt x="26309" y="921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1695309" y="1995579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0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1740252" y="201134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1742299" y="20119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2"/>
                </a:moveTo>
                <a:lnTo>
                  <a:pt x="20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1752946" y="1979403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727"/>
                </a:moveTo>
                <a:lnTo>
                  <a:pt x="2446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1788264" y="19732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945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1802495" y="1981963"/>
            <a:ext cx="26670" cy="16510"/>
          </a:xfrm>
          <a:custGeom>
            <a:avLst/>
            <a:gdLst/>
            <a:ahLst/>
            <a:cxnLst/>
            <a:rect l="l" t="t" r="r" b="b"/>
            <a:pathLst>
              <a:path w="26669" h="16510">
                <a:moveTo>
                  <a:pt x="0" y="0"/>
                </a:moveTo>
                <a:lnTo>
                  <a:pt x="26514" y="159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1829010" y="199691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04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1843854" y="1976127"/>
            <a:ext cx="28575" cy="14604"/>
          </a:xfrm>
          <a:custGeom>
            <a:avLst/>
            <a:gdLst/>
            <a:ahLst/>
            <a:cxnLst/>
            <a:rect l="l" t="t" r="r" b="b"/>
            <a:pathLst>
              <a:path w="28575" h="14605">
                <a:moveTo>
                  <a:pt x="0" y="14333"/>
                </a:moveTo>
                <a:lnTo>
                  <a:pt x="285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1872416" y="197561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510"/>
                </a:moveTo>
                <a:lnTo>
                  <a:pt x="122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1886748" y="19689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21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1902105" y="1957392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0" y="5938"/>
                </a:moveTo>
                <a:lnTo>
                  <a:pt x="1371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1915823" y="1947667"/>
            <a:ext cx="15875" cy="10160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0" y="9725"/>
                </a:moveTo>
                <a:lnTo>
                  <a:pt x="156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1943669" y="193886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28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1957796" y="193036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819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1959229" y="1922278"/>
            <a:ext cx="31115" cy="8255"/>
          </a:xfrm>
          <a:custGeom>
            <a:avLst/>
            <a:gdLst/>
            <a:ahLst/>
            <a:cxnLst/>
            <a:rect l="l" t="t" r="r" b="b"/>
            <a:pathLst>
              <a:path w="31114" h="8255">
                <a:moveTo>
                  <a:pt x="0" y="8087"/>
                </a:moveTo>
                <a:lnTo>
                  <a:pt x="306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2003762" y="1918899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2051366" y="191941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177" y="-3573"/>
                </a:moveTo>
                <a:lnTo>
                  <a:pt x="1177" y="3676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2068053" y="191961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2115759" y="192023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2132344" y="1920333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2180050" y="1920844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2227654" y="19214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2244341" y="1921664"/>
            <a:ext cx="19050" cy="635"/>
          </a:xfrm>
          <a:custGeom>
            <a:avLst/>
            <a:gdLst/>
            <a:ahLst/>
            <a:cxnLst/>
            <a:rect l="l" t="t" r="r" b="b"/>
            <a:pathLst>
              <a:path w="19050" h="635">
                <a:moveTo>
                  <a:pt x="-3573" y="102"/>
                </a:moveTo>
                <a:lnTo>
                  <a:pt x="22308" y="102"/>
                </a:lnTo>
              </a:path>
            </a:pathLst>
          </a:custGeom>
          <a:ln w="7352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2263076" y="1921868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0"/>
                </a:moveTo>
                <a:lnTo>
                  <a:pt x="13104" y="65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2288874" y="193497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2303718" y="1942548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04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2346203" y="1964047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2388586" y="198564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2403533" y="1993225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2446018" y="201482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2460862" y="2022300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2503246" y="2043901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19" h="10794">
                <a:moveTo>
                  <a:pt x="0" y="0"/>
                </a:moveTo>
                <a:lnTo>
                  <a:pt x="20269" y="1023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2523515" y="2052295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4" h="1905">
                <a:moveTo>
                  <a:pt x="0" y="1842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2548187" y="204953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2564567" y="2041648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52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2611557" y="203888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2628039" y="2030898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30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2675028" y="2022914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29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2721916" y="202014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2738398" y="201738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2740548" y="2013085"/>
            <a:ext cx="31115" cy="4445"/>
          </a:xfrm>
          <a:custGeom>
            <a:avLst/>
            <a:gdLst/>
            <a:ahLst/>
            <a:cxnLst/>
            <a:rect l="l" t="t" r="r" b="b"/>
            <a:pathLst>
              <a:path w="31114" h="4444">
                <a:moveTo>
                  <a:pt x="0" y="4299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2785490" y="201073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2802074" y="2004178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60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2849269" y="1999163"/>
            <a:ext cx="21590" cy="3175"/>
          </a:xfrm>
          <a:custGeom>
            <a:avLst/>
            <a:gdLst/>
            <a:ahLst/>
            <a:cxnLst/>
            <a:rect l="l" t="t" r="r" b="b"/>
            <a:pathLst>
              <a:path w="21589" h="3175">
                <a:moveTo>
                  <a:pt x="0" y="2968"/>
                </a:moveTo>
                <a:lnTo>
                  <a:pt x="214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2870767" y="199424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0" y="4914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2894314" y="198728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2909465" y="1967426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922"/>
                </a:moveTo>
                <a:lnTo>
                  <a:pt x="303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2952769" y="19603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2967920" y="1940398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025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3008153" y="1947770"/>
            <a:ext cx="14604" cy="17780"/>
          </a:xfrm>
          <a:custGeom>
            <a:avLst/>
            <a:gdLst/>
            <a:ahLst/>
            <a:cxnLst/>
            <a:rect l="l" t="t" r="r" b="b"/>
            <a:pathLst>
              <a:path w="14605" h="17780">
                <a:moveTo>
                  <a:pt x="0" y="0"/>
                </a:moveTo>
                <a:lnTo>
                  <a:pt x="14435" y="1719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3022589" y="1954423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10545"/>
                </a:moveTo>
                <a:lnTo>
                  <a:pt x="266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3028731" y="19382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3032825" y="189197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0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3044599" y="18763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3054632" y="1849796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39">
                <a:moveTo>
                  <a:pt x="0" y="15048"/>
                </a:moveTo>
                <a:lnTo>
                  <a:pt x="113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3065995" y="1835667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5">
                <a:moveTo>
                  <a:pt x="0" y="14128"/>
                </a:moveTo>
                <a:lnTo>
                  <a:pt x="30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3072137" y="178908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8"/>
                </a:moveTo>
                <a:lnTo>
                  <a:pt x="70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3082273" y="177280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3085753" y="1749979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8907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3087699" y="1749979"/>
            <a:ext cx="6350" cy="23495"/>
          </a:xfrm>
          <a:custGeom>
            <a:avLst/>
            <a:gdLst/>
            <a:ahLst/>
            <a:cxnLst/>
            <a:rect l="l" t="t" r="r" b="b"/>
            <a:pathLst>
              <a:path w="6350" h="23494">
                <a:moveTo>
                  <a:pt x="0" y="0"/>
                </a:moveTo>
                <a:lnTo>
                  <a:pt x="6347" y="234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3097731" y="178724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3102030" y="1803317"/>
            <a:ext cx="7620" cy="27305"/>
          </a:xfrm>
          <a:custGeom>
            <a:avLst/>
            <a:gdLst/>
            <a:ahLst/>
            <a:cxnLst/>
            <a:rect l="l" t="t" r="r" b="b"/>
            <a:pathLst>
              <a:path w="7619" h="27305">
                <a:moveTo>
                  <a:pt x="0" y="0"/>
                </a:moveTo>
                <a:lnTo>
                  <a:pt x="7371" y="2702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3109402" y="182573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607"/>
                </a:moveTo>
                <a:lnTo>
                  <a:pt x="255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3119127" y="1792465"/>
            <a:ext cx="12065" cy="20955"/>
          </a:xfrm>
          <a:custGeom>
            <a:avLst/>
            <a:gdLst/>
            <a:ahLst/>
            <a:cxnLst/>
            <a:rect l="l" t="t" r="r" b="b"/>
            <a:pathLst>
              <a:path w="12064" h="20955">
                <a:moveTo>
                  <a:pt x="0" y="20884"/>
                </a:moveTo>
                <a:lnTo>
                  <a:pt x="1197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3131105" y="1789291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3173"/>
                </a:moveTo>
                <a:lnTo>
                  <a:pt x="87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3153116" y="178243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3163659" y="175776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0" y="13513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3174511" y="1755098"/>
            <a:ext cx="15875" cy="3175"/>
          </a:xfrm>
          <a:custGeom>
            <a:avLst/>
            <a:gdLst/>
            <a:ahLst/>
            <a:cxnLst/>
            <a:rect l="l" t="t" r="r" b="b"/>
            <a:pathLst>
              <a:path w="15875" h="3175">
                <a:moveTo>
                  <a:pt x="0" y="2661"/>
                </a:moveTo>
                <a:lnTo>
                  <a:pt x="1576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3201129" y="17455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3211059" y="1724897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9214"/>
                </a:moveTo>
                <a:lnTo>
                  <a:pt x="685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3217918" y="1711486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69">
                <a:moveTo>
                  <a:pt x="0" y="13410"/>
                </a:moveTo>
                <a:lnTo>
                  <a:pt x="173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3248426" y="1708824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-3573" y="460"/>
                </a:moveTo>
                <a:lnTo>
                  <a:pt x="16472" y="460"/>
                </a:lnTo>
              </a:path>
            </a:pathLst>
          </a:custGeom>
          <a:ln w="8068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3261324" y="170135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8395"/>
                </a:moveTo>
                <a:lnTo>
                  <a:pt x="1863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3288045" y="168814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8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3295722" y="1658148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80">
                <a:moveTo>
                  <a:pt x="0" y="17301"/>
                </a:moveTo>
                <a:lnTo>
                  <a:pt x="90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3304731" y="1658148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0" y="0"/>
                </a:moveTo>
                <a:lnTo>
                  <a:pt x="12080" y="67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3327663" y="166500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51"/>
                </a:moveTo>
                <a:lnTo>
                  <a:pt x="7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3333498" y="1620473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122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3353871" y="160931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0" y="2354"/>
                </a:moveTo>
                <a:lnTo>
                  <a:pt x="1596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1033814" y="19104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1037737" y="19143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1077221" y="1903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1081143" y="1907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1164034" y="20319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1167956" y="20358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1207441" y="20179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1211363" y="2021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1294254" y="19495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1298176" y="19534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1381066" y="18807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1384989" y="18846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1489583" y="19949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1493506" y="19988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1532990" y="2010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1536912" y="20143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1576396" y="19504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1580319" y="19543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1619803" y="19944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1623726" y="19984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1641507" y="19675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1645429" y="19714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1728319" y="19980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1732242" y="20020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1771726" y="19577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1775648" y="19616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1815030" y="19839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1818953" y="19878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1858437" y="19621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1862359" y="19660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1901843" y="19434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1905766" y="19473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1945250" y="1916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1949173" y="19203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1988657" y="19049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1992579" y="19088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2249096" y="1907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2253018" y="1911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2509536" y="2040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2513458" y="20440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2726568" y="20034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2730491" y="20073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2856788" y="19851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2860711" y="19891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2986906" y="19251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2990828" y="19291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3008610" y="19509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3012531" y="19549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3030312" y="1864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3034234" y="1868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3052015" y="18358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3055938" y="18397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3073719" y="17359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3077641" y="17399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3095422" y="18163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3099345" y="18202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3117125" y="17784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3121048" y="17824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3138829" y="1770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3142751" y="17745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3160532" y="1743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3164455" y="1747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3182235" y="1740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3186158" y="17441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3203939" y="1710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3207861" y="17148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3225642" y="16942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3229564" y="16981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3247345" y="1695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3251268" y="16996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3269049" y="16860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3272971" y="16899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3290751" y="16441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3294675" y="16480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3312454" y="16563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3316378" y="16602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3334158" y="1598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3338081" y="1602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3355862" y="15953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3359784" y="15992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2914174" y="711578"/>
            <a:ext cx="434340" cy="301625"/>
          </a:xfrm>
          <a:custGeom>
            <a:avLst/>
            <a:gdLst/>
            <a:ahLst/>
            <a:cxnLst/>
            <a:rect l="l" t="t" r="r" b="b"/>
            <a:pathLst>
              <a:path w="434339" h="301625">
                <a:moveTo>
                  <a:pt x="0" y="235567"/>
                </a:moveTo>
                <a:lnTo>
                  <a:pt x="21600" y="97257"/>
                </a:lnTo>
                <a:lnTo>
                  <a:pt x="43304" y="149878"/>
                </a:lnTo>
                <a:lnTo>
                  <a:pt x="65007" y="301395"/>
                </a:lnTo>
                <a:lnTo>
                  <a:pt x="86710" y="288905"/>
                </a:lnTo>
                <a:lnTo>
                  <a:pt x="108414" y="262799"/>
                </a:lnTo>
                <a:lnTo>
                  <a:pt x="130117" y="250104"/>
                </a:lnTo>
                <a:lnTo>
                  <a:pt x="151820" y="168101"/>
                </a:lnTo>
                <a:lnTo>
                  <a:pt x="173524" y="0"/>
                </a:lnTo>
                <a:lnTo>
                  <a:pt x="195227" y="171070"/>
                </a:lnTo>
                <a:lnTo>
                  <a:pt x="216930" y="268122"/>
                </a:lnTo>
                <a:lnTo>
                  <a:pt x="238634" y="238331"/>
                </a:lnTo>
                <a:lnTo>
                  <a:pt x="260337" y="272115"/>
                </a:lnTo>
                <a:lnTo>
                  <a:pt x="282040" y="277746"/>
                </a:lnTo>
                <a:lnTo>
                  <a:pt x="303744" y="210996"/>
                </a:lnTo>
                <a:lnTo>
                  <a:pt x="325446" y="222770"/>
                </a:lnTo>
                <a:lnTo>
                  <a:pt x="347149" y="251640"/>
                </a:lnTo>
                <a:lnTo>
                  <a:pt x="368853" y="251128"/>
                </a:lnTo>
                <a:lnTo>
                  <a:pt x="390556" y="199633"/>
                </a:lnTo>
                <a:lnTo>
                  <a:pt x="412259" y="209359"/>
                </a:lnTo>
                <a:lnTo>
                  <a:pt x="433963" y="231062"/>
                </a:lnTo>
              </a:path>
            </a:pathLst>
          </a:custGeom>
          <a:ln w="1000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2902218" y="93518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7" y="0"/>
                </a:lnTo>
                <a:lnTo>
                  <a:pt x="0" y="8508"/>
                </a:lnTo>
                <a:lnTo>
                  <a:pt x="0" y="15405"/>
                </a:lnTo>
                <a:lnTo>
                  <a:pt x="8507" y="23915"/>
                </a:lnTo>
                <a:lnTo>
                  <a:pt x="15405" y="23915"/>
                </a:lnTo>
                <a:lnTo>
                  <a:pt x="23913" y="15405"/>
                </a:lnTo>
                <a:lnTo>
                  <a:pt x="23913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2906140" y="93911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10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10" y="13210"/>
                </a:lnTo>
                <a:lnTo>
                  <a:pt x="10352" y="16069"/>
                </a:lnTo>
                <a:lnTo>
                  <a:pt x="5717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7" y="0"/>
                </a:lnTo>
                <a:lnTo>
                  <a:pt x="10352" y="0"/>
                </a:lnTo>
                <a:lnTo>
                  <a:pt x="13210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2923818" y="79687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5"/>
                </a:lnTo>
                <a:lnTo>
                  <a:pt x="15405" y="23915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2927741" y="80080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8" y="5717"/>
                </a:lnTo>
                <a:lnTo>
                  <a:pt x="16068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2945521" y="84950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5"/>
                </a:lnTo>
                <a:lnTo>
                  <a:pt x="15405" y="23915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2949444" y="85342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2967225" y="949726"/>
            <a:ext cx="89023" cy="752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3054038" y="86772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3057961" y="87164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8" y="5717"/>
                </a:lnTo>
                <a:lnTo>
                  <a:pt x="16068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3075741" y="69962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3079664" y="70354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3097445" y="87069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7" y="0"/>
                </a:lnTo>
                <a:lnTo>
                  <a:pt x="0" y="8508"/>
                </a:lnTo>
                <a:lnTo>
                  <a:pt x="0" y="15405"/>
                </a:lnTo>
                <a:lnTo>
                  <a:pt x="8507" y="23914"/>
                </a:lnTo>
                <a:lnTo>
                  <a:pt x="15405" y="23914"/>
                </a:lnTo>
                <a:lnTo>
                  <a:pt x="23913" y="15405"/>
                </a:lnTo>
                <a:lnTo>
                  <a:pt x="23913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3101367" y="87461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10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10" y="13210"/>
                </a:lnTo>
                <a:lnTo>
                  <a:pt x="10352" y="16069"/>
                </a:lnTo>
                <a:lnTo>
                  <a:pt x="5717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7" y="0"/>
                </a:lnTo>
                <a:lnTo>
                  <a:pt x="10352" y="0"/>
                </a:lnTo>
                <a:lnTo>
                  <a:pt x="13210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3119148" y="899255"/>
            <a:ext cx="240946" cy="1020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713338" y="594153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96753" y="238890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96753" y="230178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96753" y="221466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96753" y="212754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96753" y="204042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96753" y="195329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96753" y="186617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96753" y="177905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96753" y="169193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96753" y="160480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96753" y="151768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96753" y="143056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96753" y="134344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96753" y="125632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96753" y="116919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96753" y="108207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96753" y="99495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96753" y="90783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96753" y="82071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96753" y="73358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96753" y="64657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80271" y="238890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80271" y="221466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80271" y="20404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80271" y="186617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80271" y="16919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80271" y="15176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80271" y="134344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80271" y="116919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80271" y="99495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80271" y="82071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80271" y="64657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 txBox="1"/>
          <p:nvPr/>
        </p:nvSpPr>
        <p:spPr>
          <a:xfrm>
            <a:off x="447259" y="1063474"/>
            <a:ext cx="108585" cy="9086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0.01% wealth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713338" y="2441222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874270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1308233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1742299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2176365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2610328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3044394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3478460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 txBox="1"/>
          <p:nvPr/>
        </p:nvSpPr>
        <p:spPr>
          <a:xfrm>
            <a:off x="558975" y="583006"/>
            <a:ext cx="3024505" cy="20008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18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65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  <a:spcBef>
                <a:spcPts val="5"/>
              </a:spcBef>
            </a:pPr>
            <a:r>
              <a:rPr dirty="0" sz="65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222885">
              <a:lnSpc>
                <a:spcPct val="100000"/>
              </a:lnSpc>
              <a:spcBef>
                <a:spcPts val="275"/>
              </a:spcBef>
              <a:tabLst>
                <a:tab pos="656590" algn="l"/>
                <a:tab pos="1090930" algn="l"/>
                <a:tab pos="1525270" algn="l"/>
                <a:tab pos="1958975" algn="l"/>
                <a:tab pos="2393315" algn="l"/>
                <a:tab pos="2827020" algn="l"/>
              </a:tabLst>
            </a:pPr>
            <a:r>
              <a:rPr dirty="0" sz="650">
                <a:latin typeface="Arial"/>
                <a:cs typeface="Arial"/>
              </a:rPr>
              <a:t>1905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1925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1945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1965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1985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507771" y="270412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 h="0">
                <a:moveTo>
                  <a:pt x="0" y="0"/>
                </a:moveTo>
                <a:lnTo>
                  <a:pt x="180280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583880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587803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126032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1307926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135563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1403236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1336432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1340354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2181381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2228985" y="270412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224567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2293378" y="270412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2310065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2357669" y="270412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399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2257593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2261516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3076335" y="270412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80178" y="0"/>
                </a:lnTo>
              </a:path>
            </a:pathLst>
          </a:custGeom>
          <a:ln w="1000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3154467" y="2692166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6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6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3158390" y="26960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3209" y="2858"/>
                </a:moveTo>
                <a:lnTo>
                  <a:pt x="16068" y="5716"/>
                </a:lnTo>
                <a:lnTo>
                  <a:pt x="16068" y="10351"/>
                </a:lnTo>
                <a:lnTo>
                  <a:pt x="13209" y="13211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1"/>
                </a:lnTo>
                <a:lnTo>
                  <a:pt x="0" y="10351"/>
                </a:lnTo>
                <a:lnTo>
                  <a:pt x="0" y="5716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 txBox="1"/>
          <p:nvPr/>
        </p:nvSpPr>
        <p:spPr>
          <a:xfrm>
            <a:off x="474425" y="2629417"/>
            <a:ext cx="304736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wrap="square" lIns="0" tIns="36195" rIns="0" bIns="0" rtlCol="0" vert="horz">
            <a:spAutoFit/>
          </a:bodyPr>
          <a:lstStyle/>
          <a:p>
            <a:pPr marL="261620">
              <a:lnSpc>
                <a:spcPct val="100000"/>
              </a:lnSpc>
              <a:spcBef>
                <a:spcPts val="285"/>
              </a:spcBef>
              <a:tabLst>
                <a:tab pos="1014094" algn="l"/>
                <a:tab pos="1934845" algn="l"/>
                <a:tab pos="2829560" algn="l"/>
              </a:tabLst>
            </a:pPr>
            <a:r>
              <a:rPr dirty="0" sz="500" spc="15">
                <a:latin typeface="Arial"/>
                <a:cs typeface="Arial"/>
              </a:rPr>
              <a:t>CH</a:t>
            </a:r>
            <a:r>
              <a:rPr dirty="0" sz="500" spc="1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(tax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units)	</a:t>
            </a: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</a:t>
            </a:r>
            <a:r>
              <a:rPr dirty="0" sz="500" spc="2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(prop.)	</a:t>
            </a: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</a:t>
            </a:r>
            <a:r>
              <a:rPr dirty="0" sz="500" spc="2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(avg.)	Bilanz</a:t>
            </a:r>
            <a:endParaRPr sz="500">
              <a:latin typeface="Arial"/>
              <a:cs typeface="Arial"/>
            </a:endParaRPr>
          </a:p>
        </p:txBody>
      </p:sp>
      <p:sp>
        <p:nvSpPr>
          <p:cNvPr id="2707" name="object 2707"/>
          <p:cNvSpPr txBox="1"/>
          <p:nvPr/>
        </p:nvSpPr>
        <p:spPr>
          <a:xfrm>
            <a:off x="3747173" y="659213"/>
            <a:ext cx="1661160" cy="137731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61925" marR="30480" indent="-12446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Steuerdaten </a:t>
            </a:r>
            <a:r>
              <a:rPr dirty="0" sz="900" spc="-5" i="1">
                <a:latin typeface="Arial"/>
                <a:cs typeface="Arial"/>
              </a:rPr>
              <a:t>unterschätzen  </a:t>
            </a:r>
            <a:r>
              <a:rPr dirty="0" sz="900" spc="-10">
                <a:latin typeface="Arial"/>
                <a:cs typeface="Arial"/>
              </a:rPr>
              <a:t>Vermögenskonzentration  möglicherweise </a:t>
            </a:r>
            <a:r>
              <a:rPr dirty="0" sz="900" spc="-15">
                <a:latin typeface="Arial"/>
                <a:cs typeface="Arial"/>
              </a:rPr>
              <a:t>an der</a:t>
            </a:r>
            <a:r>
              <a:rPr dirty="0" sz="900" spc="-9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Spitze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Pauschalbesteuerte</a:t>
            </a:r>
            <a:endParaRPr sz="900">
              <a:latin typeface="Arial"/>
              <a:cs typeface="Arial"/>
            </a:endParaRPr>
          </a:p>
          <a:p>
            <a:pPr lvl="1" marL="442595" marR="323850" indent="-132715">
              <a:lnSpc>
                <a:spcPct val="101499"/>
              </a:lnSpc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Doppelzählungen  </a:t>
            </a:r>
            <a:r>
              <a:rPr dirty="0" sz="900" spc="-5">
                <a:latin typeface="Arial"/>
                <a:cs typeface="Arial"/>
              </a:rPr>
              <a:t>Immobilien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Steuerhinterziehung?</a:t>
            </a:r>
            <a:endParaRPr sz="900">
              <a:latin typeface="Arial"/>
              <a:cs typeface="Arial"/>
            </a:endParaRPr>
          </a:p>
          <a:p>
            <a:pPr marL="165735" marR="452755" indent="-128270">
              <a:lnSpc>
                <a:spcPct val="101499"/>
              </a:lnSpc>
              <a:spcBef>
                <a:spcPts val="39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Bilanz 300</a:t>
            </a:r>
            <a:r>
              <a:rPr dirty="0" sz="900" spc="-7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Reichste:  Überschätzung</a:t>
            </a:r>
            <a:endParaRPr sz="900">
              <a:latin typeface="Arial"/>
              <a:cs typeface="Arial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 txBox="1"/>
          <p:nvPr/>
        </p:nvSpPr>
        <p:spPr>
          <a:xfrm>
            <a:off x="2611932" y="2866533"/>
            <a:ext cx="2807970" cy="292735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>
                <a:latin typeface="Arial"/>
                <a:cs typeface="Arial"/>
              </a:rPr>
              <a:t>Quellen:  Baselgia &amp; </a:t>
            </a:r>
            <a:r>
              <a:rPr dirty="0" sz="800">
                <a:latin typeface="Arial"/>
                <a:cs typeface="Arial"/>
              </a:rPr>
              <a:t>Martínez </a:t>
            </a:r>
            <a:r>
              <a:rPr dirty="0" sz="800" spc="-5">
                <a:latin typeface="Arial"/>
                <a:cs typeface="Arial"/>
              </a:rPr>
              <a:t>(2024) Föllmi &amp; </a:t>
            </a:r>
            <a:r>
              <a:rPr dirty="0" sz="800">
                <a:latin typeface="Arial"/>
                <a:cs typeface="Arial"/>
              </a:rPr>
              <a:t>Martínez</a:t>
            </a:r>
            <a:r>
              <a:rPr dirty="0" sz="800" spc="-12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(2017)</a:t>
            </a:r>
            <a:endParaRPr sz="800">
              <a:latin typeface="Arial"/>
              <a:cs typeface="Arial"/>
            </a:endParaRPr>
          </a:p>
          <a:p>
            <a:pPr algn="r" marR="17780">
              <a:lnSpc>
                <a:spcPct val="100000"/>
              </a:lnSpc>
              <a:spcBef>
                <a:spcPts val="515"/>
              </a:spcBef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8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5" y="84604"/>
            <a:ext cx="355663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40"/>
              <a:t>Top </a:t>
            </a:r>
            <a:r>
              <a:rPr dirty="0" spc="-5"/>
              <a:t>0.01% </a:t>
            </a:r>
            <a:r>
              <a:rPr dirty="0" spc="-15"/>
              <a:t>Vermögen </a:t>
            </a:r>
            <a:r>
              <a:rPr dirty="0" spc="-5"/>
              <a:t>Bilanz </a:t>
            </a:r>
            <a:r>
              <a:rPr dirty="0" spc="-10"/>
              <a:t>(CH) </a:t>
            </a:r>
            <a:r>
              <a:rPr dirty="0" spc="-5"/>
              <a:t>und </a:t>
            </a:r>
            <a:r>
              <a:rPr dirty="0" spc="-10"/>
              <a:t>Forbes</a:t>
            </a:r>
            <a:r>
              <a:rPr dirty="0" spc="55"/>
              <a:t> </a:t>
            </a:r>
            <a:r>
              <a:rPr dirty="0" spc="-10"/>
              <a:t>(USA)</a:t>
            </a:r>
          </a:p>
        </p:txBody>
      </p:sp>
      <p:sp>
        <p:nvSpPr>
          <p:cNvPr id="3" name="object 3"/>
          <p:cNvSpPr/>
          <p:nvPr/>
        </p:nvSpPr>
        <p:spPr>
          <a:xfrm>
            <a:off x="652631" y="683656"/>
            <a:ext cx="2899410" cy="1843405"/>
          </a:xfrm>
          <a:custGeom>
            <a:avLst/>
            <a:gdLst/>
            <a:ahLst/>
            <a:cxnLst/>
            <a:rect l="l" t="t" r="r" b="b"/>
            <a:pathLst>
              <a:path w="2899410" h="1843405">
                <a:moveTo>
                  <a:pt x="0" y="1843069"/>
                </a:moveTo>
                <a:lnTo>
                  <a:pt x="2898799" y="1843069"/>
                </a:lnTo>
                <a:lnTo>
                  <a:pt x="2898799" y="0"/>
                </a:lnTo>
                <a:lnTo>
                  <a:pt x="0" y="0"/>
                </a:lnTo>
                <a:lnTo>
                  <a:pt x="0" y="1843069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50248" y="2128140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 h="0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50248" y="1779507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 h="0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50248" y="1430874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 h="0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50248" y="1082241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 h="0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50248" y="733711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 h="0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35933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w="0"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502371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w="0"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168706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w="0"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835041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w="0"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501376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w="0"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02686" y="826911"/>
            <a:ext cx="2665730" cy="336550"/>
          </a:xfrm>
          <a:custGeom>
            <a:avLst/>
            <a:gdLst/>
            <a:ahLst/>
            <a:cxnLst/>
            <a:rect l="l" t="t" r="r" b="b"/>
            <a:pathLst>
              <a:path w="2665729" h="336550">
                <a:moveTo>
                  <a:pt x="0" y="207500"/>
                </a:moveTo>
                <a:lnTo>
                  <a:pt x="133246" y="139289"/>
                </a:lnTo>
                <a:lnTo>
                  <a:pt x="266493" y="190908"/>
                </a:lnTo>
                <a:lnTo>
                  <a:pt x="399739" y="336137"/>
                </a:lnTo>
                <a:lnTo>
                  <a:pt x="533088" y="309406"/>
                </a:lnTo>
                <a:lnTo>
                  <a:pt x="666335" y="264956"/>
                </a:lnTo>
                <a:lnTo>
                  <a:pt x="799581" y="252871"/>
                </a:lnTo>
                <a:lnTo>
                  <a:pt x="932828" y="156905"/>
                </a:lnTo>
                <a:lnTo>
                  <a:pt x="1066177" y="0"/>
                </a:lnTo>
                <a:lnTo>
                  <a:pt x="1199424" y="167966"/>
                </a:lnTo>
                <a:lnTo>
                  <a:pt x="1332670" y="270487"/>
                </a:lnTo>
                <a:lnTo>
                  <a:pt x="1465917" y="234948"/>
                </a:lnTo>
                <a:lnTo>
                  <a:pt x="1599266" y="266800"/>
                </a:lnTo>
                <a:lnTo>
                  <a:pt x="1732512" y="271204"/>
                </a:lnTo>
                <a:lnTo>
                  <a:pt x="1865759" y="209138"/>
                </a:lnTo>
                <a:lnTo>
                  <a:pt x="1999005" y="220199"/>
                </a:lnTo>
                <a:lnTo>
                  <a:pt x="2132354" y="250003"/>
                </a:lnTo>
                <a:lnTo>
                  <a:pt x="2265601" y="248569"/>
                </a:lnTo>
                <a:lnTo>
                  <a:pt x="2398848" y="194902"/>
                </a:lnTo>
                <a:lnTo>
                  <a:pt x="2532094" y="205656"/>
                </a:lnTo>
                <a:lnTo>
                  <a:pt x="2665443" y="192444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686709" y="10184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690284" y="102201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19956" y="9502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3531" y="95379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953202" y="100184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956777" y="100541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086449" y="11470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090024" y="115064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219798" y="112034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223373" y="112391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353044" y="107589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356620" y="107946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486291" y="106380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489866" y="1067381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619537" y="9678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623113" y="971415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752886" y="8109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756462" y="81450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886133" y="97890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889708" y="98247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019380" y="108142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022955" y="108499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152626" y="104588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156201" y="104945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285975" y="107773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289550" y="108131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419222" y="10821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422797" y="1085714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552468" y="102007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556043" y="102364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685715" y="10311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689290" y="103470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819064" y="106093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822639" y="10645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952310" y="105950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955886" y="106307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085557" y="100583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089132" y="100941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218804" y="101659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222379" y="102016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352153" y="100337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4796" y="0"/>
                </a:moveTo>
                <a:lnTo>
                  <a:pt x="7157" y="0"/>
                </a:lnTo>
                <a:lnTo>
                  <a:pt x="0" y="7157"/>
                </a:lnTo>
                <a:lnTo>
                  <a:pt x="0" y="24796"/>
                </a:lnTo>
                <a:lnTo>
                  <a:pt x="7157" y="31954"/>
                </a:lnTo>
                <a:lnTo>
                  <a:pt x="24796" y="31954"/>
                </a:lnTo>
                <a:lnTo>
                  <a:pt x="31954" y="24796"/>
                </a:lnTo>
                <a:lnTo>
                  <a:pt x="31954" y="7157"/>
                </a:lnTo>
                <a:lnTo>
                  <a:pt x="2479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355728" y="1006954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8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8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02686" y="1644417"/>
            <a:ext cx="2665730" cy="207645"/>
          </a:xfrm>
          <a:custGeom>
            <a:avLst/>
            <a:gdLst/>
            <a:ahLst/>
            <a:cxnLst/>
            <a:rect l="l" t="t" r="r" b="b"/>
            <a:pathLst>
              <a:path w="2665729" h="207644">
                <a:moveTo>
                  <a:pt x="0" y="189167"/>
                </a:moveTo>
                <a:lnTo>
                  <a:pt x="133246" y="122902"/>
                </a:lnTo>
                <a:lnTo>
                  <a:pt x="266493" y="173497"/>
                </a:lnTo>
                <a:lnTo>
                  <a:pt x="399739" y="207500"/>
                </a:lnTo>
                <a:lnTo>
                  <a:pt x="533088" y="201354"/>
                </a:lnTo>
                <a:lnTo>
                  <a:pt x="666335" y="200535"/>
                </a:lnTo>
                <a:lnTo>
                  <a:pt x="799581" y="190088"/>
                </a:lnTo>
                <a:lnTo>
                  <a:pt x="932828" y="176979"/>
                </a:lnTo>
                <a:lnTo>
                  <a:pt x="1066177" y="102008"/>
                </a:lnTo>
                <a:lnTo>
                  <a:pt x="1199424" y="74151"/>
                </a:lnTo>
                <a:lnTo>
                  <a:pt x="1332670" y="151681"/>
                </a:lnTo>
                <a:lnTo>
                  <a:pt x="1465917" y="143795"/>
                </a:lnTo>
                <a:lnTo>
                  <a:pt x="1599266" y="71488"/>
                </a:lnTo>
                <a:lnTo>
                  <a:pt x="1732512" y="36665"/>
                </a:lnTo>
                <a:lnTo>
                  <a:pt x="1865759" y="35744"/>
                </a:lnTo>
                <a:lnTo>
                  <a:pt x="1999005" y="34002"/>
                </a:lnTo>
                <a:lnTo>
                  <a:pt x="2132354" y="20995"/>
                </a:lnTo>
                <a:lnTo>
                  <a:pt x="2265601" y="40148"/>
                </a:lnTo>
                <a:lnTo>
                  <a:pt x="2398848" y="0"/>
                </a:lnTo>
                <a:lnTo>
                  <a:pt x="2532094" y="8807"/>
                </a:lnTo>
                <a:lnTo>
                  <a:pt x="2665443" y="31442"/>
                </a:lnTo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2612" y="181351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6187" y="1817085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815859" y="174724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819434" y="1750820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949105" y="179784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952681" y="1801415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082352" y="183184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085927" y="1835418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215701" y="18256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219276" y="1829273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348947" y="182487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352523" y="1828453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482194" y="181443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485769" y="1818007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615441" y="180132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619016" y="1804897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748790" y="17263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752365" y="1729927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882036" y="169849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885612" y="1702069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015283" y="177602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018858" y="1779600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148529" y="176813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152105" y="1771713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281878" y="169583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285454" y="1699406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415125" y="166100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418700" y="1664584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548371" y="166008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551947" y="1663662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681618" y="165834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685193" y="1661921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814967" y="164533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818542" y="1648914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948214" y="166449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951789" y="1668066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081460" y="162434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085036" y="1627918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214707" y="16331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218282" y="1636726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348056" y="16557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351631" y="1659360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650248" y="681272"/>
            <a:ext cx="0" cy="1847850"/>
          </a:xfrm>
          <a:custGeom>
            <a:avLst/>
            <a:gdLst/>
            <a:ahLst/>
            <a:cxnLst/>
            <a:rect l="l" t="t" r="r" b="b"/>
            <a:pathLst>
              <a:path w="0" h="1847850">
                <a:moveTo>
                  <a:pt x="0" y="1847836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617167" y="247677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 txBox="1"/>
          <p:nvPr/>
        </p:nvSpPr>
        <p:spPr>
          <a:xfrm>
            <a:off x="508111" y="2445669"/>
            <a:ext cx="99695" cy="62230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>
                <a:latin typeface="Arial"/>
                <a:cs typeface="Arial"/>
              </a:rPr>
              <a:t>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17167" y="212814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617167" y="177950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 txBox="1"/>
          <p:nvPr/>
        </p:nvSpPr>
        <p:spPr>
          <a:xfrm>
            <a:off x="508111" y="1719004"/>
            <a:ext cx="99695" cy="469900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360680" algn="l"/>
              </a:tabLst>
            </a:pPr>
            <a:r>
              <a:rPr dirty="0" sz="500" spc="-5">
                <a:latin typeface="Arial"/>
                <a:cs typeface="Arial"/>
              </a:rPr>
              <a:t>4</a:t>
            </a:r>
            <a:r>
              <a:rPr dirty="0" sz="500">
                <a:latin typeface="Arial"/>
                <a:cs typeface="Arial"/>
              </a:rPr>
              <a:t>%</a:t>
            </a:r>
            <a:r>
              <a:rPr dirty="0" sz="500">
                <a:latin typeface="Arial"/>
                <a:cs typeface="Arial"/>
              </a:rPr>
              <a:t>	</a:t>
            </a:r>
            <a:r>
              <a:rPr dirty="0" sz="500" spc="-5">
                <a:latin typeface="Arial"/>
                <a:cs typeface="Arial"/>
              </a:rPr>
              <a:t>8%</a:t>
            </a:r>
            <a:endParaRPr sz="500">
              <a:latin typeface="Arial"/>
              <a:cs typeface="Arial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617167" y="143087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 txBox="1"/>
          <p:nvPr/>
        </p:nvSpPr>
        <p:spPr>
          <a:xfrm>
            <a:off x="508111" y="1351978"/>
            <a:ext cx="99695" cy="15811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12%</a:t>
            </a:r>
            <a:endParaRPr sz="500">
              <a:latin typeface="Arial"/>
              <a:cs typeface="Arial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617167" y="108224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 txBox="1"/>
          <p:nvPr/>
        </p:nvSpPr>
        <p:spPr>
          <a:xfrm>
            <a:off x="508111" y="1003345"/>
            <a:ext cx="99695" cy="15811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16%</a:t>
            </a:r>
            <a:endParaRPr sz="50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617167" y="73371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 txBox="1"/>
          <p:nvPr/>
        </p:nvSpPr>
        <p:spPr>
          <a:xfrm>
            <a:off x="508111" y="654814"/>
            <a:ext cx="99695" cy="15811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20%</a:t>
            </a:r>
            <a:endParaRPr sz="50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433652" y="1302103"/>
            <a:ext cx="99695" cy="60642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5">
                <a:latin typeface="Arial"/>
                <a:cs typeface="Arial"/>
              </a:rPr>
              <a:t>0.01% wealth</a:t>
            </a:r>
            <a:r>
              <a:rPr dirty="0" sz="500" spc="-5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share</a:t>
            </a:r>
            <a:endParaRPr sz="500">
              <a:latin typeface="Arial"/>
              <a:cs typeface="Arial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650248" y="2529108"/>
            <a:ext cx="2903855" cy="0"/>
          </a:xfrm>
          <a:custGeom>
            <a:avLst/>
            <a:gdLst/>
            <a:ahLst/>
            <a:cxnLst/>
            <a:rect l="l" t="t" r="r" b="b"/>
            <a:pathLst>
              <a:path w="2903854" h="0">
                <a:moveTo>
                  <a:pt x="0" y="0"/>
                </a:moveTo>
                <a:lnTo>
                  <a:pt x="2903566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835933" y="2529108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83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 txBox="1"/>
          <p:nvPr/>
        </p:nvSpPr>
        <p:spPr>
          <a:xfrm>
            <a:off x="731210" y="2541296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2000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502371" y="2529108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83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168706" y="2529108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83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835041" y="2529108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83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 txBox="1"/>
          <p:nvPr/>
        </p:nvSpPr>
        <p:spPr>
          <a:xfrm>
            <a:off x="1397648" y="2541296"/>
            <a:ext cx="154241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78815" algn="l"/>
                <a:tab pos="1344930" algn="l"/>
              </a:tabLst>
            </a:pPr>
            <a:r>
              <a:rPr dirty="0" sz="650" spc="-5">
                <a:latin typeface="Arial"/>
                <a:cs typeface="Arial"/>
              </a:rPr>
              <a:t>200</a:t>
            </a:r>
            <a:r>
              <a:rPr dirty="0" sz="650">
                <a:latin typeface="Arial"/>
                <a:cs typeface="Arial"/>
              </a:rPr>
              <a:t>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-5">
                <a:latin typeface="Arial"/>
                <a:cs typeface="Arial"/>
              </a:rPr>
              <a:t>201</a:t>
            </a:r>
            <a:r>
              <a:rPr dirty="0" sz="650">
                <a:latin typeface="Arial"/>
                <a:cs typeface="Arial"/>
              </a:rPr>
              <a:t>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-5">
                <a:latin typeface="Arial"/>
                <a:cs typeface="Arial"/>
              </a:rPr>
              <a:t>2015</a:t>
            </a:r>
            <a:endParaRPr sz="650">
              <a:latin typeface="Arial"/>
              <a:cs typeface="Arial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3501376" y="2529108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83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 txBox="1"/>
          <p:nvPr/>
        </p:nvSpPr>
        <p:spPr>
          <a:xfrm>
            <a:off x="3396654" y="2541296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1541075" y="277971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02"/>
                </a:moveTo>
                <a:lnTo>
                  <a:pt x="0" y="5556"/>
                </a:lnTo>
                <a:lnTo>
                  <a:pt x="5556" y="0"/>
                </a:lnTo>
                <a:lnTo>
                  <a:pt x="12402" y="0"/>
                </a:lnTo>
                <a:lnTo>
                  <a:pt x="19247" y="0"/>
                </a:lnTo>
                <a:lnTo>
                  <a:pt x="24804" y="5556"/>
                </a:lnTo>
                <a:lnTo>
                  <a:pt x="24804" y="12402"/>
                </a:lnTo>
                <a:lnTo>
                  <a:pt x="24804" y="19248"/>
                </a:lnTo>
                <a:lnTo>
                  <a:pt x="19247" y="24804"/>
                </a:lnTo>
                <a:lnTo>
                  <a:pt x="12402" y="24804"/>
                </a:lnTo>
                <a:lnTo>
                  <a:pt x="5556" y="24804"/>
                </a:lnTo>
                <a:lnTo>
                  <a:pt x="0" y="19248"/>
                </a:lnTo>
                <a:lnTo>
                  <a:pt x="0" y="12402"/>
                </a:lnTo>
              </a:path>
            </a:pathLst>
          </a:custGeom>
          <a:ln w="7150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270920" y="277204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074" y="0"/>
                </a:moveTo>
                <a:lnTo>
                  <a:pt x="0" y="20074"/>
                </a:lnTo>
                <a:lnTo>
                  <a:pt x="20074" y="40148"/>
                </a:lnTo>
                <a:lnTo>
                  <a:pt x="40148" y="20074"/>
                </a:lnTo>
                <a:lnTo>
                  <a:pt x="20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274495" y="2775620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19" h="33019">
                <a:moveTo>
                  <a:pt x="0" y="16498"/>
                </a:moveTo>
                <a:lnTo>
                  <a:pt x="16498" y="32997"/>
                </a:lnTo>
                <a:lnTo>
                  <a:pt x="32997" y="16498"/>
                </a:lnTo>
                <a:lnTo>
                  <a:pt x="16498" y="0"/>
                </a:lnTo>
                <a:lnTo>
                  <a:pt x="0" y="16498"/>
                </a:lnTo>
                <a:close/>
              </a:path>
            </a:pathLst>
          </a:custGeom>
          <a:ln w="71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 txBox="1"/>
          <p:nvPr/>
        </p:nvSpPr>
        <p:spPr>
          <a:xfrm>
            <a:off x="1365260" y="2717382"/>
            <a:ext cx="1473835" cy="149860"/>
          </a:xfrm>
          <a:prstGeom prst="rect">
            <a:avLst/>
          </a:prstGeom>
          <a:ln w="4766">
            <a:solidFill>
              <a:srgbClr val="000000"/>
            </a:solidFill>
          </a:ln>
        </p:spPr>
        <p:txBody>
          <a:bodyPr wrap="square" lIns="0" tIns="41275" rIns="0" bIns="0" rtlCol="0" vert="horz">
            <a:spAutoFit/>
          </a:bodyPr>
          <a:lstStyle/>
          <a:p>
            <a:pPr marL="33020">
              <a:lnSpc>
                <a:spcPct val="100000"/>
              </a:lnSpc>
              <a:spcBef>
                <a:spcPts val="325"/>
              </a:spcBef>
              <a:tabLst>
                <a:tab pos="356870" algn="l"/>
                <a:tab pos="1094105" algn="l"/>
              </a:tabLst>
            </a:pPr>
            <a:r>
              <a:rPr dirty="0" u="sng" sz="400" spc="-5">
                <a:uFill>
                  <a:solidFill>
                    <a:srgbClr val="FF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400" spc="-5">
                <a:uFill>
                  <a:solidFill>
                    <a:srgbClr val="FF0000"/>
                  </a:solidFill>
                </a:uFill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  </a:t>
            </a:r>
            <a:r>
              <a:rPr dirty="0" sz="400" spc="-55">
                <a:latin typeface="Arial"/>
                <a:cs typeface="Arial"/>
              </a:rPr>
              <a:t> </a:t>
            </a:r>
            <a:r>
              <a:rPr dirty="0" sz="400" spc="-10">
                <a:latin typeface="Arial"/>
                <a:cs typeface="Arial"/>
              </a:rPr>
              <a:t>Switzerland</a:t>
            </a:r>
            <a:r>
              <a:rPr dirty="0" u="sng" sz="400" spc="-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	</a:t>
            </a:r>
            <a:r>
              <a:rPr dirty="0" sz="400" spc="-10">
                <a:latin typeface="Arial"/>
                <a:cs typeface="Arial"/>
              </a:rPr>
              <a:t>United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-10">
                <a:latin typeface="Arial"/>
                <a:cs typeface="Arial"/>
              </a:rPr>
              <a:t>States</a:t>
            </a:r>
            <a:endParaRPr sz="40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3721773" y="587052"/>
            <a:ext cx="1737360" cy="180721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87325" marR="83185" indent="-12446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87960" algn="l"/>
              </a:tabLst>
            </a:pPr>
            <a:r>
              <a:rPr dirty="0" sz="900" spc="-5">
                <a:latin typeface="Arial"/>
                <a:cs typeface="Arial"/>
              </a:rPr>
              <a:t>Auch bei alternativer  Datenquelle:  </a:t>
            </a:r>
            <a:r>
              <a:rPr dirty="0" sz="900" spc="-10">
                <a:latin typeface="Arial"/>
                <a:cs typeface="Arial"/>
              </a:rPr>
              <a:t>Vermögenskonzentration </a:t>
            </a:r>
            <a:r>
              <a:rPr dirty="0" sz="900" spc="-5">
                <a:latin typeface="Arial"/>
                <a:cs typeface="Arial"/>
              </a:rPr>
              <a:t>in  </a:t>
            </a:r>
            <a:r>
              <a:rPr dirty="0" sz="900" spc="-10">
                <a:latin typeface="Arial"/>
                <a:cs typeface="Arial"/>
              </a:rPr>
              <a:t>der </a:t>
            </a:r>
            <a:r>
              <a:rPr dirty="0" sz="900" spc="-15">
                <a:latin typeface="Arial"/>
                <a:cs typeface="Arial"/>
              </a:rPr>
              <a:t>CH </a:t>
            </a:r>
            <a:r>
              <a:rPr dirty="0" sz="900" spc="-10">
                <a:latin typeface="Arial"/>
                <a:cs typeface="Arial"/>
              </a:rPr>
              <a:t>höher </a:t>
            </a:r>
            <a:r>
              <a:rPr dirty="0" sz="900" spc="-5">
                <a:latin typeface="Arial"/>
                <a:cs typeface="Arial"/>
              </a:rPr>
              <a:t>als in </a:t>
            </a:r>
            <a:r>
              <a:rPr dirty="0" sz="900" spc="-10">
                <a:latin typeface="Arial"/>
                <a:cs typeface="Arial"/>
              </a:rPr>
              <a:t>den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15">
                <a:latin typeface="Arial"/>
                <a:cs typeface="Arial"/>
              </a:rPr>
              <a:t>USA</a:t>
            </a:r>
            <a:endParaRPr sz="900">
              <a:latin typeface="Arial"/>
              <a:cs typeface="Arial"/>
            </a:endParaRPr>
          </a:p>
          <a:p>
            <a:pPr marL="191135" marR="55880" indent="-128270">
              <a:lnSpc>
                <a:spcPct val="101499"/>
              </a:lnSpc>
              <a:spcBef>
                <a:spcPts val="994"/>
              </a:spcBef>
              <a:buFont typeface="Lucida Sans Unicode"/>
              <a:buChar char="•"/>
              <a:tabLst>
                <a:tab pos="187960" algn="l"/>
              </a:tabLst>
            </a:pPr>
            <a:r>
              <a:rPr dirty="0" sz="900" spc="-10">
                <a:latin typeface="Arial"/>
                <a:cs typeface="Arial"/>
              </a:rPr>
              <a:t>Vermögen </a:t>
            </a:r>
            <a:r>
              <a:rPr dirty="0" sz="900" spc="-5">
                <a:latin typeface="Arial"/>
                <a:cs typeface="Arial"/>
              </a:rPr>
              <a:t>in der </a:t>
            </a:r>
            <a:r>
              <a:rPr dirty="0" sz="900" spc="-10">
                <a:latin typeface="Arial"/>
                <a:cs typeface="Arial"/>
              </a:rPr>
              <a:t>CH </a:t>
            </a:r>
            <a:r>
              <a:rPr dirty="0" sz="900" spc="-5">
                <a:latin typeface="Arial"/>
                <a:cs typeface="Arial"/>
              </a:rPr>
              <a:t>sehr</a:t>
            </a:r>
            <a:r>
              <a:rPr dirty="0" sz="900" spc="-3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viel  ungleicher </a:t>
            </a:r>
            <a:r>
              <a:rPr dirty="0" sz="900" spc="-10">
                <a:latin typeface="Arial"/>
                <a:cs typeface="Arial"/>
              </a:rPr>
              <a:t>Verteilt </a:t>
            </a:r>
            <a:r>
              <a:rPr dirty="0" sz="900" spc="-5">
                <a:latin typeface="Arial"/>
                <a:cs typeface="Arial"/>
              </a:rPr>
              <a:t>als  Einkommen</a:t>
            </a:r>
            <a:endParaRPr sz="900">
              <a:latin typeface="Arial"/>
              <a:cs typeface="Arial"/>
            </a:endParaRPr>
          </a:p>
          <a:p>
            <a:pPr marL="191135" marR="64135" indent="-128270">
              <a:lnSpc>
                <a:spcPct val="101499"/>
              </a:lnSpc>
              <a:spcBef>
                <a:spcPts val="994"/>
              </a:spcBef>
              <a:buFont typeface="Lucida Sans Unicode"/>
              <a:buChar char="•"/>
              <a:tabLst>
                <a:tab pos="191770" algn="l"/>
              </a:tabLst>
            </a:pPr>
            <a:r>
              <a:rPr dirty="0" sz="900" spc="-5">
                <a:latin typeface="Arial"/>
                <a:cs typeface="Arial"/>
              </a:rPr>
              <a:t>Insgesamt: grosse  </a:t>
            </a:r>
            <a:r>
              <a:rPr dirty="0" sz="900">
                <a:latin typeface="Arial"/>
                <a:cs typeface="Arial"/>
              </a:rPr>
              <a:t>gesamtwirtschaftliche  </a:t>
            </a:r>
            <a:r>
              <a:rPr dirty="0" sz="900" spc="-5">
                <a:latin typeface="Arial"/>
                <a:cs typeface="Arial"/>
              </a:rPr>
              <a:t>Bedeutung der </a:t>
            </a:r>
            <a:r>
              <a:rPr dirty="0" sz="900" spc="-10">
                <a:latin typeface="Arial"/>
                <a:cs typeface="Arial"/>
              </a:rPr>
              <a:t>Vermögen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vs.  Einkommen</a:t>
            </a:r>
            <a:endParaRPr sz="900">
              <a:latin typeface="Arial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 txBox="1"/>
          <p:nvPr/>
        </p:nvSpPr>
        <p:spPr>
          <a:xfrm>
            <a:off x="3806444" y="2954544"/>
            <a:ext cx="1613535" cy="170815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>
                <a:latin typeface="Arial"/>
                <a:cs typeface="Arial"/>
              </a:rPr>
              <a:t>Quelle: Baselgia &amp; </a:t>
            </a:r>
            <a:r>
              <a:rPr dirty="0" sz="800">
                <a:latin typeface="Arial"/>
                <a:cs typeface="Arial"/>
              </a:rPr>
              <a:t>Martínez</a:t>
            </a:r>
            <a:r>
              <a:rPr dirty="0" sz="800" spc="5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(2024)</a:t>
            </a:r>
            <a:endParaRPr sz="80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4949494" y="3061196"/>
            <a:ext cx="457200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9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400066"/>
            <a:ext cx="1685289" cy="2838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Die</a:t>
            </a:r>
            <a:r>
              <a:rPr dirty="0" sz="1700" spc="-8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Superreichen</a:t>
            </a:r>
            <a:endParaRPr sz="17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0169" y="84604"/>
            <a:ext cx="2921000" cy="2076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200" spc="-20">
                <a:latin typeface="Arial"/>
                <a:cs typeface="Arial"/>
              </a:rPr>
              <a:t>Wer </a:t>
            </a:r>
            <a:r>
              <a:rPr dirty="0" sz="1200" spc="-5">
                <a:latin typeface="Arial"/>
                <a:cs typeface="Arial"/>
              </a:rPr>
              <a:t>sind die Superreichen in der</a:t>
            </a:r>
            <a:r>
              <a:rPr dirty="0" sz="1200" spc="-25">
                <a:latin typeface="Arial"/>
                <a:cs typeface="Arial"/>
              </a:rPr>
              <a:t> </a:t>
            </a:r>
            <a:r>
              <a:rPr dirty="0" sz="1200" spc="-5">
                <a:latin typeface="Arial"/>
                <a:cs typeface="Arial"/>
              </a:rPr>
              <a:t>Schweiz?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166863" y="561606"/>
            <a:ext cx="3394710" cy="216884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202624" y="2796738"/>
            <a:ext cx="135509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 b="1">
                <a:latin typeface="Arial"/>
                <a:cs typeface="Arial"/>
              </a:rPr>
              <a:t>Die BILANZ</a:t>
            </a:r>
            <a:r>
              <a:rPr dirty="0" sz="900" spc="-35" b="1">
                <a:latin typeface="Arial"/>
                <a:cs typeface="Arial"/>
              </a:rPr>
              <a:t> </a:t>
            </a:r>
            <a:r>
              <a:rPr dirty="0" sz="900" spc="-5" b="1">
                <a:latin typeface="Arial"/>
                <a:cs typeface="Arial"/>
              </a:rPr>
              <a:t>Reichenliste</a:t>
            </a:r>
            <a:endParaRPr sz="9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10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214439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Der </a:t>
            </a:r>
            <a:r>
              <a:rPr dirty="0" spc="-10"/>
              <a:t>Aufstieg </a:t>
            </a:r>
            <a:r>
              <a:rPr dirty="0" spc="-5"/>
              <a:t>der</a:t>
            </a:r>
            <a:r>
              <a:rPr dirty="0" spc="-10"/>
              <a:t> </a:t>
            </a:r>
            <a:r>
              <a:rPr dirty="0" spc="-15"/>
              <a:t>Top-Manager?</a:t>
            </a:r>
          </a:p>
        </p:txBody>
      </p:sp>
      <p:sp>
        <p:nvSpPr>
          <p:cNvPr id="3" name="object 3"/>
          <p:cNvSpPr/>
          <p:nvPr/>
        </p:nvSpPr>
        <p:spPr>
          <a:xfrm>
            <a:off x="673782" y="646130"/>
            <a:ext cx="2634444" cy="16981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73782" y="646130"/>
            <a:ext cx="0" cy="1698625"/>
          </a:xfrm>
          <a:custGeom>
            <a:avLst/>
            <a:gdLst/>
            <a:ahLst/>
            <a:cxnLst/>
            <a:rect l="l" t="t" r="r" b="b"/>
            <a:pathLst>
              <a:path w="0" h="1698625">
                <a:moveTo>
                  <a:pt x="0" y="1698183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43245" y="2295908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43245" y="2117978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43245" y="194004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43245" y="176211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43245" y="158418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643245" y="140625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43245" y="122832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643245" y="105039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643245" y="87246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643245" y="69453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422286" y="621110"/>
            <a:ext cx="211454" cy="17113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algn="ctr" marR="29209">
              <a:lnSpc>
                <a:spcPts val="750"/>
              </a:lnSpc>
              <a:spcBef>
                <a:spcPts val="50"/>
              </a:spcBef>
            </a:pPr>
            <a:r>
              <a:rPr dirty="0" sz="650" spc="5">
                <a:latin typeface="Arial"/>
                <a:cs typeface="Arial"/>
              </a:rPr>
              <a:t>share </a:t>
            </a:r>
            <a:r>
              <a:rPr dirty="0" sz="650">
                <a:latin typeface="Arial"/>
                <a:cs typeface="Arial"/>
              </a:rPr>
              <a:t>of </a:t>
            </a:r>
            <a:r>
              <a:rPr dirty="0" sz="650" spc="5">
                <a:latin typeface="Arial"/>
                <a:cs typeface="Arial"/>
              </a:rPr>
              <a:t>managers </a:t>
            </a:r>
            <a:r>
              <a:rPr dirty="0" sz="650">
                <a:latin typeface="Arial"/>
                <a:cs typeface="Arial"/>
              </a:rPr>
              <a:t>in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total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50"/>
              </a:lnSpc>
            </a:pPr>
            <a:r>
              <a:rPr dirty="0" sz="650" spc="5">
                <a:latin typeface="Arial"/>
                <a:cs typeface="Arial"/>
              </a:rPr>
              <a:t>0</a:t>
            </a:r>
            <a:r>
              <a:rPr dirty="0" sz="650" spc="17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1%</a:t>
            </a:r>
            <a:r>
              <a:rPr dirty="0" sz="650" spc="7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2%</a:t>
            </a:r>
            <a:r>
              <a:rPr dirty="0" sz="650" spc="6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3%</a:t>
            </a:r>
            <a:r>
              <a:rPr dirty="0" sz="650" spc="7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4%</a:t>
            </a:r>
            <a:r>
              <a:rPr dirty="0" sz="650" spc="6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5%</a:t>
            </a:r>
            <a:r>
              <a:rPr dirty="0" sz="650" spc="7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6%</a:t>
            </a:r>
            <a:r>
              <a:rPr dirty="0" sz="650" spc="6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7%</a:t>
            </a:r>
            <a:r>
              <a:rPr dirty="0" sz="650" spc="7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8%</a:t>
            </a:r>
            <a:r>
              <a:rPr dirty="0" sz="650" spc="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9%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73782" y="2344314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04063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706416" y="2354493"/>
            <a:ext cx="195580" cy="1174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-5">
                <a:latin typeface="Arial"/>
                <a:cs typeface="Arial"/>
              </a:rPr>
              <a:t>1990</a:t>
            </a:r>
            <a:endParaRPr sz="6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213340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622712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031989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441266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115693" y="2354493"/>
            <a:ext cx="1423670" cy="1174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21640" algn="l"/>
                <a:tab pos="831215" algn="l"/>
                <a:tab pos="1240155" algn="l"/>
              </a:tabLst>
            </a:pPr>
            <a:r>
              <a:rPr dirty="0" sz="600" spc="-5">
                <a:latin typeface="Arial"/>
                <a:cs typeface="Arial"/>
              </a:rPr>
              <a:t>199</a:t>
            </a:r>
            <a:r>
              <a:rPr dirty="0" sz="600">
                <a:latin typeface="Arial"/>
                <a:cs typeface="Arial"/>
              </a:rPr>
              <a:t>5</a:t>
            </a:r>
            <a:r>
              <a:rPr dirty="0" sz="600">
                <a:latin typeface="Arial"/>
                <a:cs typeface="Arial"/>
              </a:rPr>
              <a:t>	</a:t>
            </a:r>
            <a:r>
              <a:rPr dirty="0" sz="600" spc="-5">
                <a:latin typeface="Arial"/>
                <a:cs typeface="Arial"/>
              </a:rPr>
              <a:t>200</a:t>
            </a:r>
            <a:r>
              <a:rPr dirty="0" sz="600">
                <a:latin typeface="Arial"/>
                <a:cs typeface="Arial"/>
              </a:rPr>
              <a:t>0</a:t>
            </a:r>
            <a:r>
              <a:rPr dirty="0" sz="600">
                <a:latin typeface="Arial"/>
                <a:cs typeface="Arial"/>
              </a:rPr>
              <a:t>	</a:t>
            </a:r>
            <a:r>
              <a:rPr dirty="0" sz="600" spc="-5">
                <a:latin typeface="Arial"/>
                <a:cs typeface="Arial"/>
              </a:rPr>
              <a:t>200</a:t>
            </a:r>
            <a:r>
              <a:rPr dirty="0" sz="600">
                <a:latin typeface="Arial"/>
                <a:cs typeface="Arial"/>
              </a:rPr>
              <a:t>5</a:t>
            </a:r>
            <a:r>
              <a:rPr dirty="0" sz="600">
                <a:latin typeface="Arial"/>
                <a:cs typeface="Arial"/>
              </a:rPr>
              <a:t>	</a:t>
            </a:r>
            <a:r>
              <a:rPr dirty="0" sz="600" spc="-5">
                <a:latin typeface="Arial"/>
                <a:cs typeface="Arial"/>
              </a:rPr>
              <a:t>2010</a:t>
            </a:r>
            <a:endParaRPr sz="600">
              <a:latin typeface="Arial"/>
              <a:cs typeface="Arial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850544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2752897" y="2354493"/>
            <a:ext cx="195580" cy="1174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-5">
                <a:latin typeface="Arial"/>
                <a:cs typeface="Arial"/>
              </a:rPr>
              <a:t>2015</a:t>
            </a:r>
            <a:endParaRPr sz="60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259821" y="2344314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3162174" y="2354493"/>
            <a:ext cx="195580" cy="1174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-5">
                <a:latin typeface="Arial"/>
                <a:cs typeface="Arial"/>
              </a:rPr>
              <a:t>2020</a:t>
            </a:r>
            <a:endParaRPr sz="600">
              <a:latin typeface="Arial"/>
              <a:cs typeface="Arial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235558" y="259088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087" y="0"/>
                </a:lnTo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352413" y="256469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355713" y="256799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167091" y="259088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5992" y="0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289997" y="257074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293298" y="257404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1204762" y="2518015"/>
            <a:ext cx="1572895" cy="146050"/>
          </a:xfrm>
          <a:prstGeom prst="rect">
            <a:avLst/>
          </a:prstGeom>
          <a:ln w="4400">
            <a:solidFill>
              <a:srgbClr val="000000"/>
            </a:solidFill>
          </a:ln>
        </p:spPr>
        <p:txBody>
          <a:bodyPr wrap="square" lIns="0" tIns="19685" rIns="0" bIns="0" rtlCol="0" vert="horz">
            <a:spAutoFit/>
          </a:bodyPr>
          <a:lstStyle/>
          <a:p>
            <a:pPr marL="362585">
              <a:lnSpc>
                <a:spcPct val="100000"/>
              </a:lnSpc>
              <a:spcBef>
                <a:spcPts val="155"/>
              </a:spcBef>
              <a:tabLst>
                <a:tab pos="1293495" algn="l"/>
              </a:tabLst>
            </a:pPr>
            <a:r>
              <a:rPr dirty="0" sz="650">
                <a:latin typeface="Arial"/>
                <a:cs typeface="Arial"/>
              </a:rPr>
              <a:t>observations	wealth</a:t>
            </a:r>
            <a:endParaRPr sz="6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495230" y="1098036"/>
            <a:ext cx="1857375" cy="63055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65735" marR="81915" indent="-12827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In den </a:t>
            </a:r>
            <a:r>
              <a:rPr dirty="0" sz="900" spc="-10">
                <a:latin typeface="Arial"/>
                <a:cs typeface="Arial"/>
              </a:rPr>
              <a:t>USA </a:t>
            </a:r>
            <a:r>
              <a:rPr dirty="0" sz="900" spc="-5">
                <a:latin typeface="Arial"/>
                <a:cs typeface="Arial"/>
              </a:rPr>
              <a:t>sind alle </a:t>
            </a:r>
            <a:r>
              <a:rPr dirty="0" sz="900" spc="-35">
                <a:latin typeface="Arial"/>
                <a:cs typeface="Arial"/>
              </a:rPr>
              <a:t>Top </a:t>
            </a:r>
            <a:r>
              <a:rPr dirty="0" sz="900" spc="-5">
                <a:latin typeface="Arial"/>
                <a:cs typeface="Arial"/>
              </a:rPr>
              <a:t>10 der  </a:t>
            </a:r>
            <a:r>
              <a:rPr dirty="0" sz="900" spc="-10">
                <a:latin typeface="Arial"/>
                <a:cs typeface="Arial"/>
              </a:rPr>
              <a:t>Forbes </a:t>
            </a:r>
            <a:r>
              <a:rPr dirty="0" sz="900" spc="-5">
                <a:latin typeface="Arial"/>
                <a:cs typeface="Arial"/>
              </a:rPr>
              <a:t>400 </a:t>
            </a:r>
            <a:r>
              <a:rPr dirty="0" sz="900" spc="-10">
                <a:latin typeface="Arial"/>
                <a:cs typeface="Arial"/>
              </a:rPr>
              <a:t>Liste</a:t>
            </a:r>
            <a:r>
              <a:rPr dirty="0" sz="900" spc="-5">
                <a:latin typeface="Arial"/>
                <a:cs typeface="Arial"/>
              </a:rPr>
              <a:t> self-made</a:t>
            </a:r>
            <a:endParaRPr sz="900">
              <a:latin typeface="Arial"/>
              <a:cs typeface="Arial"/>
            </a:endParaRPr>
          </a:p>
          <a:p>
            <a:pPr marL="165735" marR="30480" indent="-128270">
              <a:lnSpc>
                <a:spcPct val="101499"/>
              </a:lnSpc>
              <a:spcBef>
                <a:spcPts val="39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In der Schweiz sind 3 der </a:t>
            </a:r>
            <a:r>
              <a:rPr dirty="0" sz="900" spc="-35">
                <a:latin typeface="Arial"/>
                <a:cs typeface="Arial"/>
              </a:rPr>
              <a:t>Top </a:t>
            </a:r>
            <a:r>
              <a:rPr dirty="0" sz="900" spc="-5">
                <a:latin typeface="Arial"/>
                <a:cs typeface="Arial"/>
              </a:rPr>
              <a:t>10  der Bilanz </a:t>
            </a:r>
            <a:r>
              <a:rPr dirty="0" sz="900" spc="-10">
                <a:latin typeface="Arial"/>
                <a:cs typeface="Arial"/>
              </a:rPr>
              <a:t>Liste </a:t>
            </a:r>
            <a:r>
              <a:rPr dirty="0" sz="900" spc="-5">
                <a:latin typeface="Arial"/>
                <a:cs typeface="Arial"/>
              </a:rPr>
              <a:t>self-made</a:t>
            </a:r>
            <a:endParaRPr sz="9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196403" y="2641617"/>
            <a:ext cx="1259205" cy="11683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i="1">
                <a:latin typeface="Arial"/>
                <a:cs typeface="Arial"/>
              </a:rPr>
              <a:t>Quelle: </a:t>
            </a:r>
            <a:r>
              <a:rPr dirty="0" sz="600" spc="-5">
                <a:latin typeface="Arial"/>
                <a:cs typeface="Arial"/>
              </a:rPr>
              <a:t>Baselgia &amp; </a:t>
            </a:r>
            <a:r>
              <a:rPr dirty="0" sz="600">
                <a:latin typeface="Arial"/>
                <a:cs typeface="Arial"/>
              </a:rPr>
              <a:t>Martínez</a:t>
            </a:r>
            <a:r>
              <a:rPr dirty="0" sz="600" spc="-114">
                <a:latin typeface="Arial"/>
                <a:cs typeface="Arial"/>
              </a:rPr>
              <a:t> </a:t>
            </a:r>
            <a:r>
              <a:rPr dirty="0" sz="600" spc="-5">
                <a:latin typeface="Arial"/>
                <a:cs typeface="Arial"/>
              </a:rPr>
              <a:t>(2024a)</a:t>
            </a:r>
            <a:endParaRPr sz="60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11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277622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Erbschaften als Schlüssel zum</a:t>
            </a:r>
            <a:r>
              <a:rPr dirty="0" spc="-25"/>
              <a:t> </a:t>
            </a:r>
            <a:r>
              <a:rPr dirty="0" spc="-5"/>
              <a:t>Reichtum</a:t>
            </a:r>
          </a:p>
        </p:txBody>
      </p:sp>
      <p:sp>
        <p:nvSpPr>
          <p:cNvPr id="3" name="object 3"/>
          <p:cNvSpPr/>
          <p:nvPr/>
        </p:nvSpPr>
        <p:spPr>
          <a:xfrm>
            <a:off x="675983" y="628467"/>
            <a:ext cx="2630170" cy="1572895"/>
          </a:xfrm>
          <a:custGeom>
            <a:avLst/>
            <a:gdLst/>
            <a:ahLst/>
            <a:cxnLst/>
            <a:rect l="l" t="t" r="r" b="b"/>
            <a:pathLst>
              <a:path w="2630170" h="1572895">
                <a:moveTo>
                  <a:pt x="0" y="1572484"/>
                </a:moveTo>
                <a:lnTo>
                  <a:pt x="2630044" y="1572484"/>
                </a:lnTo>
                <a:lnTo>
                  <a:pt x="2630044" y="0"/>
                </a:lnTo>
                <a:lnTo>
                  <a:pt x="0" y="0"/>
                </a:lnTo>
                <a:lnTo>
                  <a:pt x="0" y="157248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73782" y="2203152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73782" y="1903167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73782" y="1603181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73782" y="1303196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73782" y="1003211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73782" y="703225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83500" y="1240041"/>
            <a:ext cx="0" cy="963294"/>
          </a:xfrm>
          <a:custGeom>
            <a:avLst/>
            <a:gdLst/>
            <a:ahLst/>
            <a:cxnLst/>
            <a:rect l="l" t="t" r="r" b="b"/>
            <a:pathLst>
              <a:path w="0" h="963294">
                <a:moveTo>
                  <a:pt x="0" y="0"/>
                </a:moveTo>
                <a:lnTo>
                  <a:pt x="0" y="963110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62395" y="1242241"/>
            <a:ext cx="42545" cy="958850"/>
          </a:xfrm>
          <a:custGeom>
            <a:avLst/>
            <a:gdLst/>
            <a:ahLst/>
            <a:cxnLst/>
            <a:rect l="l" t="t" r="r" b="b"/>
            <a:pathLst>
              <a:path w="42545" h="958850">
                <a:moveTo>
                  <a:pt x="0" y="958710"/>
                </a:moveTo>
                <a:lnTo>
                  <a:pt x="42209" y="958710"/>
                </a:lnTo>
                <a:lnTo>
                  <a:pt x="42209" y="0"/>
                </a:lnTo>
                <a:lnTo>
                  <a:pt x="0" y="0"/>
                </a:lnTo>
                <a:lnTo>
                  <a:pt x="0" y="95871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83500" y="734803"/>
            <a:ext cx="0" cy="505459"/>
          </a:xfrm>
          <a:custGeom>
            <a:avLst/>
            <a:gdLst/>
            <a:ahLst/>
            <a:cxnLst/>
            <a:rect l="l" t="t" r="r" b="b"/>
            <a:pathLst>
              <a:path w="0" h="505459">
                <a:moveTo>
                  <a:pt x="0" y="0"/>
                </a:moveTo>
                <a:lnTo>
                  <a:pt x="0" y="505238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62395" y="737003"/>
            <a:ext cx="42545" cy="501015"/>
          </a:xfrm>
          <a:custGeom>
            <a:avLst/>
            <a:gdLst/>
            <a:ahLst/>
            <a:cxnLst/>
            <a:rect l="l" t="t" r="r" b="b"/>
            <a:pathLst>
              <a:path w="42545" h="501015">
                <a:moveTo>
                  <a:pt x="0" y="500838"/>
                </a:moveTo>
                <a:lnTo>
                  <a:pt x="42209" y="500838"/>
                </a:lnTo>
                <a:lnTo>
                  <a:pt x="42209" y="0"/>
                </a:lnTo>
                <a:lnTo>
                  <a:pt x="0" y="0"/>
                </a:lnTo>
                <a:lnTo>
                  <a:pt x="0" y="50083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60195" y="703225"/>
            <a:ext cx="46990" cy="31750"/>
          </a:xfrm>
          <a:custGeom>
            <a:avLst/>
            <a:gdLst/>
            <a:ahLst/>
            <a:cxnLst/>
            <a:rect l="l" t="t" r="r" b="b"/>
            <a:pathLst>
              <a:path w="46990" h="31750">
                <a:moveTo>
                  <a:pt x="0" y="31577"/>
                </a:moveTo>
                <a:lnTo>
                  <a:pt x="46609" y="31577"/>
                </a:lnTo>
                <a:lnTo>
                  <a:pt x="46609" y="0"/>
                </a:lnTo>
                <a:lnTo>
                  <a:pt x="0" y="0"/>
                </a:lnTo>
                <a:lnTo>
                  <a:pt x="0" y="3157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62395" y="705426"/>
            <a:ext cx="42545" cy="27305"/>
          </a:xfrm>
          <a:custGeom>
            <a:avLst/>
            <a:gdLst/>
            <a:ahLst/>
            <a:cxnLst/>
            <a:rect l="l" t="t" r="r" b="b"/>
            <a:pathLst>
              <a:path w="42545" h="27304">
                <a:moveTo>
                  <a:pt x="0" y="27176"/>
                </a:moveTo>
                <a:lnTo>
                  <a:pt x="42209" y="27176"/>
                </a:lnTo>
                <a:lnTo>
                  <a:pt x="42209" y="0"/>
                </a:lnTo>
                <a:lnTo>
                  <a:pt x="0" y="0"/>
                </a:lnTo>
                <a:lnTo>
                  <a:pt x="0" y="2717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61403" y="1227278"/>
            <a:ext cx="0" cy="975994"/>
          </a:xfrm>
          <a:custGeom>
            <a:avLst/>
            <a:gdLst/>
            <a:ahLst/>
            <a:cxnLst/>
            <a:rect l="l" t="t" r="r" b="b"/>
            <a:pathLst>
              <a:path w="0" h="975994">
                <a:moveTo>
                  <a:pt x="0" y="0"/>
                </a:moveTo>
                <a:lnTo>
                  <a:pt x="0" y="975874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40299" y="1229478"/>
            <a:ext cx="42545" cy="971550"/>
          </a:xfrm>
          <a:custGeom>
            <a:avLst/>
            <a:gdLst/>
            <a:ahLst/>
            <a:cxnLst/>
            <a:rect l="l" t="t" r="r" b="b"/>
            <a:pathLst>
              <a:path w="42544" h="971550">
                <a:moveTo>
                  <a:pt x="0" y="971473"/>
                </a:moveTo>
                <a:lnTo>
                  <a:pt x="42209" y="971473"/>
                </a:lnTo>
                <a:lnTo>
                  <a:pt x="42209" y="0"/>
                </a:lnTo>
                <a:lnTo>
                  <a:pt x="0" y="0"/>
                </a:lnTo>
                <a:lnTo>
                  <a:pt x="0" y="97147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61403" y="775551"/>
            <a:ext cx="0" cy="452120"/>
          </a:xfrm>
          <a:custGeom>
            <a:avLst/>
            <a:gdLst/>
            <a:ahLst/>
            <a:cxnLst/>
            <a:rect l="l" t="t" r="r" b="b"/>
            <a:pathLst>
              <a:path w="0" h="452119">
                <a:moveTo>
                  <a:pt x="0" y="0"/>
                </a:moveTo>
                <a:lnTo>
                  <a:pt x="0" y="451727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40299" y="777751"/>
            <a:ext cx="42545" cy="447675"/>
          </a:xfrm>
          <a:custGeom>
            <a:avLst/>
            <a:gdLst/>
            <a:ahLst/>
            <a:cxnLst/>
            <a:rect l="l" t="t" r="r" b="b"/>
            <a:pathLst>
              <a:path w="42544" h="447675">
                <a:moveTo>
                  <a:pt x="0" y="447326"/>
                </a:moveTo>
                <a:lnTo>
                  <a:pt x="42209" y="447326"/>
                </a:lnTo>
                <a:lnTo>
                  <a:pt x="42209" y="0"/>
                </a:lnTo>
                <a:lnTo>
                  <a:pt x="0" y="0"/>
                </a:lnTo>
                <a:lnTo>
                  <a:pt x="0" y="44732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38098" y="703225"/>
            <a:ext cx="46990" cy="72390"/>
          </a:xfrm>
          <a:custGeom>
            <a:avLst/>
            <a:gdLst/>
            <a:ahLst/>
            <a:cxnLst/>
            <a:rect l="l" t="t" r="r" b="b"/>
            <a:pathLst>
              <a:path w="46990" h="72390">
                <a:moveTo>
                  <a:pt x="0" y="72325"/>
                </a:moveTo>
                <a:lnTo>
                  <a:pt x="46609" y="72325"/>
                </a:lnTo>
                <a:lnTo>
                  <a:pt x="46609" y="0"/>
                </a:lnTo>
                <a:lnTo>
                  <a:pt x="0" y="0"/>
                </a:lnTo>
                <a:lnTo>
                  <a:pt x="0" y="723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40299" y="705426"/>
            <a:ext cx="42545" cy="67945"/>
          </a:xfrm>
          <a:custGeom>
            <a:avLst/>
            <a:gdLst/>
            <a:ahLst/>
            <a:cxnLst/>
            <a:rect l="l" t="t" r="r" b="b"/>
            <a:pathLst>
              <a:path w="42544" h="67945">
                <a:moveTo>
                  <a:pt x="0" y="67925"/>
                </a:moveTo>
                <a:lnTo>
                  <a:pt x="42209" y="67925"/>
                </a:lnTo>
                <a:lnTo>
                  <a:pt x="42209" y="0"/>
                </a:lnTo>
                <a:lnTo>
                  <a:pt x="0" y="0"/>
                </a:lnTo>
                <a:lnTo>
                  <a:pt x="0" y="6792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939307" y="1187570"/>
            <a:ext cx="0" cy="1016000"/>
          </a:xfrm>
          <a:custGeom>
            <a:avLst/>
            <a:gdLst/>
            <a:ahLst/>
            <a:cxnLst/>
            <a:rect l="l" t="t" r="r" b="b"/>
            <a:pathLst>
              <a:path w="0" h="1016000">
                <a:moveTo>
                  <a:pt x="0" y="0"/>
                </a:moveTo>
                <a:lnTo>
                  <a:pt x="0" y="1015582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918202" y="1189770"/>
            <a:ext cx="42545" cy="1011555"/>
          </a:xfrm>
          <a:custGeom>
            <a:avLst/>
            <a:gdLst/>
            <a:ahLst/>
            <a:cxnLst/>
            <a:rect l="l" t="t" r="r" b="b"/>
            <a:pathLst>
              <a:path w="42544" h="1011555">
                <a:moveTo>
                  <a:pt x="0" y="1011181"/>
                </a:moveTo>
                <a:lnTo>
                  <a:pt x="42209" y="1011181"/>
                </a:lnTo>
                <a:lnTo>
                  <a:pt x="42209" y="0"/>
                </a:lnTo>
                <a:lnTo>
                  <a:pt x="0" y="0"/>
                </a:lnTo>
                <a:lnTo>
                  <a:pt x="0" y="101118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939307" y="781318"/>
            <a:ext cx="0" cy="406400"/>
          </a:xfrm>
          <a:custGeom>
            <a:avLst/>
            <a:gdLst/>
            <a:ahLst/>
            <a:cxnLst/>
            <a:rect l="l" t="t" r="r" b="b"/>
            <a:pathLst>
              <a:path w="0" h="406400">
                <a:moveTo>
                  <a:pt x="0" y="0"/>
                </a:moveTo>
                <a:lnTo>
                  <a:pt x="0" y="406251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918202" y="783518"/>
            <a:ext cx="42545" cy="401955"/>
          </a:xfrm>
          <a:custGeom>
            <a:avLst/>
            <a:gdLst/>
            <a:ahLst/>
            <a:cxnLst/>
            <a:rect l="l" t="t" r="r" b="b"/>
            <a:pathLst>
              <a:path w="42544" h="401955">
                <a:moveTo>
                  <a:pt x="0" y="401851"/>
                </a:moveTo>
                <a:lnTo>
                  <a:pt x="42209" y="401851"/>
                </a:lnTo>
                <a:lnTo>
                  <a:pt x="42209" y="0"/>
                </a:lnTo>
                <a:lnTo>
                  <a:pt x="0" y="0"/>
                </a:lnTo>
                <a:lnTo>
                  <a:pt x="0" y="40185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916002" y="703225"/>
            <a:ext cx="46990" cy="78105"/>
          </a:xfrm>
          <a:custGeom>
            <a:avLst/>
            <a:gdLst/>
            <a:ahLst/>
            <a:cxnLst/>
            <a:rect l="l" t="t" r="r" b="b"/>
            <a:pathLst>
              <a:path w="46990" h="78104">
                <a:moveTo>
                  <a:pt x="0" y="78092"/>
                </a:moveTo>
                <a:lnTo>
                  <a:pt x="46609" y="78092"/>
                </a:lnTo>
                <a:lnTo>
                  <a:pt x="46609" y="0"/>
                </a:lnTo>
                <a:lnTo>
                  <a:pt x="0" y="0"/>
                </a:lnTo>
                <a:lnTo>
                  <a:pt x="0" y="780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918202" y="705426"/>
            <a:ext cx="42545" cy="74295"/>
          </a:xfrm>
          <a:custGeom>
            <a:avLst/>
            <a:gdLst/>
            <a:ahLst/>
            <a:cxnLst/>
            <a:rect l="l" t="t" r="r" b="b"/>
            <a:pathLst>
              <a:path w="42544" h="74295">
                <a:moveTo>
                  <a:pt x="0" y="73692"/>
                </a:moveTo>
                <a:lnTo>
                  <a:pt x="42209" y="73692"/>
                </a:lnTo>
                <a:lnTo>
                  <a:pt x="42209" y="0"/>
                </a:lnTo>
                <a:lnTo>
                  <a:pt x="0" y="0"/>
                </a:lnTo>
                <a:lnTo>
                  <a:pt x="0" y="7369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017210" y="1170457"/>
            <a:ext cx="0" cy="1033144"/>
          </a:xfrm>
          <a:custGeom>
            <a:avLst/>
            <a:gdLst/>
            <a:ahLst/>
            <a:cxnLst/>
            <a:rect l="l" t="t" r="r" b="b"/>
            <a:pathLst>
              <a:path w="0" h="1033144">
                <a:moveTo>
                  <a:pt x="0" y="0"/>
                </a:moveTo>
                <a:lnTo>
                  <a:pt x="0" y="1032694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996106" y="1172658"/>
            <a:ext cx="42545" cy="1028700"/>
          </a:xfrm>
          <a:custGeom>
            <a:avLst/>
            <a:gdLst/>
            <a:ahLst/>
            <a:cxnLst/>
            <a:rect l="l" t="t" r="r" b="b"/>
            <a:pathLst>
              <a:path w="42544" h="1028700">
                <a:moveTo>
                  <a:pt x="0" y="1028294"/>
                </a:moveTo>
                <a:lnTo>
                  <a:pt x="42209" y="1028294"/>
                </a:lnTo>
                <a:lnTo>
                  <a:pt x="42209" y="0"/>
                </a:lnTo>
                <a:lnTo>
                  <a:pt x="0" y="0"/>
                </a:lnTo>
                <a:lnTo>
                  <a:pt x="0" y="102829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017210" y="760613"/>
            <a:ext cx="0" cy="410209"/>
          </a:xfrm>
          <a:custGeom>
            <a:avLst/>
            <a:gdLst/>
            <a:ahLst/>
            <a:cxnLst/>
            <a:rect l="l" t="t" r="r" b="b"/>
            <a:pathLst>
              <a:path w="0" h="410209">
                <a:moveTo>
                  <a:pt x="0" y="0"/>
                </a:moveTo>
                <a:lnTo>
                  <a:pt x="0" y="409844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996106" y="762813"/>
            <a:ext cx="42545" cy="405765"/>
          </a:xfrm>
          <a:custGeom>
            <a:avLst/>
            <a:gdLst/>
            <a:ahLst/>
            <a:cxnLst/>
            <a:rect l="l" t="t" r="r" b="b"/>
            <a:pathLst>
              <a:path w="42544" h="405765">
                <a:moveTo>
                  <a:pt x="0" y="405444"/>
                </a:moveTo>
                <a:lnTo>
                  <a:pt x="42209" y="405444"/>
                </a:lnTo>
                <a:lnTo>
                  <a:pt x="42209" y="0"/>
                </a:lnTo>
                <a:lnTo>
                  <a:pt x="0" y="0"/>
                </a:lnTo>
                <a:lnTo>
                  <a:pt x="0" y="40544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993905" y="703225"/>
            <a:ext cx="46990" cy="57785"/>
          </a:xfrm>
          <a:custGeom>
            <a:avLst/>
            <a:gdLst/>
            <a:ahLst/>
            <a:cxnLst/>
            <a:rect l="l" t="t" r="r" b="b"/>
            <a:pathLst>
              <a:path w="46990" h="57784">
                <a:moveTo>
                  <a:pt x="0" y="57387"/>
                </a:moveTo>
                <a:lnTo>
                  <a:pt x="46609" y="57387"/>
                </a:lnTo>
                <a:lnTo>
                  <a:pt x="46609" y="0"/>
                </a:lnTo>
                <a:lnTo>
                  <a:pt x="0" y="0"/>
                </a:lnTo>
                <a:lnTo>
                  <a:pt x="0" y="573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996106" y="705426"/>
            <a:ext cx="42545" cy="53340"/>
          </a:xfrm>
          <a:custGeom>
            <a:avLst/>
            <a:gdLst/>
            <a:ahLst/>
            <a:cxnLst/>
            <a:rect l="l" t="t" r="r" b="b"/>
            <a:pathLst>
              <a:path w="42544" h="53340">
                <a:moveTo>
                  <a:pt x="0" y="52987"/>
                </a:moveTo>
                <a:lnTo>
                  <a:pt x="42209" y="52987"/>
                </a:lnTo>
                <a:lnTo>
                  <a:pt x="42209" y="0"/>
                </a:lnTo>
                <a:lnTo>
                  <a:pt x="0" y="0"/>
                </a:lnTo>
                <a:lnTo>
                  <a:pt x="0" y="5298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095114" y="1170268"/>
            <a:ext cx="0" cy="1033144"/>
          </a:xfrm>
          <a:custGeom>
            <a:avLst/>
            <a:gdLst/>
            <a:ahLst/>
            <a:cxnLst/>
            <a:rect l="l" t="t" r="r" b="b"/>
            <a:pathLst>
              <a:path w="0" h="1033144">
                <a:moveTo>
                  <a:pt x="0" y="0"/>
                </a:moveTo>
                <a:lnTo>
                  <a:pt x="0" y="1032883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074009" y="1172469"/>
            <a:ext cx="42545" cy="1028700"/>
          </a:xfrm>
          <a:custGeom>
            <a:avLst/>
            <a:gdLst/>
            <a:ahLst/>
            <a:cxnLst/>
            <a:rect l="l" t="t" r="r" b="b"/>
            <a:pathLst>
              <a:path w="42544" h="1028700">
                <a:moveTo>
                  <a:pt x="0" y="1028483"/>
                </a:moveTo>
                <a:lnTo>
                  <a:pt x="42209" y="1028483"/>
                </a:lnTo>
                <a:lnTo>
                  <a:pt x="42209" y="0"/>
                </a:lnTo>
                <a:lnTo>
                  <a:pt x="0" y="0"/>
                </a:lnTo>
                <a:lnTo>
                  <a:pt x="0" y="102848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095114" y="775551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69">
                <a:moveTo>
                  <a:pt x="0" y="0"/>
                </a:moveTo>
                <a:lnTo>
                  <a:pt x="0" y="394717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074009" y="777751"/>
            <a:ext cx="42545" cy="390525"/>
          </a:xfrm>
          <a:custGeom>
            <a:avLst/>
            <a:gdLst/>
            <a:ahLst/>
            <a:cxnLst/>
            <a:rect l="l" t="t" r="r" b="b"/>
            <a:pathLst>
              <a:path w="42544" h="390525">
                <a:moveTo>
                  <a:pt x="0" y="390317"/>
                </a:moveTo>
                <a:lnTo>
                  <a:pt x="42209" y="390317"/>
                </a:lnTo>
                <a:lnTo>
                  <a:pt x="42209" y="0"/>
                </a:lnTo>
                <a:lnTo>
                  <a:pt x="0" y="0"/>
                </a:lnTo>
                <a:lnTo>
                  <a:pt x="0" y="39031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071809" y="703225"/>
            <a:ext cx="46990" cy="72390"/>
          </a:xfrm>
          <a:custGeom>
            <a:avLst/>
            <a:gdLst/>
            <a:ahLst/>
            <a:cxnLst/>
            <a:rect l="l" t="t" r="r" b="b"/>
            <a:pathLst>
              <a:path w="46990" h="72390">
                <a:moveTo>
                  <a:pt x="0" y="72325"/>
                </a:moveTo>
                <a:lnTo>
                  <a:pt x="46609" y="72325"/>
                </a:lnTo>
                <a:lnTo>
                  <a:pt x="46609" y="0"/>
                </a:lnTo>
                <a:lnTo>
                  <a:pt x="0" y="0"/>
                </a:lnTo>
                <a:lnTo>
                  <a:pt x="0" y="723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074009" y="705426"/>
            <a:ext cx="42545" cy="67945"/>
          </a:xfrm>
          <a:custGeom>
            <a:avLst/>
            <a:gdLst/>
            <a:ahLst/>
            <a:cxnLst/>
            <a:rect l="l" t="t" r="r" b="b"/>
            <a:pathLst>
              <a:path w="42544" h="67945">
                <a:moveTo>
                  <a:pt x="0" y="67925"/>
                </a:moveTo>
                <a:lnTo>
                  <a:pt x="42209" y="67925"/>
                </a:lnTo>
                <a:lnTo>
                  <a:pt x="42209" y="0"/>
                </a:lnTo>
                <a:lnTo>
                  <a:pt x="0" y="0"/>
                </a:lnTo>
                <a:lnTo>
                  <a:pt x="0" y="6792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173017" y="1159679"/>
            <a:ext cx="0" cy="1043940"/>
          </a:xfrm>
          <a:custGeom>
            <a:avLst/>
            <a:gdLst/>
            <a:ahLst/>
            <a:cxnLst/>
            <a:rect l="l" t="t" r="r" b="b"/>
            <a:pathLst>
              <a:path w="0" h="1043939">
                <a:moveTo>
                  <a:pt x="0" y="0"/>
                </a:moveTo>
                <a:lnTo>
                  <a:pt x="0" y="1043472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151913" y="1161880"/>
            <a:ext cx="42545" cy="1039494"/>
          </a:xfrm>
          <a:custGeom>
            <a:avLst/>
            <a:gdLst/>
            <a:ahLst/>
            <a:cxnLst/>
            <a:rect l="l" t="t" r="r" b="b"/>
            <a:pathLst>
              <a:path w="42544" h="1039494">
                <a:moveTo>
                  <a:pt x="0" y="1039072"/>
                </a:moveTo>
                <a:lnTo>
                  <a:pt x="42209" y="1039072"/>
                </a:lnTo>
                <a:lnTo>
                  <a:pt x="42209" y="0"/>
                </a:lnTo>
                <a:lnTo>
                  <a:pt x="0" y="0"/>
                </a:lnTo>
                <a:lnTo>
                  <a:pt x="0" y="103907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173017" y="735843"/>
            <a:ext cx="0" cy="424180"/>
          </a:xfrm>
          <a:custGeom>
            <a:avLst/>
            <a:gdLst/>
            <a:ahLst/>
            <a:cxnLst/>
            <a:rect l="l" t="t" r="r" b="b"/>
            <a:pathLst>
              <a:path w="0" h="424180">
                <a:moveTo>
                  <a:pt x="0" y="0"/>
                </a:moveTo>
                <a:lnTo>
                  <a:pt x="0" y="423836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151913" y="738043"/>
            <a:ext cx="42545" cy="419734"/>
          </a:xfrm>
          <a:custGeom>
            <a:avLst/>
            <a:gdLst/>
            <a:ahLst/>
            <a:cxnLst/>
            <a:rect l="l" t="t" r="r" b="b"/>
            <a:pathLst>
              <a:path w="42544" h="419734">
                <a:moveTo>
                  <a:pt x="0" y="419436"/>
                </a:moveTo>
                <a:lnTo>
                  <a:pt x="42209" y="419436"/>
                </a:lnTo>
                <a:lnTo>
                  <a:pt x="42209" y="0"/>
                </a:lnTo>
                <a:lnTo>
                  <a:pt x="0" y="0"/>
                </a:lnTo>
                <a:lnTo>
                  <a:pt x="0" y="41943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149713" y="703225"/>
            <a:ext cx="46990" cy="33020"/>
          </a:xfrm>
          <a:custGeom>
            <a:avLst/>
            <a:gdLst/>
            <a:ahLst/>
            <a:cxnLst/>
            <a:rect l="l" t="t" r="r" b="b"/>
            <a:pathLst>
              <a:path w="46990" h="33020">
                <a:moveTo>
                  <a:pt x="0" y="32617"/>
                </a:moveTo>
                <a:lnTo>
                  <a:pt x="46609" y="32617"/>
                </a:lnTo>
                <a:lnTo>
                  <a:pt x="46609" y="0"/>
                </a:lnTo>
                <a:lnTo>
                  <a:pt x="0" y="0"/>
                </a:lnTo>
                <a:lnTo>
                  <a:pt x="0" y="32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151913" y="705426"/>
            <a:ext cx="42545" cy="28575"/>
          </a:xfrm>
          <a:custGeom>
            <a:avLst/>
            <a:gdLst/>
            <a:ahLst/>
            <a:cxnLst/>
            <a:rect l="l" t="t" r="r" b="b"/>
            <a:pathLst>
              <a:path w="42544" h="28575">
                <a:moveTo>
                  <a:pt x="0" y="28216"/>
                </a:moveTo>
                <a:lnTo>
                  <a:pt x="42209" y="28216"/>
                </a:lnTo>
                <a:lnTo>
                  <a:pt x="42209" y="0"/>
                </a:lnTo>
                <a:lnTo>
                  <a:pt x="0" y="0"/>
                </a:lnTo>
                <a:lnTo>
                  <a:pt x="0" y="2821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250921" y="1151549"/>
            <a:ext cx="0" cy="1052195"/>
          </a:xfrm>
          <a:custGeom>
            <a:avLst/>
            <a:gdLst/>
            <a:ahLst/>
            <a:cxnLst/>
            <a:rect l="l" t="t" r="r" b="b"/>
            <a:pathLst>
              <a:path w="0" h="1052195">
                <a:moveTo>
                  <a:pt x="0" y="0"/>
                </a:moveTo>
                <a:lnTo>
                  <a:pt x="0" y="1051603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229816" y="1153749"/>
            <a:ext cx="42545" cy="1047750"/>
          </a:xfrm>
          <a:custGeom>
            <a:avLst/>
            <a:gdLst/>
            <a:ahLst/>
            <a:cxnLst/>
            <a:rect l="l" t="t" r="r" b="b"/>
            <a:pathLst>
              <a:path w="42544" h="1047750">
                <a:moveTo>
                  <a:pt x="0" y="1047202"/>
                </a:moveTo>
                <a:lnTo>
                  <a:pt x="42209" y="1047202"/>
                </a:lnTo>
                <a:lnTo>
                  <a:pt x="42209" y="0"/>
                </a:lnTo>
                <a:lnTo>
                  <a:pt x="0" y="0"/>
                </a:lnTo>
                <a:lnTo>
                  <a:pt x="0" y="104720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250921" y="768460"/>
            <a:ext cx="0" cy="383540"/>
          </a:xfrm>
          <a:custGeom>
            <a:avLst/>
            <a:gdLst/>
            <a:ahLst/>
            <a:cxnLst/>
            <a:rect l="l" t="t" r="r" b="b"/>
            <a:pathLst>
              <a:path w="0" h="383540">
                <a:moveTo>
                  <a:pt x="0" y="0"/>
                </a:moveTo>
                <a:lnTo>
                  <a:pt x="0" y="383088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229816" y="770660"/>
            <a:ext cx="42545" cy="379095"/>
          </a:xfrm>
          <a:custGeom>
            <a:avLst/>
            <a:gdLst/>
            <a:ahLst/>
            <a:cxnLst/>
            <a:rect l="l" t="t" r="r" b="b"/>
            <a:pathLst>
              <a:path w="42544" h="379094">
                <a:moveTo>
                  <a:pt x="0" y="378688"/>
                </a:moveTo>
                <a:lnTo>
                  <a:pt x="42209" y="378688"/>
                </a:lnTo>
                <a:lnTo>
                  <a:pt x="42209" y="0"/>
                </a:lnTo>
                <a:lnTo>
                  <a:pt x="0" y="0"/>
                </a:lnTo>
                <a:lnTo>
                  <a:pt x="0" y="37868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227616" y="703225"/>
            <a:ext cx="46990" cy="65405"/>
          </a:xfrm>
          <a:custGeom>
            <a:avLst/>
            <a:gdLst/>
            <a:ahLst/>
            <a:cxnLst/>
            <a:rect l="l" t="t" r="r" b="b"/>
            <a:pathLst>
              <a:path w="46990" h="65404">
                <a:moveTo>
                  <a:pt x="0" y="65234"/>
                </a:moveTo>
                <a:lnTo>
                  <a:pt x="46609" y="65234"/>
                </a:lnTo>
                <a:lnTo>
                  <a:pt x="46609" y="0"/>
                </a:lnTo>
                <a:lnTo>
                  <a:pt x="0" y="0"/>
                </a:lnTo>
                <a:lnTo>
                  <a:pt x="0" y="6523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229816" y="705426"/>
            <a:ext cx="42545" cy="60960"/>
          </a:xfrm>
          <a:custGeom>
            <a:avLst/>
            <a:gdLst/>
            <a:ahLst/>
            <a:cxnLst/>
            <a:rect l="l" t="t" r="r" b="b"/>
            <a:pathLst>
              <a:path w="42544" h="60959">
                <a:moveTo>
                  <a:pt x="0" y="60834"/>
                </a:moveTo>
                <a:lnTo>
                  <a:pt x="42209" y="60834"/>
                </a:lnTo>
                <a:lnTo>
                  <a:pt x="42209" y="0"/>
                </a:lnTo>
                <a:lnTo>
                  <a:pt x="0" y="0"/>
                </a:lnTo>
                <a:lnTo>
                  <a:pt x="0" y="6083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328824" y="1211111"/>
            <a:ext cx="0" cy="992505"/>
          </a:xfrm>
          <a:custGeom>
            <a:avLst/>
            <a:gdLst/>
            <a:ahLst/>
            <a:cxnLst/>
            <a:rect l="l" t="t" r="r" b="b"/>
            <a:pathLst>
              <a:path w="0" h="992505">
                <a:moveTo>
                  <a:pt x="0" y="0"/>
                </a:moveTo>
                <a:lnTo>
                  <a:pt x="0" y="992041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307720" y="1213311"/>
            <a:ext cx="42545" cy="988060"/>
          </a:xfrm>
          <a:custGeom>
            <a:avLst/>
            <a:gdLst/>
            <a:ahLst/>
            <a:cxnLst/>
            <a:rect l="l" t="t" r="r" b="b"/>
            <a:pathLst>
              <a:path w="42544" h="988060">
                <a:moveTo>
                  <a:pt x="0" y="987640"/>
                </a:moveTo>
                <a:lnTo>
                  <a:pt x="42209" y="987640"/>
                </a:lnTo>
                <a:lnTo>
                  <a:pt x="42209" y="0"/>
                </a:lnTo>
                <a:lnTo>
                  <a:pt x="0" y="0"/>
                </a:lnTo>
                <a:lnTo>
                  <a:pt x="0" y="98764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328824" y="790489"/>
            <a:ext cx="0" cy="421005"/>
          </a:xfrm>
          <a:custGeom>
            <a:avLst/>
            <a:gdLst/>
            <a:ahLst/>
            <a:cxnLst/>
            <a:rect l="l" t="t" r="r" b="b"/>
            <a:pathLst>
              <a:path w="0" h="421005">
                <a:moveTo>
                  <a:pt x="0" y="0"/>
                </a:moveTo>
                <a:lnTo>
                  <a:pt x="0" y="420622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307720" y="792689"/>
            <a:ext cx="42545" cy="416559"/>
          </a:xfrm>
          <a:custGeom>
            <a:avLst/>
            <a:gdLst/>
            <a:ahLst/>
            <a:cxnLst/>
            <a:rect l="l" t="t" r="r" b="b"/>
            <a:pathLst>
              <a:path w="42544" h="416559">
                <a:moveTo>
                  <a:pt x="0" y="416222"/>
                </a:moveTo>
                <a:lnTo>
                  <a:pt x="42209" y="416222"/>
                </a:lnTo>
                <a:lnTo>
                  <a:pt x="42209" y="0"/>
                </a:lnTo>
                <a:lnTo>
                  <a:pt x="0" y="0"/>
                </a:lnTo>
                <a:lnTo>
                  <a:pt x="0" y="41622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328824" y="703225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263"/>
                </a:lnTo>
              </a:path>
            </a:pathLst>
          </a:custGeom>
          <a:ln w="46609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307720" y="705426"/>
            <a:ext cx="42545" cy="83185"/>
          </a:xfrm>
          <a:custGeom>
            <a:avLst/>
            <a:gdLst/>
            <a:ahLst/>
            <a:cxnLst/>
            <a:rect l="l" t="t" r="r" b="b"/>
            <a:pathLst>
              <a:path w="42544" h="83184">
                <a:moveTo>
                  <a:pt x="0" y="82862"/>
                </a:moveTo>
                <a:lnTo>
                  <a:pt x="42209" y="82862"/>
                </a:lnTo>
                <a:lnTo>
                  <a:pt x="42209" y="0"/>
                </a:lnTo>
                <a:lnTo>
                  <a:pt x="0" y="0"/>
                </a:lnTo>
                <a:lnTo>
                  <a:pt x="0" y="8286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406728" y="1222173"/>
            <a:ext cx="0" cy="981075"/>
          </a:xfrm>
          <a:custGeom>
            <a:avLst/>
            <a:gdLst/>
            <a:ahLst/>
            <a:cxnLst/>
            <a:rect l="l" t="t" r="r" b="b"/>
            <a:pathLst>
              <a:path w="0" h="981075">
                <a:moveTo>
                  <a:pt x="0" y="0"/>
                </a:moveTo>
                <a:lnTo>
                  <a:pt x="0" y="980979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385623" y="1224373"/>
            <a:ext cx="42545" cy="976630"/>
          </a:xfrm>
          <a:custGeom>
            <a:avLst/>
            <a:gdLst/>
            <a:ahLst/>
            <a:cxnLst/>
            <a:rect l="l" t="t" r="r" b="b"/>
            <a:pathLst>
              <a:path w="42544" h="976630">
                <a:moveTo>
                  <a:pt x="0" y="976579"/>
                </a:moveTo>
                <a:lnTo>
                  <a:pt x="42209" y="976579"/>
                </a:lnTo>
                <a:lnTo>
                  <a:pt x="42209" y="0"/>
                </a:lnTo>
                <a:lnTo>
                  <a:pt x="0" y="0"/>
                </a:lnTo>
                <a:lnTo>
                  <a:pt x="0" y="976579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406728" y="774322"/>
            <a:ext cx="0" cy="448309"/>
          </a:xfrm>
          <a:custGeom>
            <a:avLst/>
            <a:gdLst/>
            <a:ahLst/>
            <a:cxnLst/>
            <a:rect l="l" t="t" r="r" b="b"/>
            <a:pathLst>
              <a:path w="0" h="448309">
                <a:moveTo>
                  <a:pt x="0" y="0"/>
                </a:moveTo>
                <a:lnTo>
                  <a:pt x="0" y="447850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385623" y="776522"/>
            <a:ext cx="42545" cy="443865"/>
          </a:xfrm>
          <a:custGeom>
            <a:avLst/>
            <a:gdLst/>
            <a:ahLst/>
            <a:cxnLst/>
            <a:rect l="l" t="t" r="r" b="b"/>
            <a:pathLst>
              <a:path w="42544" h="443865">
                <a:moveTo>
                  <a:pt x="0" y="443450"/>
                </a:moveTo>
                <a:lnTo>
                  <a:pt x="42209" y="443450"/>
                </a:lnTo>
                <a:lnTo>
                  <a:pt x="42209" y="0"/>
                </a:lnTo>
                <a:lnTo>
                  <a:pt x="0" y="0"/>
                </a:lnTo>
                <a:lnTo>
                  <a:pt x="0" y="44345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383423" y="703225"/>
            <a:ext cx="46990" cy="71120"/>
          </a:xfrm>
          <a:custGeom>
            <a:avLst/>
            <a:gdLst/>
            <a:ahLst/>
            <a:cxnLst/>
            <a:rect l="l" t="t" r="r" b="b"/>
            <a:pathLst>
              <a:path w="46990" h="71120">
                <a:moveTo>
                  <a:pt x="0" y="71096"/>
                </a:moveTo>
                <a:lnTo>
                  <a:pt x="46609" y="71096"/>
                </a:lnTo>
                <a:lnTo>
                  <a:pt x="46609" y="0"/>
                </a:lnTo>
                <a:lnTo>
                  <a:pt x="0" y="0"/>
                </a:lnTo>
                <a:lnTo>
                  <a:pt x="0" y="710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385623" y="705426"/>
            <a:ext cx="42545" cy="67310"/>
          </a:xfrm>
          <a:custGeom>
            <a:avLst/>
            <a:gdLst/>
            <a:ahLst/>
            <a:cxnLst/>
            <a:rect l="l" t="t" r="r" b="b"/>
            <a:pathLst>
              <a:path w="42544" h="67309">
                <a:moveTo>
                  <a:pt x="0" y="66696"/>
                </a:moveTo>
                <a:lnTo>
                  <a:pt x="42209" y="66696"/>
                </a:lnTo>
                <a:lnTo>
                  <a:pt x="42209" y="0"/>
                </a:lnTo>
                <a:lnTo>
                  <a:pt x="0" y="0"/>
                </a:lnTo>
                <a:lnTo>
                  <a:pt x="0" y="6669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484632" y="1183694"/>
            <a:ext cx="0" cy="1019810"/>
          </a:xfrm>
          <a:custGeom>
            <a:avLst/>
            <a:gdLst/>
            <a:ahLst/>
            <a:cxnLst/>
            <a:rect l="l" t="t" r="r" b="b"/>
            <a:pathLst>
              <a:path w="0" h="1019810">
                <a:moveTo>
                  <a:pt x="0" y="0"/>
                </a:moveTo>
                <a:lnTo>
                  <a:pt x="0" y="1019458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463527" y="1185894"/>
            <a:ext cx="42545" cy="1015365"/>
          </a:xfrm>
          <a:custGeom>
            <a:avLst/>
            <a:gdLst/>
            <a:ahLst/>
            <a:cxnLst/>
            <a:rect l="l" t="t" r="r" b="b"/>
            <a:pathLst>
              <a:path w="42544" h="1015364">
                <a:moveTo>
                  <a:pt x="0" y="1015058"/>
                </a:moveTo>
                <a:lnTo>
                  <a:pt x="42209" y="1015058"/>
                </a:lnTo>
                <a:lnTo>
                  <a:pt x="42209" y="0"/>
                </a:lnTo>
                <a:lnTo>
                  <a:pt x="0" y="0"/>
                </a:lnTo>
                <a:lnTo>
                  <a:pt x="0" y="101505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484632" y="761653"/>
            <a:ext cx="0" cy="422275"/>
          </a:xfrm>
          <a:custGeom>
            <a:avLst/>
            <a:gdLst/>
            <a:ahLst/>
            <a:cxnLst/>
            <a:rect l="l" t="t" r="r" b="b"/>
            <a:pathLst>
              <a:path w="0" h="422275">
                <a:moveTo>
                  <a:pt x="0" y="0"/>
                </a:moveTo>
                <a:lnTo>
                  <a:pt x="0" y="422040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463527" y="763853"/>
            <a:ext cx="42545" cy="417830"/>
          </a:xfrm>
          <a:custGeom>
            <a:avLst/>
            <a:gdLst/>
            <a:ahLst/>
            <a:cxnLst/>
            <a:rect l="l" t="t" r="r" b="b"/>
            <a:pathLst>
              <a:path w="42544" h="417830">
                <a:moveTo>
                  <a:pt x="0" y="417640"/>
                </a:moveTo>
                <a:lnTo>
                  <a:pt x="42209" y="417640"/>
                </a:lnTo>
                <a:lnTo>
                  <a:pt x="42209" y="0"/>
                </a:lnTo>
                <a:lnTo>
                  <a:pt x="0" y="0"/>
                </a:lnTo>
                <a:lnTo>
                  <a:pt x="0" y="41764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461327" y="703225"/>
            <a:ext cx="46990" cy="59055"/>
          </a:xfrm>
          <a:custGeom>
            <a:avLst/>
            <a:gdLst/>
            <a:ahLst/>
            <a:cxnLst/>
            <a:rect l="l" t="t" r="r" b="b"/>
            <a:pathLst>
              <a:path w="46990" h="59054">
                <a:moveTo>
                  <a:pt x="0" y="58427"/>
                </a:moveTo>
                <a:lnTo>
                  <a:pt x="46609" y="58427"/>
                </a:lnTo>
                <a:lnTo>
                  <a:pt x="46609" y="0"/>
                </a:lnTo>
                <a:lnTo>
                  <a:pt x="0" y="0"/>
                </a:lnTo>
                <a:lnTo>
                  <a:pt x="0" y="584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463527" y="705426"/>
            <a:ext cx="42545" cy="54610"/>
          </a:xfrm>
          <a:custGeom>
            <a:avLst/>
            <a:gdLst/>
            <a:ahLst/>
            <a:cxnLst/>
            <a:rect l="l" t="t" r="r" b="b"/>
            <a:pathLst>
              <a:path w="42544" h="54609">
                <a:moveTo>
                  <a:pt x="0" y="54027"/>
                </a:moveTo>
                <a:lnTo>
                  <a:pt x="42209" y="54027"/>
                </a:lnTo>
                <a:lnTo>
                  <a:pt x="42209" y="0"/>
                </a:lnTo>
                <a:lnTo>
                  <a:pt x="0" y="0"/>
                </a:lnTo>
                <a:lnTo>
                  <a:pt x="0" y="5402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562535" y="1231627"/>
            <a:ext cx="0" cy="971550"/>
          </a:xfrm>
          <a:custGeom>
            <a:avLst/>
            <a:gdLst/>
            <a:ahLst/>
            <a:cxnLst/>
            <a:rect l="l" t="t" r="r" b="b"/>
            <a:pathLst>
              <a:path w="0" h="971550">
                <a:moveTo>
                  <a:pt x="0" y="0"/>
                </a:moveTo>
                <a:lnTo>
                  <a:pt x="0" y="971525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541431" y="1233827"/>
            <a:ext cx="42545" cy="967740"/>
          </a:xfrm>
          <a:custGeom>
            <a:avLst/>
            <a:gdLst/>
            <a:ahLst/>
            <a:cxnLst/>
            <a:rect l="l" t="t" r="r" b="b"/>
            <a:pathLst>
              <a:path w="42544" h="967739">
                <a:moveTo>
                  <a:pt x="0" y="967124"/>
                </a:moveTo>
                <a:lnTo>
                  <a:pt x="42209" y="967124"/>
                </a:lnTo>
                <a:lnTo>
                  <a:pt x="42209" y="0"/>
                </a:lnTo>
                <a:lnTo>
                  <a:pt x="0" y="0"/>
                </a:lnTo>
                <a:lnTo>
                  <a:pt x="0" y="96712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562535" y="745959"/>
            <a:ext cx="0" cy="485775"/>
          </a:xfrm>
          <a:custGeom>
            <a:avLst/>
            <a:gdLst/>
            <a:ahLst/>
            <a:cxnLst/>
            <a:rect l="l" t="t" r="r" b="b"/>
            <a:pathLst>
              <a:path w="0" h="485775">
                <a:moveTo>
                  <a:pt x="0" y="0"/>
                </a:moveTo>
                <a:lnTo>
                  <a:pt x="0" y="485668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541431" y="748159"/>
            <a:ext cx="42545" cy="481330"/>
          </a:xfrm>
          <a:custGeom>
            <a:avLst/>
            <a:gdLst/>
            <a:ahLst/>
            <a:cxnLst/>
            <a:rect l="l" t="t" r="r" b="b"/>
            <a:pathLst>
              <a:path w="42544" h="481330">
                <a:moveTo>
                  <a:pt x="0" y="481267"/>
                </a:moveTo>
                <a:lnTo>
                  <a:pt x="42209" y="481267"/>
                </a:lnTo>
                <a:lnTo>
                  <a:pt x="42209" y="0"/>
                </a:lnTo>
                <a:lnTo>
                  <a:pt x="0" y="0"/>
                </a:lnTo>
                <a:lnTo>
                  <a:pt x="0" y="48126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539230" y="703225"/>
            <a:ext cx="46990" cy="43180"/>
          </a:xfrm>
          <a:custGeom>
            <a:avLst/>
            <a:gdLst/>
            <a:ahLst/>
            <a:cxnLst/>
            <a:rect l="l" t="t" r="r" b="b"/>
            <a:pathLst>
              <a:path w="46990" h="43179">
                <a:moveTo>
                  <a:pt x="0" y="42733"/>
                </a:moveTo>
                <a:lnTo>
                  <a:pt x="46609" y="42733"/>
                </a:lnTo>
                <a:lnTo>
                  <a:pt x="46609" y="0"/>
                </a:lnTo>
                <a:lnTo>
                  <a:pt x="0" y="0"/>
                </a:lnTo>
                <a:lnTo>
                  <a:pt x="0" y="4273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541431" y="705426"/>
            <a:ext cx="42545" cy="38735"/>
          </a:xfrm>
          <a:custGeom>
            <a:avLst/>
            <a:gdLst/>
            <a:ahLst/>
            <a:cxnLst/>
            <a:rect l="l" t="t" r="r" b="b"/>
            <a:pathLst>
              <a:path w="42544" h="38734">
                <a:moveTo>
                  <a:pt x="0" y="38333"/>
                </a:moveTo>
                <a:lnTo>
                  <a:pt x="42209" y="38333"/>
                </a:lnTo>
                <a:lnTo>
                  <a:pt x="42209" y="0"/>
                </a:lnTo>
                <a:lnTo>
                  <a:pt x="0" y="0"/>
                </a:lnTo>
                <a:lnTo>
                  <a:pt x="0" y="3833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640439" y="1285044"/>
            <a:ext cx="0" cy="918210"/>
          </a:xfrm>
          <a:custGeom>
            <a:avLst/>
            <a:gdLst/>
            <a:ahLst/>
            <a:cxnLst/>
            <a:rect l="l" t="t" r="r" b="b"/>
            <a:pathLst>
              <a:path w="0" h="918210">
                <a:moveTo>
                  <a:pt x="0" y="0"/>
                </a:moveTo>
                <a:lnTo>
                  <a:pt x="0" y="918108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619334" y="1287244"/>
            <a:ext cx="42545" cy="913765"/>
          </a:xfrm>
          <a:custGeom>
            <a:avLst/>
            <a:gdLst/>
            <a:ahLst/>
            <a:cxnLst/>
            <a:rect l="l" t="t" r="r" b="b"/>
            <a:pathLst>
              <a:path w="42544" h="913764">
                <a:moveTo>
                  <a:pt x="0" y="913708"/>
                </a:moveTo>
                <a:lnTo>
                  <a:pt x="42209" y="913708"/>
                </a:lnTo>
                <a:lnTo>
                  <a:pt x="42209" y="0"/>
                </a:lnTo>
                <a:lnTo>
                  <a:pt x="0" y="0"/>
                </a:lnTo>
                <a:lnTo>
                  <a:pt x="0" y="91370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640439" y="751253"/>
            <a:ext cx="0" cy="534035"/>
          </a:xfrm>
          <a:custGeom>
            <a:avLst/>
            <a:gdLst/>
            <a:ahLst/>
            <a:cxnLst/>
            <a:rect l="l" t="t" r="r" b="b"/>
            <a:pathLst>
              <a:path w="0" h="534035">
                <a:moveTo>
                  <a:pt x="0" y="0"/>
                </a:moveTo>
                <a:lnTo>
                  <a:pt x="0" y="533790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619334" y="753453"/>
            <a:ext cx="42545" cy="529590"/>
          </a:xfrm>
          <a:custGeom>
            <a:avLst/>
            <a:gdLst/>
            <a:ahLst/>
            <a:cxnLst/>
            <a:rect l="l" t="t" r="r" b="b"/>
            <a:pathLst>
              <a:path w="42544" h="529590">
                <a:moveTo>
                  <a:pt x="0" y="529390"/>
                </a:moveTo>
                <a:lnTo>
                  <a:pt x="42209" y="529390"/>
                </a:lnTo>
                <a:lnTo>
                  <a:pt x="42209" y="0"/>
                </a:lnTo>
                <a:lnTo>
                  <a:pt x="0" y="0"/>
                </a:lnTo>
                <a:lnTo>
                  <a:pt x="0" y="5293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617134" y="703225"/>
            <a:ext cx="46990" cy="48260"/>
          </a:xfrm>
          <a:custGeom>
            <a:avLst/>
            <a:gdLst/>
            <a:ahLst/>
            <a:cxnLst/>
            <a:rect l="l" t="t" r="r" b="b"/>
            <a:pathLst>
              <a:path w="46989" h="48259">
                <a:moveTo>
                  <a:pt x="0" y="48027"/>
                </a:moveTo>
                <a:lnTo>
                  <a:pt x="46609" y="48027"/>
                </a:lnTo>
                <a:lnTo>
                  <a:pt x="46609" y="0"/>
                </a:lnTo>
                <a:lnTo>
                  <a:pt x="0" y="0"/>
                </a:lnTo>
                <a:lnTo>
                  <a:pt x="0" y="480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619334" y="705426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5">
                <a:moveTo>
                  <a:pt x="0" y="43627"/>
                </a:moveTo>
                <a:lnTo>
                  <a:pt x="42209" y="43627"/>
                </a:lnTo>
                <a:lnTo>
                  <a:pt x="42209" y="0"/>
                </a:lnTo>
                <a:lnTo>
                  <a:pt x="0" y="0"/>
                </a:lnTo>
                <a:lnTo>
                  <a:pt x="0" y="4362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718390" y="1321159"/>
            <a:ext cx="0" cy="882015"/>
          </a:xfrm>
          <a:custGeom>
            <a:avLst/>
            <a:gdLst/>
            <a:ahLst/>
            <a:cxnLst/>
            <a:rect l="l" t="t" r="r" b="b"/>
            <a:pathLst>
              <a:path w="0" h="882014">
                <a:moveTo>
                  <a:pt x="0" y="0"/>
                </a:moveTo>
                <a:lnTo>
                  <a:pt x="0" y="881992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697238" y="1323359"/>
            <a:ext cx="42545" cy="878205"/>
          </a:xfrm>
          <a:custGeom>
            <a:avLst/>
            <a:gdLst/>
            <a:ahLst/>
            <a:cxnLst/>
            <a:rect l="l" t="t" r="r" b="b"/>
            <a:pathLst>
              <a:path w="42544" h="878205">
                <a:moveTo>
                  <a:pt x="0" y="877592"/>
                </a:moveTo>
                <a:lnTo>
                  <a:pt x="42303" y="877592"/>
                </a:lnTo>
                <a:lnTo>
                  <a:pt x="42303" y="0"/>
                </a:lnTo>
                <a:lnTo>
                  <a:pt x="0" y="0"/>
                </a:lnTo>
                <a:lnTo>
                  <a:pt x="0" y="87759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1718390" y="750780"/>
            <a:ext cx="0" cy="570865"/>
          </a:xfrm>
          <a:custGeom>
            <a:avLst/>
            <a:gdLst/>
            <a:ahLst/>
            <a:cxnLst/>
            <a:rect l="l" t="t" r="r" b="b"/>
            <a:pathLst>
              <a:path w="0" h="570865">
                <a:moveTo>
                  <a:pt x="0" y="0"/>
                </a:moveTo>
                <a:lnTo>
                  <a:pt x="0" y="570378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697238" y="752981"/>
            <a:ext cx="42545" cy="566420"/>
          </a:xfrm>
          <a:custGeom>
            <a:avLst/>
            <a:gdLst/>
            <a:ahLst/>
            <a:cxnLst/>
            <a:rect l="l" t="t" r="r" b="b"/>
            <a:pathLst>
              <a:path w="42544" h="566419">
                <a:moveTo>
                  <a:pt x="0" y="565978"/>
                </a:moveTo>
                <a:lnTo>
                  <a:pt x="42303" y="565978"/>
                </a:lnTo>
                <a:lnTo>
                  <a:pt x="42303" y="0"/>
                </a:lnTo>
                <a:lnTo>
                  <a:pt x="0" y="0"/>
                </a:lnTo>
                <a:lnTo>
                  <a:pt x="0" y="56597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695037" y="703225"/>
            <a:ext cx="46990" cy="47625"/>
          </a:xfrm>
          <a:custGeom>
            <a:avLst/>
            <a:gdLst/>
            <a:ahLst/>
            <a:cxnLst/>
            <a:rect l="l" t="t" r="r" b="b"/>
            <a:pathLst>
              <a:path w="46989" h="47625">
                <a:moveTo>
                  <a:pt x="0" y="47555"/>
                </a:moveTo>
                <a:lnTo>
                  <a:pt x="46704" y="47555"/>
                </a:lnTo>
                <a:lnTo>
                  <a:pt x="46704" y="0"/>
                </a:lnTo>
                <a:lnTo>
                  <a:pt x="0" y="0"/>
                </a:lnTo>
                <a:lnTo>
                  <a:pt x="0" y="475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697238" y="705426"/>
            <a:ext cx="42545" cy="43180"/>
          </a:xfrm>
          <a:custGeom>
            <a:avLst/>
            <a:gdLst/>
            <a:ahLst/>
            <a:cxnLst/>
            <a:rect l="l" t="t" r="r" b="b"/>
            <a:pathLst>
              <a:path w="42544" h="43179">
                <a:moveTo>
                  <a:pt x="0" y="43154"/>
                </a:moveTo>
                <a:lnTo>
                  <a:pt x="42303" y="43154"/>
                </a:lnTo>
                <a:lnTo>
                  <a:pt x="42303" y="0"/>
                </a:lnTo>
                <a:lnTo>
                  <a:pt x="0" y="0"/>
                </a:lnTo>
                <a:lnTo>
                  <a:pt x="0" y="4315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1796293" y="1317094"/>
            <a:ext cx="0" cy="886460"/>
          </a:xfrm>
          <a:custGeom>
            <a:avLst/>
            <a:gdLst/>
            <a:ahLst/>
            <a:cxnLst/>
            <a:rect l="l" t="t" r="r" b="b"/>
            <a:pathLst>
              <a:path w="0" h="886460">
                <a:moveTo>
                  <a:pt x="0" y="0"/>
                </a:moveTo>
                <a:lnTo>
                  <a:pt x="0" y="886058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1775141" y="1319294"/>
            <a:ext cx="42545" cy="882015"/>
          </a:xfrm>
          <a:custGeom>
            <a:avLst/>
            <a:gdLst/>
            <a:ahLst/>
            <a:cxnLst/>
            <a:rect l="l" t="t" r="r" b="b"/>
            <a:pathLst>
              <a:path w="42544" h="882014">
                <a:moveTo>
                  <a:pt x="0" y="881657"/>
                </a:moveTo>
                <a:lnTo>
                  <a:pt x="42303" y="881657"/>
                </a:lnTo>
                <a:lnTo>
                  <a:pt x="42303" y="0"/>
                </a:lnTo>
                <a:lnTo>
                  <a:pt x="0" y="0"/>
                </a:lnTo>
                <a:lnTo>
                  <a:pt x="0" y="88165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1796293" y="761937"/>
            <a:ext cx="0" cy="555625"/>
          </a:xfrm>
          <a:custGeom>
            <a:avLst/>
            <a:gdLst/>
            <a:ahLst/>
            <a:cxnLst/>
            <a:rect l="l" t="t" r="r" b="b"/>
            <a:pathLst>
              <a:path w="0" h="555625">
                <a:moveTo>
                  <a:pt x="0" y="0"/>
                </a:moveTo>
                <a:lnTo>
                  <a:pt x="0" y="555157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1775141" y="764137"/>
            <a:ext cx="42545" cy="551180"/>
          </a:xfrm>
          <a:custGeom>
            <a:avLst/>
            <a:gdLst/>
            <a:ahLst/>
            <a:cxnLst/>
            <a:rect l="l" t="t" r="r" b="b"/>
            <a:pathLst>
              <a:path w="42544" h="551180">
                <a:moveTo>
                  <a:pt x="0" y="550756"/>
                </a:moveTo>
                <a:lnTo>
                  <a:pt x="42303" y="550756"/>
                </a:lnTo>
                <a:lnTo>
                  <a:pt x="42303" y="0"/>
                </a:lnTo>
                <a:lnTo>
                  <a:pt x="0" y="0"/>
                </a:lnTo>
                <a:lnTo>
                  <a:pt x="0" y="55075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1772941" y="703225"/>
            <a:ext cx="46990" cy="59055"/>
          </a:xfrm>
          <a:custGeom>
            <a:avLst/>
            <a:gdLst/>
            <a:ahLst/>
            <a:cxnLst/>
            <a:rect l="l" t="t" r="r" b="b"/>
            <a:pathLst>
              <a:path w="46989" h="59054">
                <a:moveTo>
                  <a:pt x="0" y="58711"/>
                </a:moveTo>
                <a:lnTo>
                  <a:pt x="46704" y="58711"/>
                </a:lnTo>
                <a:lnTo>
                  <a:pt x="46704" y="0"/>
                </a:lnTo>
                <a:lnTo>
                  <a:pt x="0" y="0"/>
                </a:lnTo>
                <a:lnTo>
                  <a:pt x="0" y="587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1775141" y="705426"/>
            <a:ext cx="42545" cy="54610"/>
          </a:xfrm>
          <a:custGeom>
            <a:avLst/>
            <a:gdLst/>
            <a:ahLst/>
            <a:cxnLst/>
            <a:rect l="l" t="t" r="r" b="b"/>
            <a:pathLst>
              <a:path w="42544" h="54609">
                <a:moveTo>
                  <a:pt x="0" y="54310"/>
                </a:moveTo>
                <a:lnTo>
                  <a:pt x="42303" y="54310"/>
                </a:lnTo>
                <a:lnTo>
                  <a:pt x="42303" y="0"/>
                </a:lnTo>
                <a:lnTo>
                  <a:pt x="0" y="0"/>
                </a:lnTo>
                <a:lnTo>
                  <a:pt x="0" y="5431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1874197" y="1305276"/>
            <a:ext cx="0" cy="897890"/>
          </a:xfrm>
          <a:custGeom>
            <a:avLst/>
            <a:gdLst/>
            <a:ahLst/>
            <a:cxnLst/>
            <a:rect l="l" t="t" r="r" b="b"/>
            <a:pathLst>
              <a:path w="0" h="897889">
                <a:moveTo>
                  <a:pt x="0" y="0"/>
                </a:moveTo>
                <a:lnTo>
                  <a:pt x="0" y="897876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1853045" y="1307476"/>
            <a:ext cx="42545" cy="894080"/>
          </a:xfrm>
          <a:custGeom>
            <a:avLst/>
            <a:gdLst/>
            <a:ahLst/>
            <a:cxnLst/>
            <a:rect l="l" t="t" r="r" b="b"/>
            <a:pathLst>
              <a:path w="42544" h="894080">
                <a:moveTo>
                  <a:pt x="0" y="893475"/>
                </a:moveTo>
                <a:lnTo>
                  <a:pt x="42303" y="893475"/>
                </a:lnTo>
                <a:lnTo>
                  <a:pt x="42303" y="0"/>
                </a:lnTo>
                <a:lnTo>
                  <a:pt x="0" y="0"/>
                </a:lnTo>
                <a:lnTo>
                  <a:pt x="0" y="89347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1874197" y="761369"/>
            <a:ext cx="0" cy="544195"/>
          </a:xfrm>
          <a:custGeom>
            <a:avLst/>
            <a:gdLst/>
            <a:ahLst/>
            <a:cxnLst/>
            <a:rect l="l" t="t" r="r" b="b"/>
            <a:pathLst>
              <a:path w="0" h="544194">
                <a:moveTo>
                  <a:pt x="0" y="0"/>
                </a:moveTo>
                <a:lnTo>
                  <a:pt x="0" y="543906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1853045" y="763569"/>
            <a:ext cx="42545" cy="539750"/>
          </a:xfrm>
          <a:custGeom>
            <a:avLst/>
            <a:gdLst/>
            <a:ahLst/>
            <a:cxnLst/>
            <a:rect l="l" t="t" r="r" b="b"/>
            <a:pathLst>
              <a:path w="42544" h="539750">
                <a:moveTo>
                  <a:pt x="0" y="539506"/>
                </a:moveTo>
                <a:lnTo>
                  <a:pt x="42303" y="539506"/>
                </a:lnTo>
                <a:lnTo>
                  <a:pt x="42303" y="0"/>
                </a:lnTo>
                <a:lnTo>
                  <a:pt x="0" y="0"/>
                </a:lnTo>
                <a:lnTo>
                  <a:pt x="0" y="53950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1850844" y="703225"/>
            <a:ext cx="46990" cy="58419"/>
          </a:xfrm>
          <a:custGeom>
            <a:avLst/>
            <a:gdLst/>
            <a:ahLst/>
            <a:cxnLst/>
            <a:rect l="l" t="t" r="r" b="b"/>
            <a:pathLst>
              <a:path w="46989" h="58420">
                <a:moveTo>
                  <a:pt x="0" y="58144"/>
                </a:moveTo>
                <a:lnTo>
                  <a:pt x="46704" y="58144"/>
                </a:lnTo>
                <a:lnTo>
                  <a:pt x="46704" y="0"/>
                </a:lnTo>
                <a:lnTo>
                  <a:pt x="0" y="0"/>
                </a:lnTo>
                <a:lnTo>
                  <a:pt x="0" y="5814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1853045" y="705426"/>
            <a:ext cx="42545" cy="53975"/>
          </a:xfrm>
          <a:custGeom>
            <a:avLst/>
            <a:gdLst/>
            <a:ahLst/>
            <a:cxnLst/>
            <a:rect l="l" t="t" r="r" b="b"/>
            <a:pathLst>
              <a:path w="42544" h="53975">
                <a:moveTo>
                  <a:pt x="0" y="53743"/>
                </a:moveTo>
                <a:lnTo>
                  <a:pt x="42303" y="53743"/>
                </a:lnTo>
                <a:lnTo>
                  <a:pt x="42303" y="0"/>
                </a:lnTo>
                <a:lnTo>
                  <a:pt x="0" y="0"/>
                </a:lnTo>
                <a:lnTo>
                  <a:pt x="0" y="5374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1952100" y="1307451"/>
            <a:ext cx="0" cy="895985"/>
          </a:xfrm>
          <a:custGeom>
            <a:avLst/>
            <a:gdLst/>
            <a:ahLst/>
            <a:cxnLst/>
            <a:rect l="l" t="t" r="r" b="b"/>
            <a:pathLst>
              <a:path w="0" h="895985">
                <a:moveTo>
                  <a:pt x="0" y="0"/>
                </a:moveTo>
                <a:lnTo>
                  <a:pt x="0" y="895701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1930948" y="1309651"/>
            <a:ext cx="42545" cy="891540"/>
          </a:xfrm>
          <a:custGeom>
            <a:avLst/>
            <a:gdLst/>
            <a:ahLst/>
            <a:cxnLst/>
            <a:rect l="l" t="t" r="r" b="b"/>
            <a:pathLst>
              <a:path w="42544" h="891539">
                <a:moveTo>
                  <a:pt x="0" y="891301"/>
                </a:moveTo>
                <a:lnTo>
                  <a:pt x="42303" y="891301"/>
                </a:lnTo>
                <a:lnTo>
                  <a:pt x="42303" y="0"/>
                </a:lnTo>
                <a:lnTo>
                  <a:pt x="0" y="0"/>
                </a:lnTo>
                <a:lnTo>
                  <a:pt x="0" y="89130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1952100" y="756264"/>
            <a:ext cx="0" cy="551815"/>
          </a:xfrm>
          <a:custGeom>
            <a:avLst/>
            <a:gdLst/>
            <a:ahLst/>
            <a:cxnLst/>
            <a:rect l="l" t="t" r="r" b="b"/>
            <a:pathLst>
              <a:path w="0" h="551815">
                <a:moveTo>
                  <a:pt x="0" y="0"/>
                </a:moveTo>
                <a:lnTo>
                  <a:pt x="0" y="551186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1930948" y="758464"/>
            <a:ext cx="42545" cy="547370"/>
          </a:xfrm>
          <a:custGeom>
            <a:avLst/>
            <a:gdLst/>
            <a:ahLst/>
            <a:cxnLst/>
            <a:rect l="l" t="t" r="r" b="b"/>
            <a:pathLst>
              <a:path w="42544" h="547369">
                <a:moveTo>
                  <a:pt x="0" y="546786"/>
                </a:moveTo>
                <a:lnTo>
                  <a:pt x="42303" y="546786"/>
                </a:lnTo>
                <a:lnTo>
                  <a:pt x="42303" y="0"/>
                </a:lnTo>
                <a:lnTo>
                  <a:pt x="0" y="0"/>
                </a:lnTo>
                <a:lnTo>
                  <a:pt x="0" y="54678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1928748" y="703225"/>
            <a:ext cx="46990" cy="53340"/>
          </a:xfrm>
          <a:custGeom>
            <a:avLst/>
            <a:gdLst/>
            <a:ahLst/>
            <a:cxnLst/>
            <a:rect l="l" t="t" r="r" b="b"/>
            <a:pathLst>
              <a:path w="46989" h="53340">
                <a:moveTo>
                  <a:pt x="0" y="53038"/>
                </a:moveTo>
                <a:lnTo>
                  <a:pt x="46704" y="53038"/>
                </a:lnTo>
                <a:lnTo>
                  <a:pt x="46704" y="0"/>
                </a:lnTo>
                <a:lnTo>
                  <a:pt x="0" y="0"/>
                </a:lnTo>
                <a:lnTo>
                  <a:pt x="0" y="5303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1930948" y="705426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0" y="48638"/>
                </a:moveTo>
                <a:lnTo>
                  <a:pt x="42303" y="48638"/>
                </a:lnTo>
                <a:lnTo>
                  <a:pt x="42303" y="0"/>
                </a:lnTo>
                <a:lnTo>
                  <a:pt x="0" y="0"/>
                </a:lnTo>
                <a:lnTo>
                  <a:pt x="0" y="4863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030004" y="1311610"/>
            <a:ext cx="0" cy="891540"/>
          </a:xfrm>
          <a:custGeom>
            <a:avLst/>
            <a:gdLst/>
            <a:ahLst/>
            <a:cxnLst/>
            <a:rect l="l" t="t" r="r" b="b"/>
            <a:pathLst>
              <a:path w="0" h="891539">
                <a:moveTo>
                  <a:pt x="0" y="0"/>
                </a:moveTo>
                <a:lnTo>
                  <a:pt x="0" y="891541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008852" y="1313811"/>
            <a:ext cx="42545" cy="887730"/>
          </a:xfrm>
          <a:custGeom>
            <a:avLst/>
            <a:gdLst/>
            <a:ahLst/>
            <a:cxnLst/>
            <a:rect l="l" t="t" r="r" b="b"/>
            <a:pathLst>
              <a:path w="42544" h="887730">
                <a:moveTo>
                  <a:pt x="0" y="887141"/>
                </a:moveTo>
                <a:lnTo>
                  <a:pt x="42303" y="887141"/>
                </a:lnTo>
                <a:lnTo>
                  <a:pt x="42303" y="0"/>
                </a:lnTo>
                <a:lnTo>
                  <a:pt x="0" y="0"/>
                </a:lnTo>
                <a:lnTo>
                  <a:pt x="0" y="88714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030004" y="745202"/>
            <a:ext cx="0" cy="566420"/>
          </a:xfrm>
          <a:custGeom>
            <a:avLst/>
            <a:gdLst/>
            <a:ahLst/>
            <a:cxnLst/>
            <a:rect l="l" t="t" r="r" b="b"/>
            <a:pathLst>
              <a:path w="0" h="566419">
                <a:moveTo>
                  <a:pt x="0" y="0"/>
                </a:moveTo>
                <a:lnTo>
                  <a:pt x="0" y="566407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008852" y="747403"/>
            <a:ext cx="42545" cy="562610"/>
          </a:xfrm>
          <a:custGeom>
            <a:avLst/>
            <a:gdLst/>
            <a:ahLst/>
            <a:cxnLst/>
            <a:rect l="l" t="t" r="r" b="b"/>
            <a:pathLst>
              <a:path w="42544" h="562610">
                <a:moveTo>
                  <a:pt x="0" y="562007"/>
                </a:moveTo>
                <a:lnTo>
                  <a:pt x="42303" y="562007"/>
                </a:lnTo>
                <a:lnTo>
                  <a:pt x="42303" y="0"/>
                </a:lnTo>
                <a:lnTo>
                  <a:pt x="0" y="0"/>
                </a:lnTo>
                <a:lnTo>
                  <a:pt x="0" y="56200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006652" y="703225"/>
            <a:ext cx="46990" cy="42545"/>
          </a:xfrm>
          <a:custGeom>
            <a:avLst/>
            <a:gdLst/>
            <a:ahLst/>
            <a:cxnLst/>
            <a:rect l="l" t="t" r="r" b="b"/>
            <a:pathLst>
              <a:path w="46989" h="42545">
                <a:moveTo>
                  <a:pt x="0" y="41977"/>
                </a:moveTo>
                <a:lnTo>
                  <a:pt x="46704" y="41977"/>
                </a:lnTo>
                <a:lnTo>
                  <a:pt x="46704" y="0"/>
                </a:lnTo>
                <a:lnTo>
                  <a:pt x="0" y="0"/>
                </a:lnTo>
                <a:lnTo>
                  <a:pt x="0" y="4197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008852" y="705426"/>
            <a:ext cx="42545" cy="38100"/>
          </a:xfrm>
          <a:custGeom>
            <a:avLst/>
            <a:gdLst/>
            <a:ahLst/>
            <a:cxnLst/>
            <a:rect l="l" t="t" r="r" b="b"/>
            <a:pathLst>
              <a:path w="42544" h="38100">
                <a:moveTo>
                  <a:pt x="0" y="37576"/>
                </a:moveTo>
                <a:lnTo>
                  <a:pt x="42303" y="37576"/>
                </a:lnTo>
                <a:lnTo>
                  <a:pt x="42303" y="0"/>
                </a:lnTo>
                <a:lnTo>
                  <a:pt x="0" y="0"/>
                </a:lnTo>
                <a:lnTo>
                  <a:pt x="0" y="3757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107907" y="1322956"/>
            <a:ext cx="0" cy="880744"/>
          </a:xfrm>
          <a:custGeom>
            <a:avLst/>
            <a:gdLst/>
            <a:ahLst/>
            <a:cxnLst/>
            <a:rect l="l" t="t" r="r" b="b"/>
            <a:pathLst>
              <a:path w="0" h="880744">
                <a:moveTo>
                  <a:pt x="0" y="0"/>
                </a:moveTo>
                <a:lnTo>
                  <a:pt x="0" y="880196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086755" y="1325156"/>
            <a:ext cx="42545" cy="876300"/>
          </a:xfrm>
          <a:custGeom>
            <a:avLst/>
            <a:gdLst/>
            <a:ahLst/>
            <a:cxnLst/>
            <a:rect l="l" t="t" r="r" b="b"/>
            <a:pathLst>
              <a:path w="42544" h="876300">
                <a:moveTo>
                  <a:pt x="0" y="875796"/>
                </a:moveTo>
                <a:lnTo>
                  <a:pt x="42303" y="875796"/>
                </a:lnTo>
                <a:lnTo>
                  <a:pt x="42303" y="0"/>
                </a:lnTo>
                <a:lnTo>
                  <a:pt x="0" y="0"/>
                </a:lnTo>
                <a:lnTo>
                  <a:pt x="0" y="87579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107907" y="744919"/>
            <a:ext cx="0" cy="578485"/>
          </a:xfrm>
          <a:custGeom>
            <a:avLst/>
            <a:gdLst/>
            <a:ahLst/>
            <a:cxnLst/>
            <a:rect l="l" t="t" r="r" b="b"/>
            <a:pathLst>
              <a:path w="0" h="578485">
                <a:moveTo>
                  <a:pt x="0" y="0"/>
                </a:moveTo>
                <a:lnTo>
                  <a:pt x="0" y="578036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086755" y="747119"/>
            <a:ext cx="42545" cy="574040"/>
          </a:xfrm>
          <a:custGeom>
            <a:avLst/>
            <a:gdLst/>
            <a:ahLst/>
            <a:cxnLst/>
            <a:rect l="l" t="t" r="r" b="b"/>
            <a:pathLst>
              <a:path w="42544" h="574040">
                <a:moveTo>
                  <a:pt x="0" y="573636"/>
                </a:moveTo>
                <a:lnTo>
                  <a:pt x="42303" y="573636"/>
                </a:lnTo>
                <a:lnTo>
                  <a:pt x="42303" y="0"/>
                </a:lnTo>
                <a:lnTo>
                  <a:pt x="0" y="0"/>
                </a:lnTo>
                <a:lnTo>
                  <a:pt x="0" y="57363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084555" y="703225"/>
            <a:ext cx="46990" cy="41910"/>
          </a:xfrm>
          <a:custGeom>
            <a:avLst/>
            <a:gdLst/>
            <a:ahLst/>
            <a:cxnLst/>
            <a:rect l="l" t="t" r="r" b="b"/>
            <a:pathLst>
              <a:path w="46989" h="41909">
                <a:moveTo>
                  <a:pt x="0" y="41693"/>
                </a:moveTo>
                <a:lnTo>
                  <a:pt x="46704" y="41693"/>
                </a:lnTo>
                <a:lnTo>
                  <a:pt x="46704" y="0"/>
                </a:lnTo>
                <a:lnTo>
                  <a:pt x="0" y="0"/>
                </a:lnTo>
                <a:lnTo>
                  <a:pt x="0" y="416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086755" y="705426"/>
            <a:ext cx="42545" cy="37465"/>
          </a:xfrm>
          <a:custGeom>
            <a:avLst/>
            <a:gdLst/>
            <a:ahLst/>
            <a:cxnLst/>
            <a:rect l="l" t="t" r="r" b="b"/>
            <a:pathLst>
              <a:path w="42544" h="37465">
                <a:moveTo>
                  <a:pt x="0" y="37293"/>
                </a:moveTo>
                <a:lnTo>
                  <a:pt x="42303" y="37293"/>
                </a:lnTo>
                <a:lnTo>
                  <a:pt x="42303" y="0"/>
                </a:lnTo>
                <a:lnTo>
                  <a:pt x="0" y="0"/>
                </a:lnTo>
                <a:lnTo>
                  <a:pt x="0" y="3729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185811" y="1328155"/>
            <a:ext cx="0" cy="875030"/>
          </a:xfrm>
          <a:custGeom>
            <a:avLst/>
            <a:gdLst/>
            <a:ahLst/>
            <a:cxnLst/>
            <a:rect l="l" t="t" r="r" b="b"/>
            <a:pathLst>
              <a:path w="0" h="875030">
                <a:moveTo>
                  <a:pt x="0" y="0"/>
                </a:moveTo>
                <a:lnTo>
                  <a:pt x="0" y="874996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164659" y="1330356"/>
            <a:ext cx="42545" cy="871219"/>
          </a:xfrm>
          <a:custGeom>
            <a:avLst/>
            <a:gdLst/>
            <a:ahLst/>
            <a:cxnLst/>
            <a:rect l="l" t="t" r="r" b="b"/>
            <a:pathLst>
              <a:path w="42544" h="871219">
                <a:moveTo>
                  <a:pt x="0" y="870596"/>
                </a:moveTo>
                <a:lnTo>
                  <a:pt x="42303" y="870596"/>
                </a:lnTo>
                <a:lnTo>
                  <a:pt x="42303" y="0"/>
                </a:lnTo>
                <a:lnTo>
                  <a:pt x="0" y="0"/>
                </a:lnTo>
                <a:lnTo>
                  <a:pt x="0" y="87059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185811" y="734519"/>
            <a:ext cx="0" cy="593725"/>
          </a:xfrm>
          <a:custGeom>
            <a:avLst/>
            <a:gdLst/>
            <a:ahLst/>
            <a:cxnLst/>
            <a:rect l="l" t="t" r="r" b="b"/>
            <a:pathLst>
              <a:path w="0" h="593725">
                <a:moveTo>
                  <a:pt x="0" y="0"/>
                </a:moveTo>
                <a:lnTo>
                  <a:pt x="0" y="593636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164659" y="736719"/>
            <a:ext cx="42545" cy="589280"/>
          </a:xfrm>
          <a:custGeom>
            <a:avLst/>
            <a:gdLst/>
            <a:ahLst/>
            <a:cxnLst/>
            <a:rect l="l" t="t" r="r" b="b"/>
            <a:pathLst>
              <a:path w="42544" h="589280">
                <a:moveTo>
                  <a:pt x="0" y="589235"/>
                </a:moveTo>
                <a:lnTo>
                  <a:pt x="42303" y="589235"/>
                </a:lnTo>
                <a:lnTo>
                  <a:pt x="42303" y="0"/>
                </a:lnTo>
                <a:lnTo>
                  <a:pt x="0" y="0"/>
                </a:lnTo>
                <a:lnTo>
                  <a:pt x="0" y="58923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162459" y="703225"/>
            <a:ext cx="46990" cy="31750"/>
          </a:xfrm>
          <a:custGeom>
            <a:avLst/>
            <a:gdLst/>
            <a:ahLst/>
            <a:cxnLst/>
            <a:rect l="l" t="t" r="r" b="b"/>
            <a:pathLst>
              <a:path w="46989" h="31750">
                <a:moveTo>
                  <a:pt x="0" y="31293"/>
                </a:moveTo>
                <a:lnTo>
                  <a:pt x="46704" y="31293"/>
                </a:lnTo>
                <a:lnTo>
                  <a:pt x="46704" y="0"/>
                </a:lnTo>
                <a:lnTo>
                  <a:pt x="0" y="0"/>
                </a:lnTo>
                <a:lnTo>
                  <a:pt x="0" y="312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164659" y="705426"/>
            <a:ext cx="42545" cy="27305"/>
          </a:xfrm>
          <a:custGeom>
            <a:avLst/>
            <a:gdLst/>
            <a:ahLst/>
            <a:cxnLst/>
            <a:rect l="l" t="t" r="r" b="b"/>
            <a:pathLst>
              <a:path w="42544" h="27304">
                <a:moveTo>
                  <a:pt x="0" y="26893"/>
                </a:moveTo>
                <a:lnTo>
                  <a:pt x="42303" y="26893"/>
                </a:lnTo>
                <a:lnTo>
                  <a:pt x="42303" y="0"/>
                </a:lnTo>
                <a:lnTo>
                  <a:pt x="0" y="0"/>
                </a:lnTo>
                <a:lnTo>
                  <a:pt x="0" y="2689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263714" y="1347537"/>
            <a:ext cx="0" cy="855980"/>
          </a:xfrm>
          <a:custGeom>
            <a:avLst/>
            <a:gdLst/>
            <a:ahLst/>
            <a:cxnLst/>
            <a:rect l="l" t="t" r="r" b="b"/>
            <a:pathLst>
              <a:path w="0" h="855980">
                <a:moveTo>
                  <a:pt x="0" y="0"/>
                </a:moveTo>
                <a:lnTo>
                  <a:pt x="0" y="855615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242562" y="1349737"/>
            <a:ext cx="42545" cy="851535"/>
          </a:xfrm>
          <a:custGeom>
            <a:avLst/>
            <a:gdLst/>
            <a:ahLst/>
            <a:cxnLst/>
            <a:rect l="l" t="t" r="r" b="b"/>
            <a:pathLst>
              <a:path w="42544" h="851535">
                <a:moveTo>
                  <a:pt x="0" y="851214"/>
                </a:moveTo>
                <a:lnTo>
                  <a:pt x="42303" y="851214"/>
                </a:lnTo>
                <a:lnTo>
                  <a:pt x="42303" y="0"/>
                </a:lnTo>
                <a:lnTo>
                  <a:pt x="0" y="0"/>
                </a:lnTo>
                <a:lnTo>
                  <a:pt x="0" y="85121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263714" y="734141"/>
            <a:ext cx="0" cy="613410"/>
          </a:xfrm>
          <a:custGeom>
            <a:avLst/>
            <a:gdLst/>
            <a:ahLst/>
            <a:cxnLst/>
            <a:rect l="l" t="t" r="r" b="b"/>
            <a:pathLst>
              <a:path w="0" h="613410">
                <a:moveTo>
                  <a:pt x="0" y="0"/>
                </a:moveTo>
                <a:lnTo>
                  <a:pt x="0" y="613395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242562" y="736341"/>
            <a:ext cx="42545" cy="609600"/>
          </a:xfrm>
          <a:custGeom>
            <a:avLst/>
            <a:gdLst/>
            <a:ahLst/>
            <a:cxnLst/>
            <a:rect l="l" t="t" r="r" b="b"/>
            <a:pathLst>
              <a:path w="42544" h="609600">
                <a:moveTo>
                  <a:pt x="0" y="608995"/>
                </a:moveTo>
                <a:lnTo>
                  <a:pt x="42303" y="608995"/>
                </a:lnTo>
                <a:lnTo>
                  <a:pt x="42303" y="0"/>
                </a:lnTo>
                <a:lnTo>
                  <a:pt x="0" y="0"/>
                </a:lnTo>
                <a:lnTo>
                  <a:pt x="0" y="60899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240362" y="703225"/>
            <a:ext cx="46990" cy="31115"/>
          </a:xfrm>
          <a:custGeom>
            <a:avLst/>
            <a:gdLst/>
            <a:ahLst/>
            <a:cxnLst/>
            <a:rect l="l" t="t" r="r" b="b"/>
            <a:pathLst>
              <a:path w="46989" h="31115">
                <a:moveTo>
                  <a:pt x="0" y="30915"/>
                </a:moveTo>
                <a:lnTo>
                  <a:pt x="46704" y="30915"/>
                </a:lnTo>
                <a:lnTo>
                  <a:pt x="46704" y="0"/>
                </a:lnTo>
                <a:lnTo>
                  <a:pt x="0" y="0"/>
                </a:lnTo>
                <a:lnTo>
                  <a:pt x="0" y="3091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242562" y="705426"/>
            <a:ext cx="42545" cy="26670"/>
          </a:xfrm>
          <a:custGeom>
            <a:avLst/>
            <a:gdLst/>
            <a:ahLst/>
            <a:cxnLst/>
            <a:rect l="l" t="t" r="r" b="b"/>
            <a:pathLst>
              <a:path w="42544" h="26670">
                <a:moveTo>
                  <a:pt x="0" y="26515"/>
                </a:moveTo>
                <a:lnTo>
                  <a:pt x="42303" y="26515"/>
                </a:lnTo>
                <a:lnTo>
                  <a:pt x="42303" y="0"/>
                </a:lnTo>
                <a:lnTo>
                  <a:pt x="0" y="0"/>
                </a:lnTo>
                <a:lnTo>
                  <a:pt x="0" y="2651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341618" y="1349711"/>
            <a:ext cx="0" cy="853440"/>
          </a:xfrm>
          <a:custGeom>
            <a:avLst/>
            <a:gdLst/>
            <a:ahLst/>
            <a:cxnLst/>
            <a:rect l="l" t="t" r="r" b="b"/>
            <a:pathLst>
              <a:path w="0" h="853439">
                <a:moveTo>
                  <a:pt x="0" y="0"/>
                </a:moveTo>
                <a:lnTo>
                  <a:pt x="0" y="853440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320466" y="1351911"/>
            <a:ext cx="42545" cy="849630"/>
          </a:xfrm>
          <a:custGeom>
            <a:avLst/>
            <a:gdLst/>
            <a:ahLst/>
            <a:cxnLst/>
            <a:rect l="l" t="t" r="r" b="b"/>
            <a:pathLst>
              <a:path w="42544" h="849630">
                <a:moveTo>
                  <a:pt x="0" y="849040"/>
                </a:moveTo>
                <a:lnTo>
                  <a:pt x="42303" y="849040"/>
                </a:lnTo>
                <a:lnTo>
                  <a:pt x="42303" y="0"/>
                </a:lnTo>
                <a:lnTo>
                  <a:pt x="0" y="0"/>
                </a:lnTo>
                <a:lnTo>
                  <a:pt x="0" y="84904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341618" y="734235"/>
            <a:ext cx="0" cy="615950"/>
          </a:xfrm>
          <a:custGeom>
            <a:avLst/>
            <a:gdLst/>
            <a:ahLst/>
            <a:cxnLst/>
            <a:rect l="l" t="t" r="r" b="b"/>
            <a:pathLst>
              <a:path w="0" h="615950">
                <a:moveTo>
                  <a:pt x="0" y="0"/>
                </a:moveTo>
                <a:lnTo>
                  <a:pt x="0" y="615475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320466" y="736436"/>
            <a:ext cx="42545" cy="611505"/>
          </a:xfrm>
          <a:custGeom>
            <a:avLst/>
            <a:gdLst/>
            <a:ahLst/>
            <a:cxnLst/>
            <a:rect l="l" t="t" r="r" b="b"/>
            <a:pathLst>
              <a:path w="42544" h="611505">
                <a:moveTo>
                  <a:pt x="0" y="611075"/>
                </a:moveTo>
                <a:lnTo>
                  <a:pt x="42303" y="611075"/>
                </a:lnTo>
                <a:lnTo>
                  <a:pt x="42303" y="0"/>
                </a:lnTo>
                <a:lnTo>
                  <a:pt x="0" y="0"/>
                </a:lnTo>
                <a:lnTo>
                  <a:pt x="0" y="61107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318266" y="703225"/>
            <a:ext cx="46990" cy="31115"/>
          </a:xfrm>
          <a:custGeom>
            <a:avLst/>
            <a:gdLst/>
            <a:ahLst/>
            <a:cxnLst/>
            <a:rect l="l" t="t" r="r" b="b"/>
            <a:pathLst>
              <a:path w="46989" h="31115">
                <a:moveTo>
                  <a:pt x="0" y="31010"/>
                </a:moveTo>
                <a:lnTo>
                  <a:pt x="46704" y="31010"/>
                </a:lnTo>
                <a:lnTo>
                  <a:pt x="46704" y="0"/>
                </a:lnTo>
                <a:lnTo>
                  <a:pt x="0" y="0"/>
                </a:lnTo>
                <a:lnTo>
                  <a:pt x="0" y="3101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320466" y="705426"/>
            <a:ext cx="42545" cy="26670"/>
          </a:xfrm>
          <a:custGeom>
            <a:avLst/>
            <a:gdLst/>
            <a:ahLst/>
            <a:cxnLst/>
            <a:rect l="l" t="t" r="r" b="b"/>
            <a:pathLst>
              <a:path w="42544" h="26670">
                <a:moveTo>
                  <a:pt x="0" y="26609"/>
                </a:moveTo>
                <a:lnTo>
                  <a:pt x="42303" y="26609"/>
                </a:lnTo>
                <a:lnTo>
                  <a:pt x="42303" y="0"/>
                </a:lnTo>
                <a:lnTo>
                  <a:pt x="0" y="0"/>
                </a:lnTo>
                <a:lnTo>
                  <a:pt x="0" y="26609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419521" y="1352642"/>
            <a:ext cx="0" cy="850900"/>
          </a:xfrm>
          <a:custGeom>
            <a:avLst/>
            <a:gdLst/>
            <a:ahLst/>
            <a:cxnLst/>
            <a:rect l="l" t="t" r="r" b="b"/>
            <a:pathLst>
              <a:path w="0" h="850900">
                <a:moveTo>
                  <a:pt x="0" y="0"/>
                </a:moveTo>
                <a:lnTo>
                  <a:pt x="0" y="850510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398369" y="1354842"/>
            <a:ext cx="42545" cy="846455"/>
          </a:xfrm>
          <a:custGeom>
            <a:avLst/>
            <a:gdLst/>
            <a:ahLst/>
            <a:cxnLst/>
            <a:rect l="l" t="t" r="r" b="b"/>
            <a:pathLst>
              <a:path w="42544" h="846455">
                <a:moveTo>
                  <a:pt x="0" y="846109"/>
                </a:moveTo>
                <a:lnTo>
                  <a:pt x="42303" y="846109"/>
                </a:lnTo>
                <a:lnTo>
                  <a:pt x="42303" y="0"/>
                </a:lnTo>
                <a:lnTo>
                  <a:pt x="0" y="0"/>
                </a:lnTo>
                <a:lnTo>
                  <a:pt x="0" y="846109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419521" y="739341"/>
            <a:ext cx="0" cy="613410"/>
          </a:xfrm>
          <a:custGeom>
            <a:avLst/>
            <a:gdLst/>
            <a:ahLst/>
            <a:cxnLst/>
            <a:rect l="l" t="t" r="r" b="b"/>
            <a:pathLst>
              <a:path w="0" h="613410">
                <a:moveTo>
                  <a:pt x="0" y="0"/>
                </a:moveTo>
                <a:lnTo>
                  <a:pt x="0" y="613301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398369" y="741541"/>
            <a:ext cx="42545" cy="608965"/>
          </a:xfrm>
          <a:custGeom>
            <a:avLst/>
            <a:gdLst/>
            <a:ahLst/>
            <a:cxnLst/>
            <a:rect l="l" t="t" r="r" b="b"/>
            <a:pathLst>
              <a:path w="42544" h="608965">
                <a:moveTo>
                  <a:pt x="0" y="608900"/>
                </a:moveTo>
                <a:lnTo>
                  <a:pt x="42303" y="608900"/>
                </a:lnTo>
                <a:lnTo>
                  <a:pt x="42303" y="0"/>
                </a:lnTo>
                <a:lnTo>
                  <a:pt x="0" y="0"/>
                </a:lnTo>
                <a:lnTo>
                  <a:pt x="0" y="60890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396169" y="703225"/>
            <a:ext cx="46990" cy="36195"/>
          </a:xfrm>
          <a:custGeom>
            <a:avLst/>
            <a:gdLst/>
            <a:ahLst/>
            <a:cxnLst/>
            <a:rect l="l" t="t" r="r" b="b"/>
            <a:pathLst>
              <a:path w="46989" h="36195">
                <a:moveTo>
                  <a:pt x="0" y="36115"/>
                </a:moveTo>
                <a:lnTo>
                  <a:pt x="46704" y="36115"/>
                </a:lnTo>
                <a:lnTo>
                  <a:pt x="46704" y="0"/>
                </a:lnTo>
                <a:lnTo>
                  <a:pt x="0" y="0"/>
                </a:lnTo>
                <a:lnTo>
                  <a:pt x="0" y="3611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398369" y="705426"/>
            <a:ext cx="42545" cy="31750"/>
          </a:xfrm>
          <a:custGeom>
            <a:avLst/>
            <a:gdLst/>
            <a:ahLst/>
            <a:cxnLst/>
            <a:rect l="l" t="t" r="r" b="b"/>
            <a:pathLst>
              <a:path w="42544" h="31750">
                <a:moveTo>
                  <a:pt x="0" y="31715"/>
                </a:moveTo>
                <a:lnTo>
                  <a:pt x="42303" y="31715"/>
                </a:lnTo>
                <a:lnTo>
                  <a:pt x="42303" y="0"/>
                </a:lnTo>
                <a:lnTo>
                  <a:pt x="0" y="0"/>
                </a:lnTo>
                <a:lnTo>
                  <a:pt x="0" y="3171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497425" y="1337988"/>
            <a:ext cx="0" cy="865505"/>
          </a:xfrm>
          <a:custGeom>
            <a:avLst/>
            <a:gdLst/>
            <a:ahLst/>
            <a:cxnLst/>
            <a:rect l="l" t="t" r="r" b="b"/>
            <a:pathLst>
              <a:path w="0" h="865505">
                <a:moveTo>
                  <a:pt x="0" y="0"/>
                </a:moveTo>
                <a:lnTo>
                  <a:pt x="0" y="865164"/>
                </a:lnTo>
              </a:path>
            </a:pathLst>
          </a:custGeom>
          <a:ln w="467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476273" y="1340188"/>
            <a:ext cx="42545" cy="861060"/>
          </a:xfrm>
          <a:custGeom>
            <a:avLst/>
            <a:gdLst/>
            <a:ahLst/>
            <a:cxnLst/>
            <a:rect l="l" t="t" r="r" b="b"/>
            <a:pathLst>
              <a:path w="42544" h="861060">
                <a:moveTo>
                  <a:pt x="0" y="860763"/>
                </a:moveTo>
                <a:lnTo>
                  <a:pt x="42303" y="860763"/>
                </a:lnTo>
                <a:lnTo>
                  <a:pt x="42303" y="0"/>
                </a:lnTo>
                <a:lnTo>
                  <a:pt x="0" y="0"/>
                </a:lnTo>
                <a:lnTo>
                  <a:pt x="0" y="86076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2497425" y="733952"/>
            <a:ext cx="0" cy="604520"/>
          </a:xfrm>
          <a:custGeom>
            <a:avLst/>
            <a:gdLst/>
            <a:ahLst/>
            <a:cxnLst/>
            <a:rect l="l" t="t" r="r" b="b"/>
            <a:pathLst>
              <a:path w="0" h="604519">
                <a:moveTo>
                  <a:pt x="0" y="0"/>
                </a:moveTo>
                <a:lnTo>
                  <a:pt x="0" y="604036"/>
                </a:lnTo>
              </a:path>
            </a:pathLst>
          </a:custGeom>
          <a:ln w="46704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2476273" y="736152"/>
            <a:ext cx="42545" cy="600075"/>
          </a:xfrm>
          <a:custGeom>
            <a:avLst/>
            <a:gdLst/>
            <a:ahLst/>
            <a:cxnLst/>
            <a:rect l="l" t="t" r="r" b="b"/>
            <a:pathLst>
              <a:path w="42544" h="600075">
                <a:moveTo>
                  <a:pt x="0" y="599635"/>
                </a:moveTo>
                <a:lnTo>
                  <a:pt x="42303" y="599635"/>
                </a:lnTo>
                <a:lnTo>
                  <a:pt x="42303" y="0"/>
                </a:lnTo>
                <a:lnTo>
                  <a:pt x="0" y="0"/>
                </a:lnTo>
                <a:lnTo>
                  <a:pt x="0" y="59963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2474073" y="703225"/>
            <a:ext cx="46990" cy="31115"/>
          </a:xfrm>
          <a:custGeom>
            <a:avLst/>
            <a:gdLst/>
            <a:ahLst/>
            <a:cxnLst/>
            <a:rect l="l" t="t" r="r" b="b"/>
            <a:pathLst>
              <a:path w="46989" h="31115">
                <a:moveTo>
                  <a:pt x="0" y="30726"/>
                </a:moveTo>
                <a:lnTo>
                  <a:pt x="46704" y="30726"/>
                </a:lnTo>
                <a:lnTo>
                  <a:pt x="46704" y="0"/>
                </a:lnTo>
                <a:lnTo>
                  <a:pt x="0" y="0"/>
                </a:lnTo>
                <a:lnTo>
                  <a:pt x="0" y="3072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2476273" y="705426"/>
            <a:ext cx="42545" cy="26670"/>
          </a:xfrm>
          <a:custGeom>
            <a:avLst/>
            <a:gdLst/>
            <a:ahLst/>
            <a:cxnLst/>
            <a:rect l="l" t="t" r="r" b="b"/>
            <a:pathLst>
              <a:path w="42544" h="26670">
                <a:moveTo>
                  <a:pt x="0" y="26326"/>
                </a:moveTo>
                <a:lnTo>
                  <a:pt x="42303" y="26326"/>
                </a:lnTo>
                <a:lnTo>
                  <a:pt x="42303" y="0"/>
                </a:lnTo>
                <a:lnTo>
                  <a:pt x="0" y="0"/>
                </a:lnTo>
                <a:lnTo>
                  <a:pt x="0" y="2632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2575376" y="1335057"/>
            <a:ext cx="0" cy="868680"/>
          </a:xfrm>
          <a:custGeom>
            <a:avLst/>
            <a:gdLst/>
            <a:ahLst/>
            <a:cxnLst/>
            <a:rect l="l" t="t" r="r" b="b"/>
            <a:pathLst>
              <a:path w="0" h="868680">
                <a:moveTo>
                  <a:pt x="0" y="0"/>
                </a:moveTo>
                <a:lnTo>
                  <a:pt x="0" y="868095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2554271" y="1337257"/>
            <a:ext cx="42545" cy="864235"/>
          </a:xfrm>
          <a:custGeom>
            <a:avLst/>
            <a:gdLst/>
            <a:ahLst/>
            <a:cxnLst/>
            <a:rect l="l" t="t" r="r" b="b"/>
            <a:pathLst>
              <a:path w="42544" h="864235">
                <a:moveTo>
                  <a:pt x="0" y="863694"/>
                </a:moveTo>
                <a:lnTo>
                  <a:pt x="42209" y="863694"/>
                </a:lnTo>
                <a:lnTo>
                  <a:pt x="42209" y="0"/>
                </a:lnTo>
                <a:lnTo>
                  <a:pt x="0" y="0"/>
                </a:lnTo>
                <a:lnTo>
                  <a:pt x="0" y="86369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2575376" y="739152"/>
            <a:ext cx="0" cy="596265"/>
          </a:xfrm>
          <a:custGeom>
            <a:avLst/>
            <a:gdLst/>
            <a:ahLst/>
            <a:cxnLst/>
            <a:rect l="l" t="t" r="r" b="b"/>
            <a:pathLst>
              <a:path w="0" h="596265">
                <a:moveTo>
                  <a:pt x="0" y="0"/>
                </a:moveTo>
                <a:lnTo>
                  <a:pt x="0" y="595905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2554271" y="741352"/>
            <a:ext cx="42545" cy="591820"/>
          </a:xfrm>
          <a:custGeom>
            <a:avLst/>
            <a:gdLst/>
            <a:ahLst/>
            <a:cxnLst/>
            <a:rect l="l" t="t" r="r" b="b"/>
            <a:pathLst>
              <a:path w="42544" h="591819">
                <a:moveTo>
                  <a:pt x="0" y="591504"/>
                </a:moveTo>
                <a:lnTo>
                  <a:pt x="42209" y="591504"/>
                </a:lnTo>
                <a:lnTo>
                  <a:pt x="42209" y="0"/>
                </a:lnTo>
                <a:lnTo>
                  <a:pt x="0" y="0"/>
                </a:lnTo>
                <a:lnTo>
                  <a:pt x="0" y="59150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2552071" y="703225"/>
            <a:ext cx="46990" cy="36195"/>
          </a:xfrm>
          <a:custGeom>
            <a:avLst/>
            <a:gdLst/>
            <a:ahLst/>
            <a:cxnLst/>
            <a:rect l="l" t="t" r="r" b="b"/>
            <a:pathLst>
              <a:path w="46989" h="36195">
                <a:moveTo>
                  <a:pt x="0" y="35926"/>
                </a:moveTo>
                <a:lnTo>
                  <a:pt x="46609" y="35926"/>
                </a:lnTo>
                <a:lnTo>
                  <a:pt x="46609" y="0"/>
                </a:lnTo>
                <a:lnTo>
                  <a:pt x="0" y="0"/>
                </a:lnTo>
                <a:lnTo>
                  <a:pt x="0" y="3592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2554271" y="705426"/>
            <a:ext cx="42545" cy="31750"/>
          </a:xfrm>
          <a:custGeom>
            <a:avLst/>
            <a:gdLst/>
            <a:ahLst/>
            <a:cxnLst/>
            <a:rect l="l" t="t" r="r" b="b"/>
            <a:pathLst>
              <a:path w="42544" h="31750">
                <a:moveTo>
                  <a:pt x="0" y="31525"/>
                </a:moveTo>
                <a:lnTo>
                  <a:pt x="42209" y="31525"/>
                </a:lnTo>
                <a:lnTo>
                  <a:pt x="42209" y="0"/>
                </a:lnTo>
                <a:lnTo>
                  <a:pt x="0" y="0"/>
                </a:lnTo>
                <a:lnTo>
                  <a:pt x="0" y="3152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2653279" y="1321726"/>
            <a:ext cx="0" cy="882015"/>
          </a:xfrm>
          <a:custGeom>
            <a:avLst/>
            <a:gdLst/>
            <a:ahLst/>
            <a:cxnLst/>
            <a:rect l="l" t="t" r="r" b="b"/>
            <a:pathLst>
              <a:path w="0" h="882014">
                <a:moveTo>
                  <a:pt x="0" y="0"/>
                </a:moveTo>
                <a:lnTo>
                  <a:pt x="0" y="881425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2632175" y="1323927"/>
            <a:ext cx="42545" cy="877569"/>
          </a:xfrm>
          <a:custGeom>
            <a:avLst/>
            <a:gdLst/>
            <a:ahLst/>
            <a:cxnLst/>
            <a:rect l="l" t="t" r="r" b="b"/>
            <a:pathLst>
              <a:path w="42544" h="877569">
                <a:moveTo>
                  <a:pt x="0" y="877025"/>
                </a:moveTo>
                <a:lnTo>
                  <a:pt x="42209" y="877025"/>
                </a:lnTo>
                <a:lnTo>
                  <a:pt x="42209" y="0"/>
                </a:lnTo>
                <a:lnTo>
                  <a:pt x="0" y="0"/>
                </a:lnTo>
                <a:lnTo>
                  <a:pt x="0" y="87702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2653279" y="729036"/>
            <a:ext cx="0" cy="593090"/>
          </a:xfrm>
          <a:custGeom>
            <a:avLst/>
            <a:gdLst/>
            <a:ahLst/>
            <a:cxnLst/>
            <a:rect l="l" t="t" r="r" b="b"/>
            <a:pathLst>
              <a:path w="0" h="593090">
                <a:moveTo>
                  <a:pt x="0" y="0"/>
                </a:moveTo>
                <a:lnTo>
                  <a:pt x="0" y="592690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632175" y="731236"/>
            <a:ext cx="42545" cy="588645"/>
          </a:xfrm>
          <a:custGeom>
            <a:avLst/>
            <a:gdLst/>
            <a:ahLst/>
            <a:cxnLst/>
            <a:rect l="l" t="t" r="r" b="b"/>
            <a:pathLst>
              <a:path w="42544" h="588644">
                <a:moveTo>
                  <a:pt x="0" y="588290"/>
                </a:moveTo>
                <a:lnTo>
                  <a:pt x="42209" y="588290"/>
                </a:lnTo>
                <a:lnTo>
                  <a:pt x="42209" y="0"/>
                </a:lnTo>
                <a:lnTo>
                  <a:pt x="0" y="0"/>
                </a:lnTo>
                <a:lnTo>
                  <a:pt x="0" y="5882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2629974" y="703225"/>
            <a:ext cx="46990" cy="26034"/>
          </a:xfrm>
          <a:custGeom>
            <a:avLst/>
            <a:gdLst/>
            <a:ahLst/>
            <a:cxnLst/>
            <a:rect l="l" t="t" r="r" b="b"/>
            <a:pathLst>
              <a:path w="46989" h="26034">
                <a:moveTo>
                  <a:pt x="0" y="25810"/>
                </a:moveTo>
                <a:lnTo>
                  <a:pt x="46609" y="25810"/>
                </a:lnTo>
                <a:lnTo>
                  <a:pt x="46609" y="0"/>
                </a:lnTo>
                <a:lnTo>
                  <a:pt x="0" y="0"/>
                </a:lnTo>
                <a:lnTo>
                  <a:pt x="0" y="2581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2632175" y="705426"/>
            <a:ext cx="42545" cy="21590"/>
          </a:xfrm>
          <a:custGeom>
            <a:avLst/>
            <a:gdLst/>
            <a:ahLst/>
            <a:cxnLst/>
            <a:rect l="l" t="t" r="r" b="b"/>
            <a:pathLst>
              <a:path w="42544" h="21590">
                <a:moveTo>
                  <a:pt x="0" y="21409"/>
                </a:moveTo>
                <a:lnTo>
                  <a:pt x="42209" y="21409"/>
                </a:lnTo>
                <a:lnTo>
                  <a:pt x="42209" y="0"/>
                </a:lnTo>
                <a:lnTo>
                  <a:pt x="0" y="0"/>
                </a:lnTo>
                <a:lnTo>
                  <a:pt x="0" y="21409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2731183" y="1334206"/>
            <a:ext cx="0" cy="869315"/>
          </a:xfrm>
          <a:custGeom>
            <a:avLst/>
            <a:gdLst/>
            <a:ahLst/>
            <a:cxnLst/>
            <a:rect l="l" t="t" r="r" b="b"/>
            <a:pathLst>
              <a:path w="0" h="869314">
                <a:moveTo>
                  <a:pt x="0" y="0"/>
                </a:moveTo>
                <a:lnTo>
                  <a:pt x="0" y="868946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2710078" y="1336406"/>
            <a:ext cx="42545" cy="864869"/>
          </a:xfrm>
          <a:custGeom>
            <a:avLst/>
            <a:gdLst/>
            <a:ahLst/>
            <a:cxnLst/>
            <a:rect l="l" t="t" r="r" b="b"/>
            <a:pathLst>
              <a:path w="42544" h="864869">
                <a:moveTo>
                  <a:pt x="0" y="864545"/>
                </a:moveTo>
                <a:lnTo>
                  <a:pt x="42209" y="864545"/>
                </a:lnTo>
                <a:lnTo>
                  <a:pt x="42209" y="0"/>
                </a:lnTo>
                <a:lnTo>
                  <a:pt x="0" y="0"/>
                </a:lnTo>
                <a:lnTo>
                  <a:pt x="0" y="86454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2731183" y="729130"/>
            <a:ext cx="0" cy="605155"/>
          </a:xfrm>
          <a:custGeom>
            <a:avLst/>
            <a:gdLst/>
            <a:ahLst/>
            <a:cxnLst/>
            <a:rect l="l" t="t" r="r" b="b"/>
            <a:pathLst>
              <a:path w="0" h="605155">
                <a:moveTo>
                  <a:pt x="0" y="0"/>
                </a:moveTo>
                <a:lnTo>
                  <a:pt x="0" y="605076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710078" y="731330"/>
            <a:ext cx="42545" cy="600710"/>
          </a:xfrm>
          <a:custGeom>
            <a:avLst/>
            <a:gdLst/>
            <a:ahLst/>
            <a:cxnLst/>
            <a:rect l="l" t="t" r="r" b="b"/>
            <a:pathLst>
              <a:path w="42544" h="600710">
                <a:moveTo>
                  <a:pt x="0" y="600675"/>
                </a:moveTo>
                <a:lnTo>
                  <a:pt x="42209" y="600675"/>
                </a:lnTo>
                <a:lnTo>
                  <a:pt x="42209" y="0"/>
                </a:lnTo>
                <a:lnTo>
                  <a:pt x="0" y="0"/>
                </a:lnTo>
                <a:lnTo>
                  <a:pt x="0" y="60067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707878" y="703225"/>
            <a:ext cx="46990" cy="26034"/>
          </a:xfrm>
          <a:custGeom>
            <a:avLst/>
            <a:gdLst/>
            <a:ahLst/>
            <a:cxnLst/>
            <a:rect l="l" t="t" r="r" b="b"/>
            <a:pathLst>
              <a:path w="46989" h="26034">
                <a:moveTo>
                  <a:pt x="0" y="25904"/>
                </a:moveTo>
                <a:lnTo>
                  <a:pt x="46609" y="25904"/>
                </a:lnTo>
                <a:lnTo>
                  <a:pt x="46609" y="0"/>
                </a:lnTo>
                <a:lnTo>
                  <a:pt x="0" y="0"/>
                </a:lnTo>
                <a:lnTo>
                  <a:pt x="0" y="259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2710078" y="705426"/>
            <a:ext cx="42545" cy="21590"/>
          </a:xfrm>
          <a:custGeom>
            <a:avLst/>
            <a:gdLst/>
            <a:ahLst/>
            <a:cxnLst/>
            <a:rect l="l" t="t" r="r" b="b"/>
            <a:pathLst>
              <a:path w="42544" h="21590">
                <a:moveTo>
                  <a:pt x="0" y="21504"/>
                </a:moveTo>
                <a:lnTo>
                  <a:pt x="42209" y="21504"/>
                </a:lnTo>
                <a:lnTo>
                  <a:pt x="42209" y="0"/>
                </a:lnTo>
                <a:lnTo>
                  <a:pt x="0" y="0"/>
                </a:lnTo>
                <a:lnTo>
                  <a:pt x="0" y="21504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809087" y="1317756"/>
            <a:ext cx="0" cy="885825"/>
          </a:xfrm>
          <a:custGeom>
            <a:avLst/>
            <a:gdLst/>
            <a:ahLst/>
            <a:cxnLst/>
            <a:rect l="l" t="t" r="r" b="b"/>
            <a:pathLst>
              <a:path w="0" h="885825">
                <a:moveTo>
                  <a:pt x="0" y="0"/>
                </a:moveTo>
                <a:lnTo>
                  <a:pt x="0" y="885396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787982" y="1319956"/>
            <a:ext cx="42545" cy="881380"/>
          </a:xfrm>
          <a:custGeom>
            <a:avLst/>
            <a:gdLst/>
            <a:ahLst/>
            <a:cxnLst/>
            <a:rect l="l" t="t" r="r" b="b"/>
            <a:pathLst>
              <a:path w="42544" h="881380">
                <a:moveTo>
                  <a:pt x="0" y="880996"/>
                </a:moveTo>
                <a:lnTo>
                  <a:pt x="42209" y="880996"/>
                </a:lnTo>
                <a:lnTo>
                  <a:pt x="42209" y="0"/>
                </a:lnTo>
                <a:lnTo>
                  <a:pt x="0" y="0"/>
                </a:lnTo>
                <a:lnTo>
                  <a:pt x="0" y="88099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809087" y="729225"/>
            <a:ext cx="0" cy="588645"/>
          </a:xfrm>
          <a:custGeom>
            <a:avLst/>
            <a:gdLst/>
            <a:ahLst/>
            <a:cxnLst/>
            <a:rect l="l" t="t" r="r" b="b"/>
            <a:pathLst>
              <a:path w="0" h="588644">
                <a:moveTo>
                  <a:pt x="0" y="0"/>
                </a:moveTo>
                <a:lnTo>
                  <a:pt x="0" y="588531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787982" y="731425"/>
            <a:ext cx="42545" cy="584200"/>
          </a:xfrm>
          <a:custGeom>
            <a:avLst/>
            <a:gdLst/>
            <a:ahLst/>
            <a:cxnLst/>
            <a:rect l="l" t="t" r="r" b="b"/>
            <a:pathLst>
              <a:path w="42544" h="584200">
                <a:moveTo>
                  <a:pt x="0" y="584130"/>
                </a:moveTo>
                <a:lnTo>
                  <a:pt x="42209" y="584130"/>
                </a:lnTo>
                <a:lnTo>
                  <a:pt x="42209" y="0"/>
                </a:lnTo>
                <a:lnTo>
                  <a:pt x="0" y="0"/>
                </a:lnTo>
                <a:lnTo>
                  <a:pt x="0" y="58413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785782" y="703225"/>
            <a:ext cx="46990" cy="26034"/>
          </a:xfrm>
          <a:custGeom>
            <a:avLst/>
            <a:gdLst/>
            <a:ahLst/>
            <a:cxnLst/>
            <a:rect l="l" t="t" r="r" b="b"/>
            <a:pathLst>
              <a:path w="46989" h="26034">
                <a:moveTo>
                  <a:pt x="0" y="25999"/>
                </a:moveTo>
                <a:lnTo>
                  <a:pt x="46609" y="25999"/>
                </a:lnTo>
                <a:lnTo>
                  <a:pt x="46609" y="0"/>
                </a:lnTo>
                <a:lnTo>
                  <a:pt x="0" y="0"/>
                </a:lnTo>
                <a:lnTo>
                  <a:pt x="0" y="25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87982" y="705426"/>
            <a:ext cx="42545" cy="22225"/>
          </a:xfrm>
          <a:custGeom>
            <a:avLst/>
            <a:gdLst/>
            <a:ahLst/>
            <a:cxnLst/>
            <a:rect l="l" t="t" r="r" b="b"/>
            <a:pathLst>
              <a:path w="42544" h="22225">
                <a:moveTo>
                  <a:pt x="0" y="21598"/>
                </a:moveTo>
                <a:lnTo>
                  <a:pt x="42209" y="21598"/>
                </a:lnTo>
                <a:lnTo>
                  <a:pt x="42209" y="0"/>
                </a:lnTo>
                <a:lnTo>
                  <a:pt x="0" y="0"/>
                </a:lnTo>
                <a:lnTo>
                  <a:pt x="0" y="2159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886990" y="1330330"/>
            <a:ext cx="0" cy="873125"/>
          </a:xfrm>
          <a:custGeom>
            <a:avLst/>
            <a:gdLst/>
            <a:ahLst/>
            <a:cxnLst/>
            <a:rect l="l" t="t" r="r" b="b"/>
            <a:pathLst>
              <a:path w="0" h="873125">
                <a:moveTo>
                  <a:pt x="0" y="0"/>
                </a:moveTo>
                <a:lnTo>
                  <a:pt x="0" y="872822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865885" y="1332530"/>
            <a:ext cx="42545" cy="868680"/>
          </a:xfrm>
          <a:custGeom>
            <a:avLst/>
            <a:gdLst/>
            <a:ahLst/>
            <a:cxnLst/>
            <a:rect l="l" t="t" r="r" b="b"/>
            <a:pathLst>
              <a:path w="42544" h="868680">
                <a:moveTo>
                  <a:pt x="0" y="868421"/>
                </a:moveTo>
                <a:lnTo>
                  <a:pt x="42209" y="868421"/>
                </a:lnTo>
                <a:lnTo>
                  <a:pt x="42209" y="0"/>
                </a:lnTo>
                <a:lnTo>
                  <a:pt x="0" y="0"/>
                </a:lnTo>
                <a:lnTo>
                  <a:pt x="0" y="86842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886990" y="729319"/>
            <a:ext cx="0" cy="601345"/>
          </a:xfrm>
          <a:custGeom>
            <a:avLst/>
            <a:gdLst/>
            <a:ahLst/>
            <a:cxnLst/>
            <a:rect l="l" t="t" r="r" b="b"/>
            <a:pathLst>
              <a:path w="0" h="601344">
                <a:moveTo>
                  <a:pt x="0" y="0"/>
                </a:moveTo>
                <a:lnTo>
                  <a:pt x="0" y="601010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865885" y="731519"/>
            <a:ext cx="42545" cy="596900"/>
          </a:xfrm>
          <a:custGeom>
            <a:avLst/>
            <a:gdLst/>
            <a:ahLst/>
            <a:cxnLst/>
            <a:rect l="l" t="t" r="r" b="b"/>
            <a:pathLst>
              <a:path w="42544" h="596900">
                <a:moveTo>
                  <a:pt x="0" y="596610"/>
                </a:moveTo>
                <a:lnTo>
                  <a:pt x="42209" y="596610"/>
                </a:lnTo>
                <a:lnTo>
                  <a:pt x="42209" y="0"/>
                </a:lnTo>
                <a:lnTo>
                  <a:pt x="0" y="0"/>
                </a:lnTo>
                <a:lnTo>
                  <a:pt x="0" y="59661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863685" y="703225"/>
            <a:ext cx="46990" cy="26670"/>
          </a:xfrm>
          <a:custGeom>
            <a:avLst/>
            <a:gdLst/>
            <a:ahLst/>
            <a:cxnLst/>
            <a:rect l="l" t="t" r="r" b="b"/>
            <a:pathLst>
              <a:path w="46989" h="26670">
                <a:moveTo>
                  <a:pt x="0" y="26093"/>
                </a:moveTo>
                <a:lnTo>
                  <a:pt x="46609" y="26093"/>
                </a:lnTo>
                <a:lnTo>
                  <a:pt x="46609" y="0"/>
                </a:lnTo>
                <a:lnTo>
                  <a:pt x="0" y="0"/>
                </a:lnTo>
                <a:lnTo>
                  <a:pt x="0" y="260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865885" y="705426"/>
            <a:ext cx="42545" cy="22225"/>
          </a:xfrm>
          <a:custGeom>
            <a:avLst/>
            <a:gdLst/>
            <a:ahLst/>
            <a:cxnLst/>
            <a:rect l="l" t="t" r="r" b="b"/>
            <a:pathLst>
              <a:path w="42544" h="22225">
                <a:moveTo>
                  <a:pt x="0" y="21693"/>
                </a:moveTo>
                <a:lnTo>
                  <a:pt x="42209" y="21693"/>
                </a:lnTo>
                <a:lnTo>
                  <a:pt x="42209" y="0"/>
                </a:lnTo>
                <a:lnTo>
                  <a:pt x="0" y="0"/>
                </a:lnTo>
                <a:lnTo>
                  <a:pt x="0" y="2169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964894" y="1306316"/>
            <a:ext cx="0" cy="897255"/>
          </a:xfrm>
          <a:custGeom>
            <a:avLst/>
            <a:gdLst/>
            <a:ahLst/>
            <a:cxnLst/>
            <a:rect l="l" t="t" r="r" b="b"/>
            <a:pathLst>
              <a:path w="0" h="897255">
                <a:moveTo>
                  <a:pt x="0" y="0"/>
                </a:moveTo>
                <a:lnTo>
                  <a:pt x="0" y="896836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943789" y="1308516"/>
            <a:ext cx="42545" cy="892810"/>
          </a:xfrm>
          <a:custGeom>
            <a:avLst/>
            <a:gdLst/>
            <a:ahLst/>
            <a:cxnLst/>
            <a:rect l="l" t="t" r="r" b="b"/>
            <a:pathLst>
              <a:path w="42544" h="892810">
                <a:moveTo>
                  <a:pt x="0" y="892435"/>
                </a:moveTo>
                <a:lnTo>
                  <a:pt x="42209" y="892435"/>
                </a:lnTo>
                <a:lnTo>
                  <a:pt x="42209" y="0"/>
                </a:lnTo>
                <a:lnTo>
                  <a:pt x="0" y="0"/>
                </a:lnTo>
                <a:lnTo>
                  <a:pt x="0" y="89243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964894" y="729414"/>
            <a:ext cx="0" cy="577215"/>
          </a:xfrm>
          <a:custGeom>
            <a:avLst/>
            <a:gdLst/>
            <a:ahLst/>
            <a:cxnLst/>
            <a:rect l="l" t="t" r="r" b="b"/>
            <a:pathLst>
              <a:path w="0" h="577215">
                <a:moveTo>
                  <a:pt x="0" y="0"/>
                </a:moveTo>
                <a:lnTo>
                  <a:pt x="0" y="576902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943789" y="731614"/>
            <a:ext cx="42545" cy="572770"/>
          </a:xfrm>
          <a:custGeom>
            <a:avLst/>
            <a:gdLst/>
            <a:ahLst/>
            <a:cxnLst/>
            <a:rect l="l" t="t" r="r" b="b"/>
            <a:pathLst>
              <a:path w="42544" h="572769">
                <a:moveTo>
                  <a:pt x="0" y="572501"/>
                </a:moveTo>
                <a:lnTo>
                  <a:pt x="42209" y="572501"/>
                </a:lnTo>
                <a:lnTo>
                  <a:pt x="42209" y="0"/>
                </a:lnTo>
                <a:lnTo>
                  <a:pt x="0" y="0"/>
                </a:lnTo>
                <a:lnTo>
                  <a:pt x="0" y="57250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941589" y="703225"/>
            <a:ext cx="46990" cy="26670"/>
          </a:xfrm>
          <a:custGeom>
            <a:avLst/>
            <a:gdLst/>
            <a:ahLst/>
            <a:cxnLst/>
            <a:rect l="l" t="t" r="r" b="b"/>
            <a:pathLst>
              <a:path w="46989" h="26670">
                <a:moveTo>
                  <a:pt x="0" y="26188"/>
                </a:moveTo>
                <a:lnTo>
                  <a:pt x="46609" y="26188"/>
                </a:lnTo>
                <a:lnTo>
                  <a:pt x="46609" y="0"/>
                </a:lnTo>
                <a:lnTo>
                  <a:pt x="0" y="0"/>
                </a:lnTo>
                <a:lnTo>
                  <a:pt x="0" y="261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943789" y="705426"/>
            <a:ext cx="42545" cy="22225"/>
          </a:xfrm>
          <a:custGeom>
            <a:avLst/>
            <a:gdLst/>
            <a:ahLst/>
            <a:cxnLst/>
            <a:rect l="l" t="t" r="r" b="b"/>
            <a:pathLst>
              <a:path w="42544" h="22225">
                <a:moveTo>
                  <a:pt x="0" y="21788"/>
                </a:moveTo>
                <a:lnTo>
                  <a:pt x="42209" y="21788"/>
                </a:lnTo>
                <a:lnTo>
                  <a:pt x="42209" y="0"/>
                </a:lnTo>
                <a:lnTo>
                  <a:pt x="0" y="0"/>
                </a:lnTo>
                <a:lnTo>
                  <a:pt x="0" y="21788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3042797" y="1299036"/>
            <a:ext cx="0" cy="904240"/>
          </a:xfrm>
          <a:custGeom>
            <a:avLst/>
            <a:gdLst/>
            <a:ahLst/>
            <a:cxnLst/>
            <a:rect l="l" t="t" r="r" b="b"/>
            <a:pathLst>
              <a:path w="0" h="904239">
                <a:moveTo>
                  <a:pt x="0" y="0"/>
                </a:moveTo>
                <a:lnTo>
                  <a:pt x="0" y="904116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3021692" y="1301236"/>
            <a:ext cx="42545" cy="899794"/>
          </a:xfrm>
          <a:custGeom>
            <a:avLst/>
            <a:gdLst/>
            <a:ahLst/>
            <a:cxnLst/>
            <a:rect l="l" t="t" r="r" b="b"/>
            <a:pathLst>
              <a:path w="42544" h="899794">
                <a:moveTo>
                  <a:pt x="0" y="899715"/>
                </a:moveTo>
                <a:lnTo>
                  <a:pt x="42209" y="899715"/>
                </a:lnTo>
                <a:lnTo>
                  <a:pt x="42209" y="0"/>
                </a:lnTo>
                <a:lnTo>
                  <a:pt x="0" y="0"/>
                </a:lnTo>
                <a:lnTo>
                  <a:pt x="0" y="89971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3042797" y="734614"/>
            <a:ext cx="0" cy="564515"/>
          </a:xfrm>
          <a:custGeom>
            <a:avLst/>
            <a:gdLst/>
            <a:ahLst/>
            <a:cxnLst/>
            <a:rect l="l" t="t" r="r" b="b"/>
            <a:pathLst>
              <a:path w="0" h="564515">
                <a:moveTo>
                  <a:pt x="0" y="0"/>
                </a:moveTo>
                <a:lnTo>
                  <a:pt x="0" y="564422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3021692" y="736814"/>
            <a:ext cx="42545" cy="560070"/>
          </a:xfrm>
          <a:custGeom>
            <a:avLst/>
            <a:gdLst/>
            <a:ahLst/>
            <a:cxnLst/>
            <a:rect l="l" t="t" r="r" b="b"/>
            <a:pathLst>
              <a:path w="42544" h="560069">
                <a:moveTo>
                  <a:pt x="0" y="560022"/>
                </a:moveTo>
                <a:lnTo>
                  <a:pt x="42209" y="560022"/>
                </a:lnTo>
                <a:lnTo>
                  <a:pt x="42209" y="0"/>
                </a:lnTo>
                <a:lnTo>
                  <a:pt x="0" y="0"/>
                </a:lnTo>
                <a:lnTo>
                  <a:pt x="0" y="560022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3019492" y="703225"/>
            <a:ext cx="46990" cy="31750"/>
          </a:xfrm>
          <a:custGeom>
            <a:avLst/>
            <a:gdLst/>
            <a:ahLst/>
            <a:cxnLst/>
            <a:rect l="l" t="t" r="r" b="b"/>
            <a:pathLst>
              <a:path w="46989" h="31750">
                <a:moveTo>
                  <a:pt x="0" y="31388"/>
                </a:moveTo>
                <a:lnTo>
                  <a:pt x="46609" y="31388"/>
                </a:lnTo>
                <a:lnTo>
                  <a:pt x="46609" y="0"/>
                </a:lnTo>
                <a:lnTo>
                  <a:pt x="0" y="0"/>
                </a:lnTo>
                <a:lnTo>
                  <a:pt x="0" y="313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3021692" y="705426"/>
            <a:ext cx="42545" cy="27305"/>
          </a:xfrm>
          <a:custGeom>
            <a:avLst/>
            <a:gdLst/>
            <a:ahLst/>
            <a:cxnLst/>
            <a:rect l="l" t="t" r="r" b="b"/>
            <a:pathLst>
              <a:path w="42544" h="27304">
                <a:moveTo>
                  <a:pt x="0" y="26987"/>
                </a:moveTo>
                <a:lnTo>
                  <a:pt x="42209" y="26987"/>
                </a:lnTo>
                <a:lnTo>
                  <a:pt x="42209" y="0"/>
                </a:lnTo>
                <a:lnTo>
                  <a:pt x="0" y="0"/>
                </a:lnTo>
                <a:lnTo>
                  <a:pt x="0" y="2698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3120701" y="1312556"/>
            <a:ext cx="0" cy="890905"/>
          </a:xfrm>
          <a:custGeom>
            <a:avLst/>
            <a:gdLst/>
            <a:ahLst/>
            <a:cxnLst/>
            <a:rect l="l" t="t" r="r" b="b"/>
            <a:pathLst>
              <a:path w="0" h="890905">
                <a:moveTo>
                  <a:pt x="0" y="0"/>
                </a:moveTo>
                <a:lnTo>
                  <a:pt x="0" y="890596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3099596" y="1314756"/>
            <a:ext cx="42545" cy="886460"/>
          </a:xfrm>
          <a:custGeom>
            <a:avLst/>
            <a:gdLst/>
            <a:ahLst/>
            <a:cxnLst/>
            <a:rect l="l" t="t" r="r" b="b"/>
            <a:pathLst>
              <a:path w="42544" h="886460">
                <a:moveTo>
                  <a:pt x="0" y="886195"/>
                </a:moveTo>
                <a:lnTo>
                  <a:pt x="42209" y="886195"/>
                </a:lnTo>
                <a:lnTo>
                  <a:pt x="42209" y="0"/>
                </a:lnTo>
                <a:lnTo>
                  <a:pt x="0" y="0"/>
                </a:lnTo>
                <a:lnTo>
                  <a:pt x="0" y="88619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3120701" y="734519"/>
            <a:ext cx="0" cy="578485"/>
          </a:xfrm>
          <a:custGeom>
            <a:avLst/>
            <a:gdLst/>
            <a:ahLst/>
            <a:cxnLst/>
            <a:rect l="l" t="t" r="r" b="b"/>
            <a:pathLst>
              <a:path w="0" h="578485">
                <a:moveTo>
                  <a:pt x="0" y="0"/>
                </a:moveTo>
                <a:lnTo>
                  <a:pt x="0" y="578036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3099596" y="736719"/>
            <a:ext cx="42545" cy="574040"/>
          </a:xfrm>
          <a:custGeom>
            <a:avLst/>
            <a:gdLst/>
            <a:ahLst/>
            <a:cxnLst/>
            <a:rect l="l" t="t" r="r" b="b"/>
            <a:pathLst>
              <a:path w="42544" h="574040">
                <a:moveTo>
                  <a:pt x="0" y="573636"/>
                </a:moveTo>
                <a:lnTo>
                  <a:pt x="42209" y="573636"/>
                </a:lnTo>
                <a:lnTo>
                  <a:pt x="42209" y="0"/>
                </a:lnTo>
                <a:lnTo>
                  <a:pt x="0" y="0"/>
                </a:lnTo>
                <a:lnTo>
                  <a:pt x="0" y="57363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3097396" y="703225"/>
            <a:ext cx="46990" cy="31750"/>
          </a:xfrm>
          <a:custGeom>
            <a:avLst/>
            <a:gdLst/>
            <a:ahLst/>
            <a:cxnLst/>
            <a:rect l="l" t="t" r="r" b="b"/>
            <a:pathLst>
              <a:path w="46989" h="31750">
                <a:moveTo>
                  <a:pt x="0" y="31293"/>
                </a:moveTo>
                <a:lnTo>
                  <a:pt x="46609" y="31293"/>
                </a:lnTo>
                <a:lnTo>
                  <a:pt x="46609" y="0"/>
                </a:lnTo>
                <a:lnTo>
                  <a:pt x="0" y="0"/>
                </a:lnTo>
                <a:lnTo>
                  <a:pt x="0" y="312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3099596" y="705426"/>
            <a:ext cx="42545" cy="27305"/>
          </a:xfrm>
          <a:custGeom>
            <a:avLst/>
            <a:gdLst/>
            <a:ahLst/>
            <a:cxnLst/>
            <a:rect l="l" t="t" r="r" b="b"/>
            <a:pathLst>
              <a:path w="42544" h="27304">
                <a:moveTo>
                  <a:pt x="0" y="26893"/>
                </a:moveTo>
                <a:lnTo>
                  <a:pt x="42209" y="26893"/>
                </a:lnTo>
                <a:lnTo>
                  <a:pt x="42209" y="0"/>
                </a:lnTo>
                <a:lnTo>
                  <a:pt x="0" y="0"/>
                </a:lnTo>
                <a:lnTo>
                  <a:pt x="0" y="26893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3198604" y="1325130"/>
            <a:ext cx="0" cy="878205"/>
          </a:xfrm>
          <a:custGeom>
            <a:avLst/>
            <a:gdLst/>
            <a:ahLst/>
            <a:cxnLst/>
            <a:rect l="l" t="t" r="r" b="b"/>
            <a:pathLst>
              <a:path w="0" h="878205">
                <a:moveTo>
                  <a:pt x="0" y="0"/>
                </a:moveTo>
                <a:lnTo>
                  <a:pt x="0" y="878022"/>
                </a:lnTo>
              </a:path>
            </a:pathLst>
          </a:custGeom>
          <a:ln w="466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3177500" y="1327330"/>
            <a:ext cx="42545" cy="873760"/>
          </a:xfrm>
          <a:custGeom>
            <a:avLst/>
            <a:gdLst/>
            <a:ahLst/>
            <a:cxnLst/>
            <a:rect l="l" t="t" r="r" b="b"/>
            <a:pathLst>
              <a:path w="42544" h="873760">
                <a:moveTo>
                  <a:pt x="0" y="873621"/>
                </a:moveTo>
                <a:lnTo>
                  <a:pt x="42209" y="873621"/>
                </a:lnTo>
                <a:lnTo>
                  <a:pt x="42209" y="0"/>
                </a:lnTo>
                <a:lnTo>
                  <a:pt x="0" y="0"/>
                </a:lnTo>
                <a:lnTo>
                  <a:pt x="0" y="873621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3198604" y="734614"/>
            <a:ext cx="0" cy="590550"/>
          </a:xfrm>
          <a:custGeom>
            <a:avLst/>
            <a:gdLst/>
            <a:ahLst/>
            <a:cxnLst/>
            <a:rect l="l" t="t" r="r" b="b"/>
            <a:pathLst>
              <a:path w="0" h="590550">
                <a:moveTo>
                  <a:pt x="0" y="0"/>
                </a:moveTo>
                <a:lnTo>
                  <a:pt x="0" y="590516"/>
                </a:lnTo>
              </a:path>
            </a:pathLst>
          </a:custGeom>
          <a:ln w="46609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3177500" y="736814"/>
            <a:ext cx="42545" cy="586740"/>
          </a:xfrm>
          <a:custGeom>
            <a:avLst/>
            <a:gdLst/>
            <a:ahLst/>
            <a:cxnLst/>
            <a:rect l="l" t="t" r="r" b="b"/>
            <a:pathLst>
              <a:path w="42544" h="586740">
                <a:moveTo>
                  <a:pt x="0" y="586116"/>
                </a:moveTo>
                <a:lnTo>
                  <a:pt x="42209" y="586116"/>
                </a:lnTo>
                <a:lnTo>
                  <a:pt x="42209" y="0"/>
                </a:lnTo>
                <a:lnTo>
                  <a:pt x="0" y="0"/>
                </a:lnTo>
                <a:lnTo>
                  <a:pt x="0" y="586116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3175299" y="703225"/>
            <a:ext cx="46990" cy="31750"/>
          </a:xfrm>
          <a:custGeom>
            <a:avLst/>
            <a:gdLst/>
            <a:ahLst/>
            <a:cxnLst/>
            <a:rect l="l" t="t" r="r" b="b"/>
            <a:pathLst>
              <a:path w="46989" h="31750">
                <a:moveTo>
                  <a:pt x="0" y="31388"/>
                </a:moveTo>
                <a:lnTo>
                  <a:pt x="46609" y="31388"/>
                </a:lnTo>
                <a:lnTo>
                  <a:pt x="46609" y="0"/>
                </a:lnTo>
                <a:lnTo>
                  <a:pt x="0" y="0"/>
                </a:lnTo>
                <a:lnTo>
                  <a:pt x="0" y="313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3177500" y="705426"/>
            <a:ext cx="42545" cy="27305"/>
          </a:xfrm>
          <a:custGeom>
            <a:avLst/>
            <a:gdLst/>
            <a:ahLst/>
            <a:cxnLst/>
            <a:rect l="l" t="t" r="r" b="b"/>
            <a:pathLst>
              <a:path w="42544" h="27304">
                <a:moveTo>
                  <a:pt x="0" y="26987"/>
                </a:moveTo>
                <a:lnTo>
                  <a:pt x="42209" y="26987"/>
                </a:lnTo>
                <a:lnTo>
                  <a:pt x="42209" y="0"/>
                </a:lnTo>
                <a:lnTo>
                  <a:pt x="0" y="0"/>
                </a:lnTo>
                <a:lnTo>
                  <a:pt x="0" y="26987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673782" y="626267"/>
            <a:ext cx="0" cy="1577340"/>
          </a:xfrm>
          <a:custGeom>
            <a:avLst/>
            <a:gdLst/>
            <a:ahLst/>
            <a:cxnLst/>
            <a:rect l="l" t="t" r="r" b="b"/>
            <a:pathLst>
              <a:path w="0" h="1577339">
                <a:moveTo>
                  <a:pt x="0" y="1576885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643245" y="2203152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 txBox="1"/>
          <p:nvPr/>
        </p:nvSpPr>
        <p:spPr>
          <a:xfrm>
            <a:off x="513993" y="2167074"/>
            <a:ext cx="119380" cy="72390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643245" y="190316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643245" y="1603181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643245" y="130319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643245" y="1003211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643245" y="703225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 txBox="1"/>
          <p:nvPr/>
        </p:nvSpPr>
        <p:spPr>
          <a:xfrm>
            <a:off x="513993" y="620429"/>
            <a:ext cx="119380" cy="16573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650" spc="-5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422286" y="932759"/>
            <a:ext cx="211454" cy="1029969"/>
          </a:xfrm>
          <a:prstGeom prst="rect">
            <a:avLst/>
          </a:prstGeom>
        </p:spPr>
        <p:txBody>
          <a:bodyPr wrap="square" lIns="0" tIns="15240" rIns="0" bIns="0" rtlCol="0" vert="vert270">
            <a:spAutoFit/>
          </a:bodyPr>
          <a:lstStyle/>
          <a:p>
            <a:pPr marL="12700" marR="5080" indent="66040">
              <a:lnSpc>
                <a:spcPts val="720"/>
              </a:lnSpc>
              <a:spcBef>
                <a:spcPts val="120"/>
              </a:spcBef>
              <a:tabLst>
                <a:tab pos="312420" algn="l"/>
                <a:tab pos="612140" algn="l"/>
                <a:tab pos="912494" algn="l"/>
              </a:tabLst>
            </a:pPr>
            <a:r>
              <a:rPr dirty="0" sz="650">
                <a:latin typeface="Arial"/>
                <a:cs typeface="Arial"/>
              </a:rPr>
              <a:t>in </a:t>
            </a:r>
            <a:r>
              <a:rPr dirty="0" sz="650" spc="10">
                <a:latin typeface="Arial"/>
                <a:cs typeface="Arial"/>
              </a:rPr>
              <a:t>% </a:t>
            </a:r>
            <a:r>
              <a:rPr dirty="0" sz="650">
                <a:latin typeface="Arial"/>
                <a:cs typeface="Arial"/>
              </a:rPr>
              <a:t>of all </a:t>
            </a:r>
            <a:r>
              <a:rPr dirty="0" sz="650" spc="5">
                <a:latin typeface="Arial"/>
                <a:cs typeface="Arial"/>
              </a:rPr>
              <a:t>ranking</a:t>
            </a:r>
            <a:r>
              <a:rPr dirty="0" sz="650" spc="-9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entries  </a:t>
            </a:r>
            <a:r>
              <a:rPr dirty="0" sz="650" spc="-5">
                <a:latin typeface="Arial"/>
                <a:cs typeface="Arial"/>
              </a:rPr>
              <a:t>2</a:t>
            </a:r>
            <a:r>
              <a:rPr dirty="0" sz="650">
                <a:latin typeface="Arial"/>
                <a:cs typeface="Arial"/>
              </a:rPr>
              <a:t>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-5">
                <a:latin typeface="Arial"/>
                <a:cs typeface="Arial"/>
              </a:rPr>
              <a:t>4</a:t>
            </a:r>
            <a:r>
              <a:rPr dirty="0" sz="650">
                <a:latin typeface="Arial"/>
                <a:cs typeface="Arial"/>
              </a:rPr>
              <a:t>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-5">
                <a:latin typeface="Arial"/>
                <a:cs typeface="Arial"/>
              </a:rPr>
              <a:t>6</a:t>
            </a:r>
            <a:r>
              <a:rPr dirty="0" sz="650">
                <a:latin typeface="Arial"/>
                <a:cs typeface="Arial"/>
              </a:rPr>
              <a:t>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-5">
                <a:latin typeface="Arial"/>
                <a:cs typeface="Arial"/>
              </a:rPr>
              <a:t>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673782" y="2203152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 txBox="1"/>
          <p:nvPr/>
        </p:nvSpPr>
        <p:spPr>
          <a:xfrm>
            <a:off x="724068" y="2220990"/>
            <a:ext cx="2534920" cy="2127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ts val="695"/>
              </a:lnSpc>
              <a:spcBef>
                <a:spcPts val="50"/>
              </a:spcBef>
            </a:pPr>
            <a:r>
              <a:rPr dirty="0" sz="650" spc="-5">
                <a:latin typeface="Arial"/>
                <a:cs typeface="Arial"/>
              </a:rPr>
              <a:t>1989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1990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1991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1992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1993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1994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1995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1996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1997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1998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1999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2000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2001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2002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2003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2004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2005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2006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2007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2008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2009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2010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2011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2012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2013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2014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2015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2016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2017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2018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15"/>
              </a:lnSpc>
            </a:pPr>
            <a:r>
              <a:rPr dirty="0" sz="650" spc="-5">
                <a:latin typeface="Arial"/>
                <a:cs typeface="Arial"/>
              </a:rPr>
              <a:t>2019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95"/>
              </a:lnSpc>
            </a:pPr>
            <a:r>
              <a:rPr dirty="0" sz="650" spc="-5">
                <a:latin typeface="Arial"/>
                <a:cs typeface="Arial"/>
              </a:rPr>
              <a:t>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823659" y="2498152"/>
            <a:ext cx="2334895" cy="146050"/>
          </a:xfrm>
          <a:custGeom>
            <a:avLst/>
            <a:gdLst/>
            <a:ahLst/>
            <a:cxnLst/>
            <a:rect l="l" t="t" r="r" b="b"/>
            <a:pathLst>
              <a:path w="2334895" h="146050">
                <a:moveTo>
                  <a:pt x="0" y="145639"/>
                </a:moveTo>
                <a:lnTo>
                  <a:pt x="2334785" y="145639"/>
                </a:lnTo>
                <a:lnTo>
                  <a:pt x="2334785" y="0"/>
                </a:lnTo>
                <a:lnTo>
                  <a:pt x="0" y="0"/>
                </a:lnTo>
                <a:lnTo>
                  <a:pt x="0" y="145639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854454" y="2571020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5993" y="0"/>
                </a:lnTo>
              </a:path>
            </a:pathLst>
          </a:custGeom>
          <a:ln w="763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856654" y="2535024"/>
            <a:ext cx="281940" cy="72390"/>
          </a:xfrm>
          <a:custGeom>
            <a:avLst/>
            <a:gdLst/>
            <a:ahLst/>
            <a:cxnLst/>
            <a:rect l="l" t="t" r="r" b="b"/>
            <a:pathLst>
              <a:path w="281940" h="72389">
                <a:moveTo>
                  <a:pt x="0" y="71990"/>
                </a:moveTo>
                <a:lnTo>
                  <a:pt x="281592" y="71990"/>
                </a:lnTo>
                <a:lnTo>
                  <a:pt x="281592" y="0"/>
                </a:lnTo>
                <a:lnTo>
                  <a:pt x="0" y="0"/>
                </a:lnTo>
                <a:lnTo>
                  <a:pt x="0" y="719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646159" y="2571020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087" y="0"/>
                </a:lnTo>
              </a:path>
            </a:pathLst>
          </a:custGeom>
          <a:ln w="76390">
            <a:solidFill>
              <a:srgbClr val="9F9F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648359" y="2535024"/>
            <a:ext cx="281940" cy="72390"/>
          </a:xfrm>
          <a:custGeom>
            <a:avLst/>
            <a:gdLst/>
            <a:ahLst/>
            <a:cxnLst/>
            <a:rect l="l" t="t" r="r" b="b"/>
            <a:pathLst>
              <a:path w="281939" h="72389">
                <a:moveTo>
                  <a:pt x="0" y="71990"/>
                </a:moveTo>
                <a:lnTo>
                  <a:pt x="281687" y="71990"/>
                </a:lnTo>
                <a:lnTo>
                  <a:pt x="281687" y="0"/>
                </a:lnTo>
                <a:lnTo>
                  <a:pt x="0" y="0"/>
                </a:lnTo>
                <a:lnTo>
                  <a:pt x="0" y="719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2474477" y="2535024"/>
            <a:ext cx="281940" cy="72390"/>
          </a:xfrm>
          <a:custGeom>
            <a:avLst/>
            <a:gdLst/>
            <a:ahLst/>
            <a:cxnLst/>
            <a:rect l="l" t="t" r="r" b="b"/>
            <a:pathLst>
              <a:path w="281939" h="72389">
                <a:moveTo>
                  <a:pt x="0" y="71990"/>
                </a:moveTo>
                <a:lnTo>
                  <a:pt x="281592" y="71990"/>
                </a:lnTo>
                <a:lnTo>
                  <a:pt x="281592" y="0"/>
                </a:lnTo>
                <a:lnTo>
                  <a:pt x="0" y="0"/>
                </a:lnTo>
                <a:lnTo>
                  <a:pt x="0" y="719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 txBox="1"/>
          <p:nvPr/>
        </p:nvSpPr>
        <p:spPr>
          <a:xfrm>
            <a:off x="2804123" y="2503674"/>
            <a:ext cx="297815" cy="12636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dirty="0" sz="650" spc="5">
                <a:latin typeface="Arial"/>
                <a:cs typeface="Arial"/>
              </a:rPr>
              <a:t>married</a:t>
            </a:r>
            <a:endParaRPr sz="650">
              <a:latin typeface="Arial"/>
              <a:cs typeface="Arial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520630" y="1085082"/>
            <a:ext cx="1763395" cy="44069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36525" marR="5080" indent="-12446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In den </a:t>
            </a:r>
            <a:r>
              <a:rPr dirty="0" sz="900" spc="-10">
                <a:latin typeface="Arial"/>
                <a:cs typeface="Arial"/>
              </a:rPr>
              <a:t>USA </a:t>
            </a:r>
            <a:r>
              <a:rPr dirty="0" sz="900" spc="-5">
                <a:latin typeface="Arial"/>
                <a:cs typeface="Arial"/>
              </a:rPr>
              <a:t>sind heute nur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noch  30% der Superreichen Erben  (Scheuer und Slemrod,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2020)</a:t>
            </a:r>
            <a:endParaRPr sz="900">
              <a:latin typeface="Arial"/>
              <a:cs typeface="Arial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1186301" y="2484606"/>
            <a:ext cx="1269365" cy="25400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60"/>
              </a:spcBef>
              <a:tabLst>
                <a:tab pos="791210" algn="l"/>
              </a:tabLst>
            </a:pPr>
            <a:r>
              <a:rPr dirty="0" sz="650">
                <a:latin typeface="Arial"/>
                <a:cs typeface="Arial"/>
              </a:rPr>
              <a:t>inherited	</a:t>
            </a:r>
            <a:r>
              <a:rPr dirty="0" sz="650" spc="5">
                <a:latin typeface="Arial"/>
                <a:cs typeface="Arial"/>
              </a:rPr>
              <a:t>self-made</a:t>
            </a:r>
            <a:endParaRPr sz="650">
              <a:latin typeface="Arial"/>
              <a:cs typeface="Arial"/>
            </a:endParaRPr>
          </a:p>
          <a:p>
            <a:pPr marL="22225">
              <a:lnSpc>
                <a:spcPct val="100000"/>
              </a:lnSpc>
              <a:spcBef>
                <a:spcPts val="135"/>
              </a:spcBef>
            </a:pPr>
            <a:r>
              <a:rPr dirty="0" sz="600" spc="-5" i="1">
                <a:latin typeface="Arial"/>
                <a:cs typeface="Arial"/>
              </a:rPr>
              <a:t>Quelle: </a:t>
            </a:r>
            <a:r>
              <a:rPr dirty="0" sz="600" spc="-5">
                <a:latin typeface="Arial"/>
                <a:cs typeface="Arial"/>
              </a:rPr>
              <a:t>Baselgia &amp; </a:t>
            </a:r>
            <a:r>
              <a:rPr dirty="0" sz="600">
                <a:latin typeface="Arial"/>
                <a:cs typeface="Arial"/>
              </a:rPr>
              <a:t>Martínez</a:t>
            </a:r>
            <a:r>
              <a:rPr dirty="0" sz="600" spc="-114">
                <a:latin typeface="Arial"/>
                <a:cs typeface="Arial"/>
              </a:rPr>
              <a:t> </a:t>
            </a:r>
            <a:r>
              <a:rPr dirty="0" sz="600" spc="-5">
                <a:latin typeface="Arial"/>
                <a:cs typeface="Arial"/>
              </a:rPr>
              <a:t>(2024a)</a:t>
            </a:r>
            <a:endParaRPr sz="600">
              <a:latin typeface="Arial"/>
              <a:cs typeface="Arial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12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850004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Ökonomische Mobilität </a:t>
            </a:r>
            <a:r>
              <a:rPr dirty="0" spc="-10"/>
              <a:t>unter </a:t>
            </a:r>
            <a:r>
              <a:rPr dirty="0" spc="-5"/>
              <a:t>den Superreichen nimmt</a:t>
            </a:r>
            <a:r>
              <a:rPr dirty="0" spc="-10"/>
              <a:t> </a:t>
            </a:r>
            <a:r>
              <a:rPr dirty="0" spc="-5"/>
              <a:t>ab</a:t>
            </a:r>
          </a:p>
        </p:txBody>
      </p:sp>
      <p:sp>
        <p:nvSpPr>
          <p:cNvPr id="3" name="object 3"/>
          <p:cNvSpPr/>
          <p:nvPr/>
        </p:nvSpPr>
        <p:spPr>
          <a:xfrm>
            <a:off x="675983" y="648330"/>
            <a:ext cx="2630170" cy="1487805"/>
          </a:xfrm>
          <a:custGeom>
            <a:avLst/>
            <a:gdLst/>
            <a:ahLst/>
            <a:cxnLst/>
            <a:rect l="l" t="t" r="r" b="b"/>
            <a:pathLst>
              <a:path w="2630170" h="1487805">
                <a:moveTo>
                  <a:pt x="0" y="1487490"/>
                </a:moveTo>
                <a:lnTo>
                  <a:pt x="2630044" y="1487490"/>
                </a:lnTo>
                <a:lnTo>
                  <a:pt x="2630044" y="0"/>
                </a:lnTo>
                <a:lnTo>
                  <a:pt x="0" y="0"/>
                </a:lnTo>
                <a:lnTo>
                  <a:pt x="0" y="1487490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73782" y="2089615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73782" y="1810618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73782" y="1531526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73782" y="1252530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73782" y="973533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73782" y="694536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22188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76037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229791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483544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737298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991052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244806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498560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752313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006067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3259821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660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722188" y="694536"/>
            <a:ext cx="2538095" cy="1058545"/>
          </a:xfrm>
          <a:custGeom>
            <a:avLst/>
            <a:gdLst/>
            <a:ahLst/>
            <a:cxnLst/>
            <a:rect l="l" t="t" r="r" b="b"/>
            <a:pathLst>
              <a:path w="2538095" h="1058545">
                <a:moveTo>
                  <a:pt x="0" y="0"/>
                </a:moveTo>
                <a:lnTo>
                  <a:pt x="253753" y="245906"/>
                </a:lnTo>
                <a:lnTo>
                  <a:pt x="507507" y="438301"/>
                </a:lnTo>
                <a:lnTo>
                  <a:pt x="761261" y="641475"/>
                </a:lnTo>
                <a:lnTo>
                  <a:pt x="1015015" y="748308"/>
                </a:lnTo>
                <a:lnTo>
                  <a:pt x="1268768" y="833870"/>
                </a:lnTo>
                <a:lnTo>
                  <a:pt x="1522617" y="865920"/>
                </a:lnTo>
                <a:lnTo>
                  <a:pt x="1776371" y="962165"/>
                </a:lnTo>
                <a:lnTo>
                  <a:pt x="2030124" y="962165"/>
                </a:lnTo>
                <a:lnTo>
                  <a:pt x="2283878" y="994215"/>
                </a:lnTo>
                <a:lnTo>
                  <a:pt x="2537632" y="1058410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702051" y="6743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705351" y="67769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955805" y="92030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959105" y="92360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209558" y="111270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212859" y="1116001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463312" y="131587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466612" y="131917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717066" y="142270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720366" y="1426008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970820" y="15082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974120" y="151156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224668" y="154031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227968" y="154361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478422" y="163656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481722" y="163986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732176" y="163656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735476" y="163986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985929" y="166861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989230" y="1671914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239683" y="173280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242984" y="173610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22188" y="694536"/>
            <a:ext cx="2538095" cy="913130"/>
          </a:xfrm>
          <a:custGeom>
            <a:avLst/>
            <a:gdLst/>
            <a:ahLst/>
            <a:cxnLst/>
            <a:rect l="l" t="t" r="r" b="b"/>
            <a:pathLst>
              <a:path w="2538095" h="913130">
                <a:moveTo>
                  <a:pt x="0" y="0"/>
                </a:moveTo>
                <a:lnTo>
                  <a:pt x="253753" y="114113"/>
                </a:lnTo>
                <a:lnTo>
                  <a:pt x="507507" y="259331"/>
                </a:lnTo>
                <a:lnTo>
                  <a:pt x="761261" y="321541"/>
                </a:lnTo>
                <a:lnTo>
                  <a:pt x="1015015" y="383750"/>
                </a:lnTo>
                <a:lnTo>
                  <a:pt x="1268768" y="487558"/>
                </a:lnTo>
                <a:lnTo>
                  <a:pt x="1522617" y="591272"/>
                </a:lnTo>
                <a:lnTo>
                  <a:pt x="1776371" y="674187"/>
                </a:lnTo>
                <a:lnTo>
                  <a:pt x="2030124" y="746796"/>
                </a:lnTo>
                <a:lnTo>
                  <a:pt x="2283878" y="819405"/>
                </a:lnTo>
                <a:lnTo>
                  <a:pt x="2537632" y="912814"/>
                </a:lnTo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696000" y="66834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699300" y="67164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4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949754" y="78246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953054" y="78576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203508" y="92767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206808" y="930980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457261" y="98988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460562" y="99318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711015" y="105209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714315" y="1055399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964769" y="115590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968069" y="1159207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218617" y="125962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221918" y="1262921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472371" y="134253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475671" y="134583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726125" y="141514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729425" y="1418444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979879" y="1487753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983179" y="1491053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233633" y="158116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236933" y="1584462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4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2188" y="694536"/>
            <a:ext cx="2538095" cy="923925"/>
          </a:xfrm>
          <a:custGeom>
            <a:avLst/>
            <a:gdLst/>
            <a:ahLst/>
            <a:cxnLst/>
            <a:rect l="l" t="t" r="r" b="b"/>
            <a:pathLst>
              <a:path w="2538095" h="923925">
                <a:moveTo>
                  <a:pt x="0" y="0"/>
                </a:moveTo>
                <a:lnTo>
                  <a:pt x="253753" y="147392"/>
                </a:lnTo>
                <a:lnTo>
                  <a:pt x="507507" y="245623"/>
                </a:lnTo>
                <a:lnTo>
                  <a:pt x="761261" y="363518"/>
                </a:lnTo>
                <a:lnTo>
                  <a:pt x="1015015" y="481413"/>
                </a:lnTo>
                <a:lnTo>
                  <a:pt x="1268768" y="599308"/>
                </a:lnTo>
                <a:lnTo>
                  <a:pt x="1522617" y="687706"/>
                </a:lnTo>
                <a:lnTo>
                  <a:pt x="1776371" y="756534"/>
                </a:lnTo>
                <a:lnTo>
                  <a:pt x="2030124" y="825267"/>
                </a:lnTo>
                <a:lnTo>
                  <a:pt x="2283878" y="844932"/>
                </a:lnTo>
                <a:lnTo>
                  <a:pt x="2537632" y="923497"/>
                </a:lnTo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97052" y="665511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02769" y="672112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70" h="33654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950806" y="812904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956522" y="819505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204560" y="911134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210276" y="917735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458314" y="1029030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464030" y="1035630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712067" y="1146925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717784" y="1153526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965821" y="1264820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971537" y="1271421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219670" y="1353218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225386" y="1359819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473424" y="1422045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479140" y="1428646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727177" y="1490778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732893" y="1497379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980931" y="1510443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5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986647" y="1517044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234685" y="1589009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4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240401" y="1595609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70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2188" y="694536"/>
            <a:ext cx="1269365" cy="510540"/>
          </a:xfrm>
          <a:custGeom>
            <a:avLst/>
            <a:gdLst/>
            <a:ahLst/>
            <a:cxnLst/>
            <a:rect l="l" t="t" r="r" b="b"/>
            <a:pathLst>
              <a:path w="1269364" h="510540">
                <a:moveTo>
                  <a:pt x="0" y="0"/>
                </a:moveTo>
                <a:lnTo>
                  <a:pt x="253753" y="150039"/>
                </a:lnTo>
                <a:lnTo>
                  <a:pt x="507507" y="250066"/>
                </a:lnTo>
                <a:lnTo>
                  <a:pt x="761261" y="360020"/>
                </a:lnTo>
                <a:lnTo>
                  <a:pt x="1015015" y="430076"/>
                </a:lnTo>
                <a:lnTo>
                  <a:pt x="1268768" y="510060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05351" y="67769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959105" y="82773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1212859" y="92776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1466612" y="103771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1720366" y="110777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1974120" y="118775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90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673782" y="646130"/>
            <a:ext cx="0" cy="1492250"/>
          </a:xfrm>
          <a:custGeom>
            <a:avLst/>
            <a:gdLst/>
            <a:ahLst/>
            <a:cxnLst/>
            <a:rect l="l" t="t" r="r" b="b"/>
            <a:pathLst>
              <a:path w="0" h="1492250">
                <a:moveTo>
                  <a:pt x="0" y="149189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643245" y="2089615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643245" y="1810618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643245" y="153152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643245" y="1252530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643245" y="973533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643245" y="69453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 h="0">
                <a:moveTo>
                  <a:pt x="30537" y="0"/>
                </a:moveTo>
                <a:lnTo>
                  <a:pt x="0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 txBox="1"/>
          <p:nvPr/>
        </p:nvSpPr>
        <p:spPr>
          <a:xfrm>
            <a:off x="422286" y="574379"/>
            <a:ext cx="211454" cy="161226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algn="ctr" marR="15875">
              <a:lnSpc>
                <a:spcPts val="750"/>
              </a:lnSpc>
              <a:spcBef>
                <a:spcPts val="50"/>
              </a:spcBef>
            </a:pPr>
            <a:r>
              <a:rPr dirty="0" sz="650">
                <a:latin typeface="Arial"/>
                <a:cs typeface="Arial"/>
              </a:rPr>
              <a:t>in </a:t>
            </a:r>
            <a:r>
              <a:rPr dirty="0" sz="650" spc="10">
                <a:latin typeface="Arial"/>
                <a:cs typeface="Arial"/>
              </a:rPr>
              <a:t>% </a:t>
            </a:r>
            <a:r>
              <a:rPr dirty="0" sz="650">
                <a:latin typeface="Arial"/>
                <a:cs typeface="Arial"/>
              </a:rPr>
              <a:t>of total</a:t>
            </a:r>
            <a:r>
              <a:rPr dirty="0" sz="650" spc="-3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observation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ts val="750"/>
              </a:lnSpc>
            </a:pPr>
            <a:r>
              <a:rPr dirty="0" sz="650">
                <a:latin typeface="Arial"/>
                <a:cs typeface="Arial"/>
              </a:rPr>
              <a:t>50% 60% 70% 80% 90%</a:t>
            </a:r>
            <a:r>
              <a:rPr dirty="0" sz="650" spc="1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100%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673782" y="2138021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 h="0">
                <a:moveTo>
                  <a:pt x="0" y="0"/>
                </a:moveTo>
                <a:lnTo>
                  <a:pt x="2634444" y="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2188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 txBox="1"/>
          <p:nvPr/>
        </p:nvSpPr>
        <p:spPr>
          <a:xfrm>
            <a:off x="686123" y="2145931"/>
            <a:ext cx="72390" cy="12636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650" spc="5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976037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 txBox="1"/>
          <p:nvPr/>
        </p:nvSpPr>
        <p:spPr>
          <a:xfrm>
            <a:off x="939971" y="2145931"/>
            <a:ext cx="72390" cy="12636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650" spc="5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229791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 txBox="1"/>
          <p:nvPr/>
        </p:nvSpPr>
        <p:spPr>
          <a:xfrm>
            <a:off x="1193725" y="2145931"/>
            <a:ext cx="72390" cy="12636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650" spc="5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1483544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 txBox="1"/>
          <p:nvPr/>
        </p:nvSpPr>
        <p:spPr>
          <a:xfrm>
            <a:off x="1447479" y="2145931"/>
            <a:ext cx="72390" cy="12636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650" spc="5"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1737298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1991052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244806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 txBox="1"/>
          <p:nvPr/>
        </p:nvSpPr>
        <p:spPr>
          <a:xfrm>
            <a:off x="2208740" y="2145931"/>
            <a:ext cx="72390" cy="12636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650" spc="5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2498560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752313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006067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 txBox="1"/>
          <p:nvPr/>
        </p:nvSpPr>
        <p:spPr>
          <a:xfrm>
            <a:off x="2970001" y="2145931"/>
            <a:ext cx="72390" cy="12636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650" spc="5"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3259821" y="2138021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0"/>
                </a:moveTo>
                <a:lnTo>
                  <a:pt x="0" y="30537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 txBox="1"/>
          <p:nvPr/>
        </p:nvSpPr>
        <p:spPr>
          <a:xfrm>
            <a:off x="3200390" y="2145931"/>
            <a:ext cx="119380" cy="12636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701233" y="2145931"/>
            <a:ext cx="412115" cy="21844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ts val="750"/>
              </a:lnSpc>
              <a:spcBef>
                <a:spcPts val="110"/>
              </a:spcBef>
              <a:tabLst>
                <a:tab pos="266065" algn="l"/>
              </a:tabLst>
            </a:pPr>
            <a:r>
              <a:rPr dirty="0" sz="650" spc="5">
                <a:latin typeface="Arial"/>
                <a:cs typeface="Arial"/>
              </a:rPr>
              <a:t>4	5</a:t>
            </a:r>
            <a:endParaRPr sz="650">
              <a:latin typeface="Arial"/>
              <a:cs typeface="Arial"/>
            </a:endParaRPr>
          </a:p>
          <a:p>
            <a:pPr marL="179705">
              <a:lnSpc>
                <a:spcPts val="750"/>
              </a:lnSpc>
            </a:pPr>
            <a:r>
              <a:rPr dirty="0" sz="650">
                <a:latin typeface="Arial"/>
                <a:cs typeface="Arial"/>
              </a:rPr>
              <a:t>Years</a:t>
            </a:r>
            <a:endParaRPr sz="650">
              <a:latin typeface="Arial"/>
              <a:cs typeface="Arial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1153331" y="2403429"/>
            <a:ext cx="1675764" cy="260350"/>
          </a:xfrm>
          <a:custGeom>
            <a:avLst/>
            <a:gdLst/>
            <a:ahLst/>
            <a:cxnLst/>
            <a:rect l="l" t="t" r="r" b="b"/>
            <a:pathLst>
              <a:path w="1675764" h="260350">
                <a:moveTo>
                  <a:pt x="0" y="260225"/>
                </a:moveTo>
                <a:lnTo>
                  <a:pt x="1675441" y="260225"/>
                </a:lnTo>
                <a:lnTo>
                  <a:pt x="1675441" y="0"/>
                </a:lnTo>
                <a:lnTo>
                  <a:pt x="0" y="0"/>
                </a:lnTo>
                <a:lnTo>
                  <a:pt x="0" y="260225"/>
                </a:lnTo>
                <a:close/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184126" y="2476296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5992" y="0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307032" y="245615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20137" y="0"/>
                </a:moveTo>
                <a:lnTo>
                  <a:pt x="12301" y="1583"/>
                </a:lnTo>
                <a:lnTo>
                  <a:pt x="5900" y="5900"/>
                </a:lnTo>
                <a:lnTo>
                  <a:pt x="1583" y="12301"/>
                </a:lnTo>
                <a:lnTo>
                  <a:pt x="0" y="20137"/>
                </a:lnTo>
                <a:lnTo>
                  <a:pt x="1583" y="27973"/>
                </a:lnTo>
                <a:lnTo>
                  <a:pt x="5900" y="34375"/>
                </a:lnTo>
                <a:lnTo>
                  <a:pt x="12301" y="38692"/>
                </a:lnTo>
                <a:lnTo>
                  <a:pt x="20137" y="40275"/>
                </a:lnTo>
                <a:lnTo>
                  <a:pt x="27973" y="38692"/>
                </a:lnTo>
                <a:lnTo>
                  <a:pt x="34375" y="34375"/>
                </a:lnTo>
                <a:lnTo>
                  <a:pt x="38692" y="27973"/>
                </a:lnTo>
                <a:lnTo>
                  <a:pt x="40275" y="20137"/>
                </a:lnTo>
                <a:lnTo>
                  <a:pt x="38692" y="12301"/>
                </a:lnTo>
                <a:lnTo>
                  <a:pt x="34375" y="5900"/>
                </a:lnTo>
                <a:lnTo>
                  <a:pt x="27973" y="1583"/>
                </a:lnTo>
                <a:lnTo>
                  <a:pt x="20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310333" y="2459459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90" h="34289">
                <a:moveTo>
                  <a:pt x="0" y="16837"/>
                </a:moveTo>
                <a:lnTo>
                  <a:pt x="0" y="7543"/>
                </a:lnTo>
                <a:lnTo>
                  <a:pt x="7543" y="0"/>
                </a:lnTo>
                <a:lnTo>
                  <a:pt x="16837" y="0"/>
                </a:lnTo>
                <a:lnTo>
                  <a:pt x="26131" y="0"/>
                </a:lnTo>
                <a:lnTo>
                  <a:pt x="33674" y="7543"/>
                </a:lnTo>
                <a:lnTo>
                  <a:pt x="33674" y="16837"/>
                </a:lnTo>
                <a:lnTo>
                  <a:pt x="33674" y="26131"/>
                </a:lnTo>
                <a:lnTo>
                  <a:pt x="26131" y="33674"/>
                </a:lnTo>
                <a:lnTo>
                  <a:pt x="16837" y="33674"/>
                </a:lnTo>
                <a:lnTo>
                  <a:pt x="7543" y="33674"/>
                </a:lnTo>
                <a:lnTo>
                  <a:pt x="0" y="26131"/>
                </a:lnTo>
                <a:lnTo>
                  <a:pt x="0" y="16837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044563" y="2476296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5992" y="0"/>
                </a:lnTo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161324" y="245010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26188" y="0"/>
                </a:moveTo>
                <a:lnTo>
                  <a:pt x="0" y="26188"/>
                </a:lnTo>
                <a:lnTo>
                  <a:pt x="26188" y="52376"/>
                </a:lnTo>
                <a:lnTo>
                  <a:pt x="52376" y="26188"/>
                </a:lnTo>
                <a:lnTo>
                  <a:pt x="26188" y="0"/>
                </a:lnTo>
                <a:close/>
              </a:path>
            </a:pathLst>
          </a:custGeom>
          <a:solidFill>
            <a:srgbClr val="707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164625" y="2453408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5">
                <a:moveTo>
                  <a:pt x="0" y="22888"/>
                </a:moveTo>
                <a:lnTo>
                  <a:pt x="22888" y="45776"/>
                </a:lnTo>
                <a:lnTo>
                  <a:pt x="45776" y="22888"/>
                </a:lnTo>
                <a:lnTo>
                  <a:pt x="22888" y="0"/>
                </a:lnTo>
                <a:lnTo>
                  <a:pt x="0" y="22888"/>
                </a:lnTo>
                <a:close/>
              </a:path>
            </a:pathLst>
          </a:custGeom>
          <a:ln w="6600">
            <a:solidFill>
              <a:srgbClr val="707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184126" y="259088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5992" y="0"/>
                </a:lnTo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302034" y="2561858"/>
            <a:ext cx="50800" cy="43815"/>
          </a:xfrm>
          <a:custGeom>
            <a:avLst/>
            <a:gdLst/>
            <a:ahLst/>
            <a:cxnLst/>
            <a:rect l="l" t="t" r="r" b="b"/>
            <a:pathLst>
              <a:path w="50800" h="43814">
                <a:moveTo>
                  <a:pt x="25136" y="0"/>
                </a:moveTo>
                <a:lnTo>
                  <a:pt x="0" y="43537"/>
                </a:lnTo>
                <a:lnTo>
                  <a:pt x="50272" y="43537"/>
                </a:lnTo>
                <a:lnTo>
                  <a:pt x="25136" y="0"/>
                </a:lnTo>
                <a:close/>
              </a:path>
            </a:pathLst>
          </a:custGeom>
          <a:solidFill>
            <a:srgbClr val="B0B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307750" y="2568458"/>
            <a:ext cx="39370" cy="33655"/>
          </a:xfrm>
          <a:custGeom>
            <a:avLst/>
            <a:gdLst/>
            <a:ahLst/>
            <a:cxnLst/>
            <a:rect l="l" t="t" r="r" b="b"/>
            <a:pathLst>
              <a:path w="39369" h="33655">
                <a:moveTo>
                  <a:pt x="19419" y="0"/>
                </a:moveTo>
                <a:lnTo>
                  <a:pt x="0" y="33636"/>
                </a:lnTo>
                <a:lnTo>
                  <a:pt x="38839" y="33636"/>
                </a:lnTo>
                <a:lnTo>
                  <a:pt x="19419" y="0"/>
                </a:lnTo>
                <a:close/>
              </a:path>
            </a:pathLst>
          </a:custGeom>
          <a:ln w="6600">
            <a:solidFill>
              <a:srgbClr val="B0B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044563" y="259088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5992" y="0"/>
                </a:lnTo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170675" y="2574045"/>
            <a:ext cx="34290" cy="34290"/>
          </a:xfrm>
          <a:custGeom>
            <a:avLst/>
            <a:gdLst/>
            <a:ahLst/>
            <a:cxnLst/>
            <a:rect l="l" t="t" r="r" b="b"/>
            <a:pathLst>
              <a:path w="34289" h="34289">
                <a:moveTo>
                  <a:pt x="0" y="33674"/>
                </a:moveTo>
                <a:lnTo>
                  <a:pt x="33674" y="33674"/>
                </a:lnTo>
                <a:lnTo>
                  <a:pt x="33674" y="0"/>
                </a:lnTo>
                <a:lnTo>
                  <a:pt x="0" y="0"/>
                </a:lnTo>
                <a:lnTo>
                  <a:pt x="0" y="33674"/>
                </a:lnTo>
                <a:close/>
              </a:path>
            </a:pathLst>
          </a:custGeom>
          <a:ln w="66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 txBox="1"/>
          <p:nvPr/>
        </p:nvSpPr>
        <p:spPr>
          <a:xfrm>
            <a:off x="1503273" y="2395222"/>
            <a:ext cx="427355" cy="254635"/>
          </a:xfrm>
          <a:prstGeom prst="rect">
            <a:avLst/>
          </a:prstGeom>
        </p:spPr>
        <p:txBody>
          <a:bodyPr wrap="square" lIns="0" tIns="2793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dirty="0" sz="650">
                <a:latin typeface="Arial"/>
                <a:cs typeface="Arial"/>
              </a:rPr>
              <a:t>2000-2010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50">
                <a:latin typeface="Arial"/>
                <a:cs typeface="Arial"/>
              </a:rPr>
              <a:t>2010-2020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2363710" y="2145931"/>
            <a:ext cx="427355" cy="50419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11125">
              <a:lnSpc>
                <a:spcPct val="100000"/>
              </a:lnSpc>
              <a:spcBef>
                <a:spcPts val="110"/>
              </a:spcBef>
              <a:tabLst>
                <a:tab pos="365125" algn="l"/>
              </a:tabLst>
            </a:pPr>
            <a:r>
              <a:rPr dirty="0" sz="650" spc="5">
                <a:latin typeface="Arial"/>
                <a:cs typeface="Arial"/>
              </a:rPr>
              <a:t>7</a:t>
            </a:r>
            <a:r>
              <a:rPr dirty="0" sz="650" spc="5">
                <a:latin typeface="Arial"/>
                <a:cs typeface="Arial"/>
              </a:rPr>
              <a:t>	</a:t>
            </a:r>
            <a:r>
              <a:rPr dirty="0" sz="650" spc="5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84"/>
              </a:spcBef>
            </a:pPr>
            <a:r>
              <a:rPr dirty="0" sz="650">
                <a:latin typeface="Arial"/>
                <a:cs typeface="Arial"/>
              </a:rPr>
              <a:t>2005-2015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50">
                <a:latin typeface="Arial"/>
                <a:cs typeface="Arial"/>
              </a:rPr>
              <a:t>2015-2020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3520630" y="1174186"/>
            <a:ext cx="1885314" cy="30162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40335" marR="5080" indent="-12827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Die Wahrscheinlichkeit, auf der  </a:t>
            </a:r>
            <a:r>
              <a:rPr dirty="0" sz="900" spc="-10">
                <a:latin typeface="Arial"/>
                <a:cs typeface="Arial"/>
              </a:rPr>
              <a:t>Liste </a:t>
            </a:r>
            <a:r>
              <a:rPr dirty="0" sz="900" spc="-5">
                <a:latin typeface="Arial"/>
                <a:cs typeface="Arial"/>
              </a:rPr>
              <a:t>zu bleiben, hat zugenommen</a:t>
            </a:r>
            <a:endParaRPr sz="90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1196403" y="2641617"/>
            <a:ext cx="1259205" cy="11683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i="1">
                <a:latin typeface="Arial"/>
                <a:cs typeface="Arial"/>
              </a:rPr>
              <a:t>Quelle: </a:t>
            </a:r>
            <a:r>
              <a:rPr dirty="0" sz="600" spc="-5">
                <a:latin typeface="Arial"/>
                <a:cs typeface="Arial"/>
              </a:rPr>
              <a:t>Baselgia &amp; </a:t>
            </a:r>
            <a:r>
              <a:rPr dirty="0" sz="600">
                <a:latin typeface="Arial"/>
                <a:cs typeface="Arial"/>
              </a:rPr>
              <a:t>Martínez</a:t>
            </a:r>
            <a:r>
              <a:rPr dirty="0" sz="600" spc="-114">
                <a:latin typeface="Arial"/>
                <a:cs typeface="Arial"/>
              </a:rPr>
              <a:t> </a:t>
            </a:r>
            <a:r>
              <a:rPr dirty="0" sz="600" spc="-5">
                <a:latin typeface="Arial"/>
                <a:cs typeface="Arial"/>
              </a:rPr>
              <a:t>(2024a)</a:t>
            </a:r>
            <a:endParaRPr sz="600">
              <a:latin typeface="Arial"/>
              <a:cs typeface="Arial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13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50673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Outline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3420" y="661770"/>
            <a:ext cx="3257550" cy="184975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79070" indent="-167005">
              <a:lnSpc>
                <a:spcPct val="100000"/>
              </a:lnSpc>
              <a:spcBef>
                <a:spcPts val="90"/>
              </a:spcBef>
              <a:buAutoNum type="arabicPeriod"/>
              <a:tabLst>
                <a:tab pos="179705" algn="l"/>
              </a:tabLst>
            </a:pP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2" action="ppaction://hlinksldjump"/>
              </a:rPr>
              <a:t>Ungleichheit </a:t>
            </a: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2" action="ppaction://hlinksldjump"/>
              </a:rPr>
              <a:t>in der </a:t>
            </a: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2" action="ppaction://hlinksldjump"/>
              </a:rPr>
              <a:t>Schweiz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ts val="131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dirty="0" sz="1100" spc="-5">
                <a:latin typeface="Arial"/>
                <a:cs typeface="Arial"/>
                <a:hlinkClick r:id="rId3" action="ppaction://hlinksldjump"/>
              </a:rPr>
              <a:t>Die </a:t>
            </a:r>
            <a:r>
              <a:rPr dirty="0" sz="1100" spc="-15">
                <a:latin typeface="Arial"/>
                <a:cs typeface="Arial"/>
                <a:hlinkClick r:id="rId3" action="ppaction://hlinksldjump"/>
              </a:rPr>
              <a:t>Vermögenssteuer </a:t>
            </a:r>
            <a:r>
              <a:rPr dirty="0" sz="1100" spc="-5">
                <a:latin typeface="Arial"/>
                <a:cs typeface="Arial"/>
                <a:hlinkClick r:id="rId3" action="ppaction://hlinksldjump"/>
              </a:rPr>
              <a:t>in der</a:t>
            </a:r>
            <a:r>
              <a:rPr dirty="0" sz="1100"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100" spc="-10">
                <a:latin typeface="Arial"/>
                <a:cs typeface="Arial"/>
                <a:hlinkClick r:id="rId3" action="ppaction://hlinksldjump"/>
              </a:rPr>
              <a:t>Schweiz</a:t>
            </a:r>
            <a:endParaRPr sz="1100">
              <a:latin typeface="Arial"/>
              <a:cs typeface="Arial"/>
            </a:endParaRPr>
          </a:p>
          <a:p>
            <a:pPr marL="187325">
              <a:lnSpc>
                <a:spcPts val="1070"/>
              </a:lnSpc>
            </a:pPr>
            <a:r>
              <a:rPr dirty="0" sz="900" spc="-5">
                <a:latin typeface="Arial"/>
                <a:cs typeface="Arial"/>
                <a:hlinkClick r:id="rId4" action="ppaction://hlinksldjump"/>
              </a:rPr>
              <a:t>Die Schweizer </a:t>
            </a:r>
            <a:r>
              <a:rPr dirty="0" sz="900" spc="-10">
                <a:latin typeface="Arial"/>
                <a:cs typeface="Arial"/>
                <a:hlinkClick r:id="rId4" action="ppaction://hlinksldjump"/>
              </a:rPr>
              <a:t>Vermögenssteuer </a:t>
            </a:r>
            <a:r>
              <a:rPr dirty="0" sz="900" spc="-5">
                <a:latin typeface="Arial"/>
                <a:cs typeface="Arial"/>
                <a:hlinkClick r:id="rId4" action="ppaction://hlinksldjump"/>
              </a:rPr>
              <a:t>– Eine</a:t>
            </a:r>
            <a:r>
              <a:rPr dirty="0" sz="900" spc="5"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900" spc="-5">
                <a:latin typeface="Arial"/>
                <a:cs typeface="Arial"/>
                <a:hlinkClick r:id="rId4" action="ppaction://hlinksldjump"/>
              </a:rPr>
              <a:t>Einordnung</a:t>
            </a:r>
            <a:endParaRPr sz="900">
              <a:latin typeface="Arial"/>
              <a:cs typeface="Arial"/>
            </a:endParaRPr>
          </a:p>
          <a:p>
            <a:pPr marL="187325" marR="5080">
              <a:lnSpc>
                <a:spcPct val="101499"/>
              </a:lnSpc>
            </a:pPr>
            <a:r>
              <a:rPr dirty="0" sz="900" spc="-5">
                <a:latin typeface="Arial"/>
                <a:cs typeface="Arial"/>
                <a:hlinkClick r:id="rId5" action="ppaction://hlinksldjump"/>
              </a:rPr>
              <a:t>Die </a:t>
            </a:r>
            <a:r>
              <a:rPr dirty="0" sz="900" spc="-10">
                <a:latin typeface="Arial"/>
                <a:cs typeface="Arial"/>
                <a:hlinkClick r:id="rId5" action="ppaction://hlinksldjump"/>
              </a:rPr>
              <a:t>Vermögenssteuer: </a:t>
            </a:r>
            <a:r>
              <a:rPr dirty="0" sz="900" spc="-5">
                <a:latin typeface="Arial"/>
                <a:cs typeface="Arial"/>
                <a:hlinkClick r:id="rId5" action="ppaction://hlinksldjump"/>
              </a:rPr>
              <a:t>Eine Einkommenssteuer für Reiche? 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  <a:hlinkClick r:id="rId6" action="ppaction://hlinksldjump"/>
              </a:rPr>
              <a:t>Reduziert </a:t>
            </a:r>
            <a:r>
              <a:rPr dirty="0" sz="900" spc="-5">
                <a:latin typeface="Arial"/>
                <a:cs typeface="Arial"/>
                <a:hlinkClick r:id="rId6" action="ppaction://hlinksldjump"/>
              </a:rPr>
              <a:t>die </a:t>
            </a:r>
            <a:r>
              <a:rPr dirty="0" sz="900" spc="-10">
                <a:latin typeface="Arial"/>
                <a:cs typeface="Arial"/>
                <a:hlinkClick r:id="rId6" action="ppaction://hlinksldjump"/>
              </a:rPr>
              <a:t>Vermögenssteuer </a:t>
            </a:r>
            <a:r>
              <a:rPr dirty="0" sz="900" spc="-5">
                <a:latin typeface="Arial"/>
                <a:cs typeface="Arial"/>
                <a:hlinkClick r:id="rId6" action="ppaction://hlinksldjump"/>
              </a:rPr>
              <a:t>die</a:t>
            </a:r>
            <a:r>
              <a:rPr dirty="0" sz="900" spc="-15"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900" spc="-5">
                <a:latin typeface="Arial"/>
                <a:cs typeface="Arial"/>
                <a:hlinkClick r:id="rId6" action="ppaction://hlinksldjump"/>
              </a:rPr>
              <a:t>Vermögensungleichheit?</a:t>
            </a:r>
            <a:endParaRPr sz="9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60"/>
              </a:spcBef>
              <a:buAutoNum type="arabicPeriod" startAt="3"/>
              <a:tabLst>
                <a:tab pos="183515" algn="l"/>
              </a:tabLst>
            </a:pP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7" action="ppaction://hlinksldjump"/>
              </a:rPr>
              <a:t>Erbschaften</a:t>
            </a:r>
            <a:endParaRPr sz="1100">
              <a:latin typeface="Arial"/>
              <a:cs typeface="Arial"/>
            </a:endParaRPr>
          </a:p>
          <a:p>
            <a:pPr marL="179070" indent="-167005">
              <a:lnSpc>
                <a:spcPct val="100000"/>
              </a:lnSpc>
              <a:spcBef>
                <a:spcPts val="1120"/>
              </a:spcBef>
              <a:buAutoNum type="arabicPeriod" startAt="3"/>
              <a:tabLst>
                <a:tab pos="179705" algn="l"/>
              </a:tabLst>
            </a:pP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8" action="ppaction://hlinksldjump"/>
              </a:rPr>
              <a:t>Intergenerationelle </a:t>
            </a: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8" action="ppaction://hlinksldjump"/>
              </a:rPr>
              <a:t>Mobilität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5"/>
              </a:spcBef>
              <a:buAutoNum type="arabicPeriod" startAt="3"/>
              <a:tabLst>
                <a:tab pos="183515" algn="l"/>
              </a:tabLst>
            </a:pP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9" action="ppaction://hlinksldjump"/>
              </a:rPr>
              <a:t>Gesprächsstoff</a:t>
            </a:r>
            <a:endParaRPr sz="11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14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54737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20"/>
              <a:t>A</a:t>
            </a:r>
            <a:r>
              <a:rPr dirty="0" spc="-5"/>
              <a:t>genda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3420" y="804708"/>
            <a:ext cx="2463800" cy="143192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79070" indent="-167005">
              <a:lnSpc>
                <a:spcPct val="100000"/>
              </a:lnSpc>
              <a:spcBef>
                <a:spcPts val="90"/>
              </a:spcBef>
              <a:buAutoNum type="arabicPeriod"/>
              <a:tabLst>
                <a:tab pos="179705" algn="l"/>
              </a:tabLst>
            </a:pPr>
            <a:r>
              <a:rPr dirty="0" sz="1100" spc="-10">
                <a:latin typeface="Arial"/>
                <a:cs typeface="Arial"/>
                <a:hlinkClick r:id="rId2" action="ppaction://hlinksldjump"/>
              </a:rPr>
              <a:t>Ungleichheit </a:t>
            </a:r>
            <a:r>
              <a:rPr dirty="0" sz="1100" spc="-5">
                <a:latin typeface="Arial"/>
                <a:cs typeface="Arial"/>
                <a:hlinkClick r:id="rId2" action="ppaction://hlinksldjump"/>
              </a:rPr>
              <a:t>in der </a:t>
            </a:r>
            <a:r>
              <a:rPr dirty="0" sz="1100" spc="-10">
                <a:latin typeface="Arial"/>
                <a:cs typeface="Arial"/>
                <a:hlinkClick r:id="rId2" action="ppaction://hlinksldjump"/>
              </a:rPr>
              <a:t>Schweiz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dirty="0" sz="1100" spc="-5">
                <a:latin typeface="Arial"/>
                <a:cs typeface="Arial"/>
                <a:hlinkClick r:id="rId3" action="ppaction://hlinksldjump"/>
              </a:rPr>
              <a:t>Die </a:t>
            </a:r>
            <a:r>
              <a:rPr dirty="0" sz="1100" spc="-15">
                <a:latin typeface="Arial"/>
                <a:cs typeface="Arial"/>
                <a:hlinkClick r:id="rId3" action="ppaction://hlinksldjump"/>
              </a:rPr>
              <a:t>Vermögenssteuer </a:t>
            </a:r>
            <a:r>
              <a:rPr dirty="0" sz="1100" spc="-5">
                <a:latin typeface="Arial"/>
                <a:cs typeface="Arial"/>
                <a:hlinkClick r:id="rId3" action="ppaction://hlinksldjump"/>
              </a:rPr>
              <a:t>in der</a:t>
            </a:r>
            <a:r>
              <a:rPr dirty="0" sz="1100" spc="-10">
                <a:latin typeface="Arial"/>
                <a:cs typeface="Arial"/>
                <a:hlinkClick r:id="rId3" action="ppaction://hlinksldjump"/>
              </a:rPr>
              <a:t> Schweiz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dirty="0" sz="1100" spc="-5">
                <a:latin typeface="Arial"/>
                <a:cs typeface="Arial"/>
                <a:hlinkClick r:id="rId4" action="ppaction://hlinksldjump"/>
              </a:rPr>
              <a:t>Erbschaften</a:t>
            </a:r>
            <a:endParaRPr sz="1100">
              <a:latin typeface="Arial"/>
              <a:cs typeface="Arial"/>
            </a:endParaRPr>
          </a:p>
          <a:p>
            <a:pPr marL="179070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79705" algn="l"/>
              </a:tabLst>
            </a:pPr>
            <a:r>
              <a:rPr dirty="0" sz="1100" spc="-10">
                <a:latin typeface="Arial"/>
                <a:cs typeface="Arial"/>
                <a:hlinkClick r:id="rId5" action="ppaction://hlinksldjump"/>
              </a:rPr>
              <a:t>Intergenerationelle </a:t>
            </a:r>
            <a:r>
              <a:rPr dirty="0" sz="1100" spc="-5">
                <a:latin typeface="Arial"/>
                <a:cs typeface="Arial"/>
                <a:hlinkClick r:id="rId5" action="ppaction://hlinksldjump"/>
              </a:rPr>
              <a:t>Mobilität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5"/>
              </a:spcBef>
              <a:buAutoNum type="arabicPeriod"/>
              <a:tabLst>
                <a:tab pos="183515" algn="l"/>
              </a:tabLst>
            </a:pPr>
            <a:r>
              <a:rPr dirty="0" sz="1100" spc="-10">
                <a:latin typeface="Arial"/>
                <a:cs typeface="Arial"/>
                <a:hlinkClick r:id="rId6" action="ppaction://hlinksldjump"/>
              </a:rPr>
              <a:t>Gesprächsstoff</a:t>
            </a:r>
            <a:endParaRPr sz="11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949494" y="3061196"/>
            <a:ext cx="482600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	</a:t>
            </a:r>
            <a:r>
              <a:rPr dirty="0" sz="400" spc="-5">
                <a:latin typeface="Arial"/>
                <a:cs typeface="Arial"/>
              </a:rPr>
              <a:t>1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296828"/>
            <a:ext cx="3139440" cy="54165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Die 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Schweizer </a:t>
            </a:r>
            <a:r>
              <a:rPr dirty="0" sz="1700" spc="-15">
                <a:solidFill>
                  <a:srgbClr val="FFFFFF"/>
                </a:solidFill>
                <a:latin typeface="Arial"/>
                <a:cs typeface="Arial"/>
              </a:rPr>
              <a:t>Vermögenssteuer 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Eine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Einordnung</a:t>
            </a:r>
            <a:endParaRPr sz="17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286829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Beginn der </a:t>
            </a:r>
            <a:r>
              <a:rPr dirty="0" spc="-10"/>
              <a:t>Vermögenssteuerpflicht</a:t>
            </a:r>
            <a:r>
              <a:rPr dirty="0" spc="10"/>
              <a:t> </a:t>
            </a:r>
            <a:r>
              <a:rPr dirty="0" spc="-5"/>
              <a:t>(2018)</a:t>
            </a:r>
          </a:p>
        </p:txBody>
      </p:sp>
      <p:sp>
        <p:nvSpPr>
          <p:cNvPr id="3" name="object 3"/>
          <p:cNvSpPr/>
          <p:nvPr/>
        </p:nvSpPr>
        <p:spPr>
          <a:xfrm>
            <a:off x="772026" y="570767"/>
            <a:ext cx="2778125" cy="1851025"/>
          </a:xfrm>
          <a:custGeom>
            <a:avLst/>
            <a:gdLst/>
            <a:ahLst/>
            <a:cxnLst/>
            <a:rect l="l" t="t" r="r" b="b"/>
            <a:pathLst>
              <a:path w="2778125" h="1851025">
                <a:moveTo>
                  <a:pt x="0" y="0"/>
                </a:moveTo>
                <a:lnTo>
                  <a:pt x="2778067" y="0"/>
                </a:lnTo>
                <a:lnTo>
                  <a:pt x="2778067" y="1850596"/>
                </a:lnTo>
                <a:lnTo>
                  <a:pt x="0" y="1850596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69643" y="2423746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 h="0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69643" y="2128391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 h="0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69643" y="1833138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 h="0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69643" y="1537784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 h="0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69643" y="1242429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 h="0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69643" y="947074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 h="0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79542" y="2122555"/>
            <a:ext cx="0" cy="301625"/>
          </a:xfrm>
          <a:custGeom>
            <a:avLst/>
            <a:gdLst/>
            <a:ahLst/>
            <a:cxnLst/>
            <a:rect l="l" t="t" r="r" b="b"/>
            <a:pathLst>
              <a:path w="0" h="301625">
                <a:moveTo>
                  <a:pt x="0" y="0"/>
                </a:moveTo>
                <a:lnTo>
                  <a:pt x="0" y="301190"/>
                </a:lnTo>
              </a:path>
            </a:pathLst>
          </a:custGeom>
          <a:ln w="377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63036" y="2124938"/>
            <a:ext cx="33020" cy="296545"/>
          </a:xfrm>
          <a:custGeom>
            <a:avLst/>
            <a:gdLst/>
            <a:ahLst/>
            <a:cxnLst/>
            <a:rect l="l" t="t" r="r" b="b"/>
            <a:pathLst>
              <a:path w="33019" h="296544">
                <a:moveTo>
                  <a:pt x="0" y="0"/>
                </a:moveTo>
                <a:lnTo>
                  <a:pt x="33011" y="0"/>
                </a:lnTo>
                <a:lnTo>
                  <a:pt x="33011" y="296426"/>
                </a:lnTo>
                <a:lnTo>
                  <a:pt x="0" y="29642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17369" y="2270181"/>
            <a:ext cx="0" cy="153670"/>
          </a:xfrm>
          <a:custGeom>
            <a:avLst/>
            <a:gdLst/>
            <a:ahLst/>
            <a:cxnLst/>
            <a:rect l="l" t="t" r="r" b="b"/>
            <a:pathLst>
              <a:path w="0" h="153669">
                <a:moveTo>
                  <a:pt x="0" y="0"/>
                </a:moveTo>
                <a:lnTo>
                  <a:pt x="0" y="153564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00812" y="2272564"/>
            <a:ext cx="33655" cy="149225"/>
          </a:xfrm>
          <a:custGeom>
            <a:avLst/>
            <a:gdLst/>
            <a:ahLst/>
            <a:cxnLst/>
            <a:rect l="l" t="t" r="r" b="b"/>
            <a:pathLst>
              <a:path w="33655" h="149225">
                <a:moveTo>
                  <a:pt x="0" y="0"/>
                </a:moveTo>
                <a:lnTo>
                  <a:pt x="33113" y="0"/>
                </a:lnTo>
                <a:lnTo>
                  <a:pt x="33113" y="148799"/>
                </a:lnTo>
                <a:lnTo>
                  <a:pt x="0" y="14879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80534" y="2063484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80">
                <a:moveTo>
                  <a:pt x="0" y="0"/>
                </a:moveTo>
                <a:lnTo>
                  <a:pt x="0" y="360261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963977" y="2065867"/>
            <a:ext cx="33655" cy="355600"/>
          </a:xfrm>
          <a:custGeom>
            <a:avLst/>
            <a:gdLst/>
            <a:ahLst/>
            <a:cxnLst/>
            <a:rect l="l" t="t" r="r" b="b"/>
            <a:pathLst>
              <a:path w="33655" h="355600">
                <a:moveTo>
                  <a:pt x="0" y="0"/>
                </a:moveTo>
                <a:lnTo>
                  <a:pt x="33113" y="0"/>
                </a:lnTo>
                <a:lnTo>
                  <a:pt x="33113" y="355496"/>
                </a:lnTo>
                <a:lnTo>
                  <a:pt x="0" y="35549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018361" y="2240697"/>
            <a:ext cx="0" cy="183515"/>
          </a:xfrm>
          <a:custGeom>
            <a:avLst/>
            <a:gdLst/>
            <a:ahLst/>
            <a:cxnLst/>
            <a:rect l="l" t="t" r="r" b="b"/>
            <a:pathLst>
              <a:path w="0" h="183514">
                <a:moveTo>
                  <a:pt x="0" y="0"/>
                </a:moveTo>
                <a:lnTo>
                  <a:pt x="0" y="183048"/>
                </a:lnTo>
              </a:path>
            </a:pathLst>
          </a:custGeom>
          <a:ln w="3777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001855" y="2243080"/>
            <a:ext cx="33020" cy="178435"/>
          </a:xfrm>
          <a:custGeom>
            <a:avLst/>
            <a:gdLst/>
            <a:ahLst/>
            <a:cxnLst/>
            <a:rect l="l" t="t" r="r" b="b"/>
            <a:pathLst>
              <a:path w="33019" h="178435">
                <a:moveTo>
                  <a:pt x="0" y="0"/>
                </a:moveTo>
                <a:lnTo>
                  <a:pt x="33011" y="0"/>
                </a:lnTo>
                <a:lnTo>
                  <a:pt x="33011" y="178284"/>
                </a:lnTo>
                <a:lnTo>
                  <a:pt x="0" y="17828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081526" y="2004413"/>
            <a:ext cx="0" cy="419734"/>
          </a:xfrm>
          <a:custGeom>
            <a:avLst/>
            <a:gdLst/>
            <a:ahLst/>
            <a:cxnLst/>
            <a:rect l="l" t="t" r="r" b="b"/>
            <a:pathLst>
              <a:path w="0" h="419735">
                <a:moveTo>
                  <a:pt x="0" y="0"/>
                </a:moveTo>
                <a:lnTo>
                  <a:pt x="0" y="419332"/>
                </a:lnTo>
              </a:path>
            </a:pathLst>
          </a:custGeom>
          <a:ln w="377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065020" y="2006796"/>
            <a:ext cx="33020" cy="414655"/>
          </a:xfrm>
          <a:custGeom>
            <a:avLst/>
            <a:gdLst/>
            <a:ahLst/>
            <a:cxnLst/>
            <a:rect l="l" t="t" r="r" b="b"/>
            <a:pathLst>
              <a:path w="33019" h="414655">
                <a:moveTo>
                  <a:pt x="0" y="0"/>
                </a:moveTo>
                <a:lnTo>
                  <a:pt x="33011" y="0"/>
                </a:lnTo>
                <a:lnTo>
                  <a:pt x="33011" y="414568"/>
                </a:lnTo>
                <a:lnTo>
                  <a:pt x="0" y="414568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119353" y="2211110"/>
            <a:ext cx="0" cy="212725"/>
          </a:xfrm>
          <a:custGeom>
            <a:avLst/>
            <a:gdLst/>
            <a:ahLst/>
            <a:cxnLst/>
            <a:rect l="l" t="t" r="r" b="b"/>
            <a:pathLst>
              <a:path w="0" h="212725">
                <a:moveTo>
                  <a:pt x="0" y="0"/>
                </a:moveTo>
                <a:lnTo>
                  <a:pt x="0" y="212635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102796" y="2213494"/>
            <a:ext cx="33655" cy="208279"/>
          </a:xfrm>
          <a:custGeom>
            <a:avLst/>
            <a:gdLst/>
            <a:ahLst/>
            <a:cxnLst/>
            <a:rect l="l" t="t" r="r" b="b"/>
            <a:pathLst>
              <a:path w="33655" h="208280">
                <a:moveTo>
                  <a:pt x="0" y="0"/>
                </a:moveTo>
                <a:lnTo>
                  <a:pt x="33113" y="0"/>
                </a:lnTo>
                <a:lnTo>
                  <a:pt x="33113" y="207870"/>
                </a:lnTo>
                <a:lnTo>
                  <a:pt x="0" y="20787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182569" y="1874396"/>
            <a:ext cx="0" cy="549910"/>
          </a:xfrm>
          <a:custGeom>
            <a:avLst/>
            <a:gdLst/>
            <a:ahLst/>
            <a:cxnLst/>
            <a:rect l="l" t="t" r="r" b="b"/>
            <a:pathLst>
              <a:path w="0" h="549910">
                <a:moveTo>
                  <a:pt x="0" y="0"/>
                </a:moveTo>
                <a:lnTo>
                  <a:pt x="0" y="549349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166063" y="1876779"/>
            <a:ext cx="33020" cy="544830"/>
          </a:xfrm>
          <a:custGeom>
            <a:avLst/>
            <a:gdLst/>
            <a:ahLst/>
            <a:cxnLst/>
            <a:rect l="l" t="t" r="r" b="b"/>
            <a:pathLst>
              <a:path w="33019" h="544830">
                <a:moveTo>
                  <a:pt x="0" y="0"/>
                </a:moveTo>
                <a:lnTo>
                  <a:pt x="33011" y="0"/>
                </a:lnTo>
                <a:lnTo>
                  <a:pt x="33011" y="544585"/>
                </a:lnTo>
                <a:lnTo>
                  <a:pt x="0" y="54458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220396" y="2122555"/>
            <a:ext cx="0" cy="301625"/>
          </a:xfrm>
          <a:custGeom>
            <a:avLst/>
            <a:gdLst/>
            <a:ahLst/>
            <a:cxnLst/>
            <a:rect l="l" t="t" r="r" b="b"/>
            <a:pathLst>
              <a:path w="0" h="301625">
                <a:moveTo>
                  <a:pt x="0" y="0"/>
                </a:moveTo>
                <a:lnTo>
                  <a:pt x="0" y="301190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203839" y="2124938"/>
            <a:ext cx="33655" cy="296545"/>
          </a:xfrm>
          <a:custGeom>
            <a:avLst/>
            <a:gdLst/>
            <a:ahLst/>
            <a:cxnLst/>
            <a:rect l="l" t="t" r="r" b="b"/>
            <a:pathLst>
              <a:path w="33655" h="296544">
                <a:moveTo>
                  <a:pt x="0" y="0"/>
                </a:moveTo>
                <a:lnTo>
                  <a:pt x="33113" y="0"/>
                </a:lnTo>
                <a:lnTo>
                  <a:pt x="33113" y="296426"/>
                </a:lnTo>
                <a:lnTo>
                  <a:pt x="0" y="29642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283561" y="1830170"/>
            <a:ext cx="0" cy="593725"/>
          </a:xfrm>
          <a:custGeom>
            <a:avLst/>
            <a:gdLst/>
            <a:ahLst/>
            <a:cxnLst/>
            <a:rect l="l" t="t" r="r" b="b"/>
            <a:pathLst>
              <a:path w="0" h="593725">
                <a:moveTo>
                  <a:pt x="0" y="0"/>
                </a:moveTo>
                <a:lnTo>
                  <a:pt x="0" y="593575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267004" y="1832553"/>
            <a:ext cx="33655" cy="589280"/>
          </a:xfrm>
          <a:custGeom>
            <a:avLst/>
            <a:gdLst/>
            <a:ahLst/>
            <a:cxnLst/>
            <a:rect l="l" t="t" r="r" b="b"/>
            <a:pathLst>
              <a:path w="33655" h="589280">
                <a:moveTo>
                  <a:pt x="0" y="0"/>
                </a:moveTo>
                <a:lnTo>
                  <a:pt x="33113" y="0"/>
                </a:lnTo>
                <a:lnTo>
                  <a:pt x="33113" y="588811"/>
                </a:lnTo>
                <a:lnTo>
                  <a:pt x="0" y="58881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321388" y="2066453"/>
            <a:ext cx="0" cy="357505"/>
          </a:xfrm>
          <a:custGeom>
            <a:avLst/>
            <a:gdLst/>
            <a:ahLst/>
            <a:cxnLst/>
            <a:rect l="l" t="t" r="r" b="b"/>
            <a:pathLst>
              <a:path w="0" h="357505">
                <a:moveTo>
                  <a:pt x="0" y="0"/>
                </a:moveTo>
                <a:lnTo>
                  <a:pt x="0" y="357292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304883" y="2068836"/>
            <a:ext cx="33020" cy="353060"/>
          </a:xfrm>
          <a:custGeom>
            <a:avLst/>
            <a:gdLst/>
            <a:ahLst/>
            <a:cxnLst/>
            <a:rect l="l" t="t" r="r" b="b"/>
            <a:pathLst>
              <a:path w="33019" h="353060">
                <a:moveTo>
                  <a:pt x="0" y="0"/>
                </a:moveTo>
                <a:lnTo>
                  <a:pt x="33011" y="0"/>
                </a:lnTo>
                <a:lnTo>
                  <a:pt x="33011" y="352527"/>
                </a:lnTo>
                <a:lnTo>
                  <a:pt x="0" y="35252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384604" y="1827201"/>
            <a:ext cx="0" cy="596900"/>
          </a:xfrm>
          <a:custGeom>
            <a:avLst/>
            <a:gdLst/>
            <a:ahLst/>
            <a:cxnLst/>
            <a:rect l="l" t="t" r="r" b="b"/>
            <a:pathLst>
              <a:path w="0" h="596900">
                <a:moveTo>
                  <a:pt x="0" y="0"/>
                </a:moveTo>
                <a:lnTo>
                  <a:pt x="0" y="596544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368047" y="1829584"/>
            <a:ext cx="33655" cy="591820"/>
          </a:xfrm>
          <a:custGeom>
            <a:avLst/>
            <a:gdLst/>
            <a:ahLst/>
            <a:cxnLst/>
            <a:rect l="l" t="t" r="r" b="b"/>
            <a:pathLst>
              <a:path w="33655" h="591819">
                <a:moveTo>
                  <a:pt x="0" y="0"/>
                </a:moveTo>
                <a:lnTo>
                  <a:pt x="33113" y="0"/>
                </a:lnTo>
                <a:lnTo>
                  <a:pt x="33113" y="591780"/>
                </a:lnTo>
                <a:lnTo>
                  <a:pt x="0" y="5917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422431" y="2122555"/>
            <a:ext cx="0" cy="301625"/>
          </a:xfrm>
          <a:custGeom>
            <a:avLst/>
            <a:gdLst/>
            <a:ahLst/>
            <a:cxnLst/>
            <a:rect l="l" t="t" r="r" b="b"/>
            <a:pathLst>
              <a:path w="0" h="301625">
                <a:moveTo>
                  <a:pt x="0" y="0"/>
                </a:moveTo>
                <a:lnTo>
                  <a:pt x="0" y="301190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405926" y="2124938"/>
            <a:ext cx="33020" cy="296545"/>
          </a:xfrm>
          <a:custGeom>
            <a:avLst/>
            <a:gdLst/>
            <a:ahLst/>
            <a:cxnLst/>
            <a:rect l="l" t="t" r="r" b="b"/>
            <a:pathLst>
              <a:path w="33019" h="296544">
                <a:moveTo>
                  <a:pt x="0" y="0"/>
                </a:moveTo>
                <a:lnTo>
                  <a:pt x="33011" y="0"/>
                </a:lnTo>
                <a:lnTo>
                  <a:pt x="33011" y="296426"/>
                </a:lnTo>
                <a:lnTo>
                  <a:pt x="0" y="29642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485596" y="1827201"/>
            <a:ext cx="0" cy="596900"/>
          </a:xfrm>
          <a:custGeom>
            <a:avLst/>
            <a:gdLst/>
            <a:ahLst/>
            <a:cxnLst/>
            <a:rect l="l" t="t" r="r" b="b"/>
            <a:pathLst>
              <a:path w="0" h="596900">
                <a:moveTo>
                  <a:pt x="0" y="0"/>
                </a:moveTo>
                <a:lnTo>
                  <a:pt x="0" y="596544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469090" y="1829584"/>
            <a:ext cx="33020" cy="591820"/>
          </a:xfrm>
          <a:custGeom>
            <a:avLst/>
            <a:gdLst/>
            <a:ahLst/>
            <a:cxnLst/>
            <a:rect l="l" t="t" r="r" b="b"/>
            <a:pathLst>
              <a:path w="33019" h="591819">
                <a:moveTo>
                  <a:pt x="0" y="0"/>
                </a:moveTo>
                <a:lnTo>
                  <a:pt x="33011" y="0"/>
                </a:lnTo>
                <a:lnTo>
                  <a:pt x="33011" y="591780"/>
                </a:lnTo>
                <a:lnTo>
                  <a:pt x="0" y="5917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523423" y="2122555"/>
            <a:ext cx="0" cy="301625"/>
          </a:xfrm>
          <a:custGeom>
            <a:avLst/>
            <a:gdLst/>
            <a:ahLst/>
            <a:cxnLst/>
            <a:rect l="l" t="t" r="r" b="b"/>
            <a:pathLst>
              <a:path w="0" h="301625">
                <a:moveTo>
                  <a:pt x="0" y="0"/>
                </a:moveTo>
                <a:lnTo>
                  <a:pt x="0" y="301190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506866" y="2124938"/>
            <a:ext cx="33655" cy="296545"/>
          </a:xfrm>
          <a:custGeom>
            <a:avLst/>
            <a:gdLst/>
            <a:ahLst/>
            <a:cxnLst/>
            <a:rect l="l" t="t" r="r" b="b"/>
            <a:pathLst>
              <a:path w="33655" h="296544">
                <a:moveTo>
                  <a:pt x="0" y="0"/>
                </a:moveTo>
                <a:lnTo>
                  <a:pt x="33113" y="0"/>
                </a:lnTo>
                <a:lnTo>
                  <a:pt x="33113" y="296426"/>
                </a:lnTo>
                <a:lnTo>
                  <a:pt x="0" y="29642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586588" y="1827201"/>
            <a:ext cx="0" cy="596900"/>
          </a:xfrm>
          <a:custGeom>
            <a:avLst/>
            <a:gdLst/>
            <a:ahLst/>
            <a:cxnLst/>
            <a:rect l="l" t="t" r="r" b="b"/>
            <a:pathLst>
              <a:path w="0" h="596900">
                <a:moveTo>
                  <a:pt x="0" y="0"/>
                </a:moveTo>
                <a:lnTo>
                  <a:pt x="0" y="596544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570031" y="1829584"/>
            <a:ext cx="33655" cy="591820"/>
          </a:xfrm>
          <a:custGeom>
            <a:avLst/>
            <a:gdLst/>
            <a:ahLst/>
            <a:cxnLst/>
            <a:rect l="l" t="t" r="r" b="b"/>
            <a:pathLst>
              <a:path w="33655" h="591819">
                <a:moveTo>
                  <a:pt x="0" y="0"/>
                </a:moveTo>
                <a:lnTo>
                  <a:pt x="33113" y="0"/>
                </a:lnTo>
                <a:lnTo>
                  <a:pt x="33113" y="591780"/>
                </a:lnTo>
                <a:lnTo>
                  <a:pt x="0" y="5917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24466" y="2122555"/>
            <a:ext cx="0" cy="301625"/>
          </a:xfrm>
          <a:custGeom>
            <a:avLst/>
            <a:gdLst/>
            <a:ahLst/>
            <a:cxnLst/>
            <a:rect l="l" t="t" r="r" b="b"/>
            <a:pathLst>
              <a:path w="0" h="301625">
                <a:moveTo>
                  <a:pt x="0" y="0"/>
                </a:moveTo>
                <a:lnTo>
                  <a:pt x="0" y="301190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607910" y="2124938"/>
            <a:ext cx="33655" cy="296545"/>
          </a:xfrm>
          <a:custGeom>
            <a:avLst/>
            <a:gdLst/>
            <a:ahLst/>
            <a:cxnLst/>
            <a:rect l="l" t="t" r="r" b="b"/>
            <a:pathLst>
              <a:path w="33655" h="296544">
                <a:moveTo>
                  <a:pt x="0" y="0"/>
                </a:moveTo>
                <a:lnTo>
                  <a:pt x="33113" y="0"/>
                </a:lnTo>
                <a:lnTo>
                  <a:pt x="33113" y="296426"/>
                </a:lnTo>
                <a:lnTo>
                  <a:pt x="0" y="29642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687632" y="1802938"/>
            <a:ext cx="0" cy="621030"/>
          </a:xfrm>
          <a:custGeom>
            <a:avLst/>
            <a:gdLst/>
            <a:ahLst/>
            <a:cxnLst/>
            <a:rect l="l" t="t" r="r" b="b"/>
            <a:pathLst>
              <a:path w="0" h="621030">
                <a:moveTo>
                  <a:pt x="0" y="0"/>
                </a:moveTo>
                <a:lnTo>
                  <a:pt x="0" y="620807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671074" y="1805320"/>
            <a:ext cx="33655" cy="616585"/>
          </a:xfrm>
          <a:custGeom>
            <a:avLst/>
            <a:gdLst/>
            <a:ahLst/>
            <a:cxnLst/>
            <a:rect l="l" t="t" r="r" b="b"/>
            <a:pathLst>
              <a:path w="33655" h="616585">
                <a:moveTo>
                  <a:pt x="0" y="0"/>
                </a:moveTo>
                <a:lnTo>
                  <a:pt x="33113" y="0"/>
                </a:lnTo>
                <a:lnTo>
                  <a:pt x="33113" y="616043"/>
                </a:lnTo>
                <a:lnTo>
                  <a:pt x="0" y="61604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725459" y="2098292"/>
            <a:ext cx="0" cy="325755"/>
          </a:xfrm>
          <a:custGeom>
            <a:avLst/>
            <a:gdLst/>
            <a:ahLst/>
            <a:cxnLst/>
            <a:rect l="l" t="t" r="r" b="b"/>
            <a:pathLst>
              <a:path w="0" h="325755">
                <a:moveTo>
                  <a:pt x="0" y="0"/>
                </a:moveTo>
                <a:lnTo>
                  <a:pt x="0" y="325453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708953" y="2100675"/>
            <a:ext cx="33020" cy="321310"/>
          </a:xfrm>
          <a:custGeom>
            <a:avLst/>
            <a:gdLst/>
            <a:ahLst/>
            <a:cxnLst/>
            <a:rect l="l" t="t" r="r" b="b"/>
            <a:pathLst>
              <a:path w="33019" h="321310">
                <a:moveTo>
                  <a:pt x="0" y="0"/>
                </a:moveTo>
                <a:lnTo>
                  <a:pt x="33011" y="0"/>
                </a:lnTo>
                <a:lnTo>
                  <a:pt x="33011" y="320689"/>
                </a:lnTo>
                <a:lnTo>
                  <a:pt x="0" y="32068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788623" y="1791778"/>
            <a:ext cx="0" cy="632460"/>
          </a:xfrm>
          <a:custGeom>
            <a:avLst/>
            <a:gdLst/>
            <a:ahLst/>
            <a:cxnLst/>
            <a:rect l="l" t="t" r="r" b="b"/>
            <a:pathLst>
              <a:path w="0" h="632460">
                <a:moveTo>
                  <a:pt x="0" y="0"/>
                </a:moveTo>
                <a:lnTo>
                  <a:pt x="0" y="631967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772117" y="1794161"/>
            <a:ext cx="33020" cy="627380"/>
          </a:xfrm>
          <a:custGeom>
            <a:avLst/>
            <a:gdLst/>
            <a:ahLst/>
            <a:cxnLst/>
            <a:rect l="l" t="t" r="r" b="b"/>
            <a:pathLst>
              <a:path w="33019" h="627380">
                <a:moveTo>
                  <a:pt x="0" y="0"/>
                </a:moveTo>
                <a:lnTo>
                  <a:pt x="33011" y="0"/>
                </a:lnTo>
                <a:lnTo>
                  <a:pt x="33011" y="627203"/>
                </a:lnTo>
                <a:lnTo>
                  <a:pt x="0" y="62720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26451" y="1948311"/>
            <a:ext cx="0" cy="475615"/>
          </a:xfrm>
          <a:custGeom>
            <a:avLst/>
            <a:gdLst/>
            <a:ahLst/>
            <a:cxnLst/>
            <a:rect l="l" t="t" r="r" b="b"/>
            <a:pathLst>
              <a:path w="0" h="475614">
                <a:moveTo>
                  <a:pt x="0" y="0"/>
                </a:moveTo>
                <a:lnTo>
                  <a:pt x="0" y="475434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809894" y="1950694"/>
            <a:ext cx="33655" cy="471170"/>
          </a:xfrm>
          <a:custGeom>
            <a:avLst/>
            <a:gdLst/>
            <a:ahLst/>
            <a:cxnLst/>
            <a:rect l="l" t="t" r="r" b="b"/>
            <a:pathLst>
              <a:path w="33655" h="471169">
                <a:moveTo>
                  <a:pt x="0" y="0"/>
                </a:moveTo>
                <a:lnTo>
                  <a:pt x="33113" y="0"/>
                </a:lnTo>
                <a:lnTo>
                  <a:pt x="33113" y="470669"/>
                </a:lnTo>
                <a:lnTo>
                  <a:pt x="0" y="47066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889667" y="1756254"/>
            <a:ext cx="0" cy="668020"/>
          </a:xfrm>
          <a:custGeom>
            <a:avLst/>
            <a:gdLst/>
            <a:ahLst/>
            <a:cxnLst/>
            <a:rect l="l" t="t" r="r" b="b"/>
            <a:pathLst>
              <a:path w="0" h="668019">
                <a:moveTo>
                  <a:pt x="0" y="0"/>
                </a:moveTo>
                <a:lnTo>
                  <a:pt x="0" y="667491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873161" y="1758637"/>
            <a:ext cx="33020" cy="662940"/>
          </a:xfrm>
          <a:custGeom>
            <a:avLst/>
            <a:gdLst/>
            <a:ahLst/>
            <a:cxnLst/>
            <a:rect l="l" t="t" r="r" b="b"/>
            <a:pathLst>
              <a:path w="33019" h="662939">
                <a:moveTo>
                  <a:pt x="0" y="0"/>
                </a:moveTo>
                <a:lnTo>
                  <a:pt x="33011" y="0"/>
                </a:lnTo>
                <a:lnTo>
                  <a:pt x="33011" y="662727"/>
                </a:lnTo>
                <a:lnTo>
                  <a:pt x="0" y="66272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927494" y="2087133"/>
            <a:ext cx="0" cy="337185"/>
          </a:xfrm>
          <a:custGeom>
            <a:avLst/>
            <a:gdLst/>
            <a:ahLst/>
            <a:cxnLst/>
            <a:rect l="l" t="t" r="r" b="b"/>
            <a:pathLst>
              <a:path w="0" h="337185">
                <a:moveTo>
                  <a:pt x="0" y="0"/>
                </a:moveTo>
                <a:lnTo>
                  <a:pt x="0" y="336612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910937" y="2089516"/>
            <a:ext cx="33655" cy="332105"/>
          </a:xfrm>
          <a:custGeom>
            <a:avLst/>
            <a:gdLst/>
            <a:ahLst/>
            <a:cxnLst/>
            <a:rect l="l" t="t" r="r" b="b"/>
            <a:pathLst>
              <a:path w="33655" h="332105">
                <a:moveTo>
                  <a:pt x="0" y="0"/>
                </a:moveTo>
                <a:lnTo>
                  <a:pt x="33112" y="0"/>
                </a:lnTo>
                <a:lnTo>
                  <a:pt x="33112" y="331847"/>
                </a:lnTo>
                <a:lnTo>
                  <a:pt x="0" y="33184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990658" y="1744480"/>
            <a:ext cx="0" cy="679450"/>
          </a:xfrm>
          <a:custGeom>
            <a:avLst/>
            <a:gdLst/>
            <a:ahLst/>
            <a:cxnLst/>
            <a:rect l="l" t="t" r="r" b="b"/>
            <a:pathLst>
              <a:path w="0" h="679450">
                <a:moveTo>
                  <a:pt x="0" y="0"/>
                </a:moveTo>
                <a:lnTo>
                  <a:pt x="0" y="679265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974102" y="1746863"/>
            <a:ext cx="33655" cy="675005"/>
          </a:xfrm>
          <a:custGeom>
            <a:avLst/>
            <a:gdLst/>
            <a:ahLst/>
            <a:cxnLst/>
            <a:rect l="l" t="t" r="r" b="b"/>
            <a:pathLst>
              <a:path w="33655" h="675005">
                <a:moveTo>
                  <a:pt x="0" y="0"/>
                </a:moveTo>
                <a:lnTo>
                  <a:pt x="33112" y="0"/>
                </a:lnTo>
                <a:lnTo>
                  <a:pt x="33112" y="674500"/>
                </a:lnTo>
                <a:lnTo>
                  <a:pt x="0" y="67450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028486" y="1850849"/>
            <a:ext cx="0" cy="573405"/>
          </a:xfrm>
          <a:custGeom>
            <a:avLst/>
            <a:gdLst/>
            <a:ahLst/>
            <a:cxnLst/>
            <a:rect l="l" t="t" r="r" b="b"/>
            <a:pathLst>
              <a:path w="0" h="573405">
                <a:moveTo>
                  <a:pt x="0" y="0"/>
                </a:moveTo>
                <a:lnTo>
                  <a:pt x="0" y="572896"/>
                </a:lnTo>
              </a:path>
            </a:pathLst>
          </a:custGeom>
          <a:ln w="3777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011980" y="1853232"/>
            <a:ext cx="33020" cy="568325"/>
          </a:xfrm>
          <a:custGeom>
            <a:avLst/>
            <a:gdLst/>
            <a:ahLst/>
            <a:cxnLst/>
            <a:rect l="l" t="t" r="r" b="b"/>
            <a:pathLst>
              <a:path w="33019" h="568325">
                <a:moveTo>
                  <a:pt x="0" y="0"/>
                </a:moveTo>
                <a:lnTo>
                  <a:pt x="33010" y="0"/>
                </a:lnTo>
                <a:lnTo>
                  <a:pt x="33010" y="568131"/>
                </a:lnTo>
                <a:lnTo>
                  <a:pt x="0" y="56813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091651" y="1673636"/>
            <a:ext cx="0" cy="750570"/>
          </a:xfrm>
          <a:custGeom>
            <a:avLst/>
            <a:gdLst/>
            <a:ahLst/>
            <a:cxnLst/>
            <a:rect l="l" t="t" r="r" b="b"/>
            <a:pathLst>
              <a:path w="0" h="750569">
                <a:moveTo>
                  <a:pt x="0" y="0"/>
                </a:moveTo>
                <a:lnTo>
                  <a:pt x="0" y="750109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075145" y="1676019"/>
            <a:ext cx="33020" cy="745490"/>
          </a:xfrm>
          <a:custGeom>
            <a:avLst/>
            <a:gdLst/>
            <a:ahLst/>
            <a:cxnLst/>
            <a:rect l="l" t="t" r="r" b="b"/>
            <a:pathLst>
              <a:path w="33019" h="745489">
                <a:moveTo>
                  <a:pt x="0" y="0"/>
                </a:moveTo>
                <a:lnTo>
                  <a:pt x="33011" y="0"/>
                </a:lnTo>
                <a:lnTo>
                  <a:pt x="33011" y="745345"/>
                </a:lnTo>
                <a:lnTo>
                  <a:pt x="0" y="74534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129478" y="2045773"/>
            <a:ext cx="0" cy="378460"/>
          </a:xfrm>
          <a:custGeom>
            <a:avLst/>
            <a:gdLst/>
            <a:ahLst/>
            <a:cxnLst/>
            <a:rect l="l" t="t" r="r" b="b"/>
            <a:pathLst>
              <a:path w="0" h="378460">
                <a:moveTo>
                  <a:pt x="0" y="0"/>
                </a:moveTo>
                <a:lnTo>
                  <a:pt x="0" y="377972"/>
                </a:lnTo>
              </a:path>
            </a:pathLst>
          </a:custGeom>
          <a:ln w="3787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112921" y="2048156"/>
            <a:ext cx="33655" cy="373380"/>
          </a:xfrm>
          <a:custGeom>
            <a:avLst/>
            <a:gdLst/>
            <a:ahLst/>
            <a:cxnLst/>
            <a:rect l="l" t="t" r="r" b="b"/>
            <a:pathLst>
              <a:path w="33655" h="373380">
                <a:moveTo>
                  <a:pt x="0" y="0"/>
                </a:moveTo>
                <a:lnTo>
                  <a:pt x="33112" y="0"/>
                </a:lnTo>
                <a:lnTo>
                  <a:pt x="33112" y="373207"/>
                </a:lnTo>
                <a:lnTo>
                  <a:pt x="0" y="37320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192694" y="1531845"/>
            <a:ext cx="0" cy="892175"/>
          </a:xfrm>
          <a:custGeom>
            <a:avLst/>
            <a:gdLst/>
            <a:ahLst/>
            <a:cxnLst/>
            <a:rect l="l" t="t" r="r" b="b"/>
            <a:pathLst>
              <a:path w="0" h="892175">
                <a:moveTo>
                  <a:pt x="0" y="0"/>
                </a:moveTo>
                <a:lnTo>
                  <a:pt x="0" y="891900"/>
                </a:lnTo>
              </a:path>
            </a:pathLst>
          </a:custGeom>
          <a:ln w="377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176188" y="1534228"/>
            <a:ext cx="33020" cy="887730"/>
          </a:xfrm>
          <a:custGeom>
            <a:avLst/>
            <a:gdLst/>
            <a:ahLst/>
            <a:cxnLst/>
            <a:rect l="l" t="t" r="r" b="b"/>
            <a:pathLst>
              <a:path w="33019" h="887730">
                <a:moveTo>
                  <a:pt x="0" y="0"/>
                </a:moveTo>
                <a:lnTo>
                  <a:pt x="33010" y="0"/>
                </a:lnTo>
                <a:lnTo>
                  <a:pt x="33010" y="887135"/>
                </a:lnTo>
                <a:lnTo>
                  <a:pt x="0" y="88713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230521" y="1974826"/>
            <a:ext cx="0" cy="448945"/>
          </a:xfrm>
          <a:custGeom>
            <a:avLst/>
            <a:gdLst/>
            <a:ahLst/>
            <a:cxnLst/>
            <a:rect l="l" t="t" r="r" b="b"/>
            <a:pathLst>
              <a:path w="0" h="448944">
                <a:moveTo>
                  <a:pt x="0" y="0"/>
                </a:moveTo>
                <a:lnTo>
                  <a:pt x="0" y="448919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213963" y="1977210"/>
            <a:ext cx="33655" cy="444500"/>
          </a:xfrm>
          <a:custGeom>
            <a:avLst/>
            <a:gdLst/>
            <a:ahLst/>
            <a:cxnLst/>
            <a:rect l="l" t="t" r="r" b="b"/>
            <a:pathLst>
              <a:path w="33655" h="444500">
                <a:moveTo>
                  <a:pt x="0" y="0"/>
                </a:moveTo>
                <a:lnTo>
                  <a:pt x="33113" y="0"/>
                </a:lnTo>
                <a:lnTo>
                  <a:pt x="33113" y="444154"/>
                </a:lnTo>
                <a:lnTo>
                  <a:pt x="0" y="44415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293685" y="1531845"/>
            <a:ext cx="0" cy="892175"/>
          </a:xfrm>
          <a:custGeom>
            <a:avLst/>
            <a:gdLst/>
            <a:ahLst/>
            <a:cxnLst/>
            <a:rect l="l" t="t" r="r" b="b"/>
            <a:pathLst>
              <a:path w="0" h="892175">
                <a:moveTo>
                  <a:pt x="0" y="0"/>
                </a:moveTo>
                <a:lnTo>
                  <a:pt x="0" y="891900"/>
                </a:lnTo>
              </a:path>
            </a:pathLst>
          </a:custGeom>
          <a:ln w="3787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277129" y="1534228"/>
            <a:ext cx="33655" cy="887730"/>
          </a:xfrm>
          <a:custGeom>
            <a:avLst/>
            <a:gdLst/>
            <a:ahLst/>
            <a:cxnLst/>
            <a:rect l="l" t="t" r="r" b="b"/>
            <a:pathLst>
              <a:path w="33655" h="887730">
                <a:moveTo>
                  <a:pt x="0" y="0"/>
                </a:moveTo>
                <a:lnTo>
                  <a:pt x="33112" y="0"/>
                </a:lnTo>
                <a:lnTo>
                  <a:pt x="33112" y="887135"/>
                </a:lnTo>
                <a:lnTo>
                  <a:pt x="0" y="88713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331512" y="1974826"/>
            <a:ext cx="0" cy="448945"/>
          </a:xfrm>
          <a:custGeom>
            <a:avLst/>
            <a:gdLst/>
            <a:ahLst/>
            <a:cxnLst/>
            <a:rect l="l" t="t" r="r" b="b"/>
            <a:pathLst>
              <a:path w="0" h="448944">
                <a:moveTo>
                  <a:pt x="0" y="0"/>
                </a:moveTo>
                <a:lnTo>
                  <a:pt x="0" y="448919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315008" y="1977210"/>
            <a:ext cx="33020" cy="444500"/>
          </a:xfrm>
          <a:custGeom>
            <a:avLst/>
            <a:gdLst/>
            <a:ahLst/>
            <a:cxnLst/>
            <a:rect l="l" t="t" r="r" b="b"/>
            <a:pathLst>
              <a:path w="33019" h="444500">
                <a:moveTo>
                  <a:pt x="0" y="0"/>
                </a:moveTo>
                <a:lnTo>
                  <a:pt x="33010" y="0"/>
                </a:lnTo>
                <a:lnTo>
                  <a:pt x="33010" y="444154"/>
                </a:lnTo>
                <a:lnTo>
                  <a:pt x="0" y="44415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394729" y="1531845"/>
            <a:ext cx="0" cy="892175"/>
          </a:xfrm>
          <a:custGeom>
            <a:avLst/>
            <a:gdLst/>
            <a:ahLst/>
            <a:cxnLst/>
            <a:rect l="l" t="t" r="r" b="b"/>
            <a:pathLst>
              <a:path w="0" h="892175">
                <a:moveTo>
                  <a:pt x="0" y="0"/>
                </a:moveTo>
                <a:lnTo>
                  <a:pt x="0" y="891900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378172" y="1534228"/>
            <a:ext cx="33655" cy="887730"/>
          </a:xfrm>
          <a:custGeom>
            <a:avLst/>
            <a:gdLst/>
            <a:ahLst/>
            <a:cxnLst/>
            <a:rect l="l" t="t" r="r" b="b"/>
            <a:pathLst>
              <a:path w="33655" h="887730">
                <a:moveTo>
                  <a:pt x="0" y="0"/>
                </a:moveTo>
                <a:lnTo>
                  <a:pt x="33112" y="0"/>
                </a:lnTo>
                <a:lnTo>
                  <a:pt x="33112" y="887135"/>
                </a:lnTo>
                <a:lnTo>
                  <a:pt x="0" y="88713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432556" y="1974826"/>
            <a:ext cx="0" cy="448945"/>
          </a:xfrm>
          <a:custGeom>
            <a:avLst/>
            <a:gdLst/>
            <a:ahLst/>
            <a:cxnLst/>
            <a:rect l="l" t="t" r="r" b="b"/>
            <a:pathLst>
              <a:path w="0" h="448944">
                <a:moveTo>
                  <a:pt x="0" y="0"/>
                </a:moveTo>
                <a:lnTo>
                  <a:pt x="0" y="448919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416050" y="1977210"/>
            <a:ext cx="33020" cy="444500"/>
          </a:xfrm>
          <a:custGeom>
            <a:avLst/>
            <a:gdLst/>
            <a:ahLst/>
            <a:cxnLst/>
            <a:rect l="l" t="t" r="r" b="b"/>
            <a:pathLst>
              <a:path w="33019" h="444500">
                <a:moveTo>
                  <a:pt x="0" y="0"/>
                </a:moveTo>
                <a:lnTo>
                  <a:pt x="33011" y="0"/>
                </a:lnTo>
                <a:lnTo>
                  <a:pt x="33011" y="444154"/>
                </a:lnTo>
                <a:lnTo>
                  <a:pt x="0" y="44415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495720" y="1531845"/>
            <a:ext cx="0" cy="892175"/>
          </a:xfrm>
          <a:custGeom>
            <a:avLst/>
            <a:gdLst/>
            <a:ahLst/>
            <a:cxnLst/>
            <a:rect l="l" t="t" r="r" b="b"/>
            <a:pathLst>
              <a:path w="0" h="892175">
                <a:moveTo>
                  <a:pt x="0" y="0"/>
                </a:moveTo>
                <a:lnTo>
                  <a:pt x="0" y="891900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479214" y="1534228"/>
            <a:ext cx="33020" cy="887730"/>
          </a:xfrm>
          <a:custGeom>
            <a:avLst/>
            <a:gdLst/>
            <a:ahLst/>
            <a:cxnLst/>
            <a:rect l="l" t="t" r="r" b="b"/>
            <a:pathLst>
              <a:path w="33019" h="887730">
                <a:moveTo>
                  <a:pt x="0" y="0"/>
                </a:moveTo>
                <a:lnTo>
                  <a:pt x="33011" y="0"/>
                </a:lnTo>
                <a:lnTo>
                  <a:pt x="33011" y="887135"/>
                </a:lnTo>
                <a:lnTo>
                  <a:pt x="0" y="88713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533548" y="1974826"/>
            <a:ext cx="0" cy="448945"/>
          </a:xfrm>
          <a:custGeom>
            <a:avLst/>
            <a:gdLst/>
            <a:ahLst/>
            <a:cxnLst/>
            <a:rect l="l" t="t" r="r" b="b"/>
            <a:pathLst>
              <a:path w="0" h="448944">
                <a:moveTo>
                  <a:pt x="0" y="0"/>
                </a:moveTo>
                <a:lnTo>
                  <a:pt x="0" y="448919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516991" y="1977210"/>
            <a:ext cx="33655" cy="444500"/>
          </a:xfrm>
          <a:custGeom>
            <a:avLst/>
            <a:gdLst/>
            <a:ahLst/>
            <a:cxnLst/>
            <a:rect l="l" t="t" r="r" b="b"/>
            <a:pathLst>
              <a:path w="33655" h="444500">
                <a:moveTo>
                  <a:pt x="0" y="0"/>
                </a:moveTo>
                <a:lnTo>
                  <a:pt x="33113" y="0"/>
                </a:lnTo>
                <a:lnTo>
                  <a:pt x="33113" y="444154"/>
                </a:lnTo>
                <a:lnTo>
                  <a:pt x="0" y="44415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596712" y="1508197"/>
            <a:ext cx="0" cy="915669"/>
          </a:xfrm>
          <a:custGeom>
            <a:avLst/>
            <a:gdLst/>
            <a:ahLst/>
            <a:cxnLst/>
            <a:rect l="l" t="t" r="r" b="b"/>
            <a:pathLst>
              <a:path w="0" h="915669">
                <a:moveTo>
                  <a:pt x="0" y="0"/>
                </a:moveTo>
                <a:lnTo>
                  <a:pt x="0" y="915548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580156" y="1510579"/>
            <a:ext cx="33655" cy="911225"/>
          </a:xfrm>
          <a:custGeom>
            <a:avLst/>
            <a:gdLst/>
            <a:ahLst/>
            <a:cxnLst/>
            <a:rect l="l" t="t" r="r" b="b"/>
            <a:pathLst>
              <a:path w="33655" h="911225">
                <a:moveTo>
                  <a:pt x="0" y="0"/>
                </a:moveTo>
                <a:lnTo>
                  <a:pt x="33112" y="0"/>
                </a:lnTo>
                <a:lnTo>
                  <a:pt x="33112" y="910784"/>
                </a:lnTo>
                <a:lnTo>
                  <a:pt x="0" y="91078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634539" y="1963053"/>
            <a:ext cx="0" cy="461009"/>
          </a:xfrm>
          <a:custGeom>
            <a:avLst/>
            <a:gdLst/>
            <a:ahLst/>
            <a:cxnLst/>
            <a:rect l="l" t="t" r="r" b="b"/>
            <a:pathLst>
              <a:path w="0" h="461010">
                <a:moveTo>
                  <a:pt x="0" y="0"/>
                </a:moveTo>
                <a:lnTo>
                  <a:pt x="0" y="460692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618034" y="1965436"/>
            <a:ext cx="33020" cy="455930"/>
          </a:xfrm>
          <a:custGeom>
            <a:avLst/>
            <a:gdLst/>
            <a:ahLst/>
            <a:cxnLst/>
            <a:rect l="l" t="t" r="r" b="b"/>
            <a:pathLst>
              <a:path w="33019" h="455930">
                <a:moveTo>
                  <a:pt x="0" y="0"/>
                </a:moveTo>
                <a:lnTo>
                  <a:pt x="33011" y="0"/>
                </a:lnTo>
                <a:lnTo>
                  <a:pt x="33011" y="455927"/>
                </a:lnTo>
                <a:lnTo>
                  <a:pt x="0" y="45592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697756" y="1472774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30">
                <a:moveTo>
                  <a:pt x="0" y="0"/>
                </a:moveTo>
                <a:lnTo>
                  <a:pt x="0" y="950971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681199" y="1475157"/>
            <a:ext cx="33655" cy="946785"/>
          </a:xfrm>
          <a:custGeom>
            <a:avLst/>
            <a:gdLst/>
            <a:ahLst/>
            <a:cxnLst/>
            <a:rect l="l" t="t" r="r" b="b"/>
            <a:pathLst>
              <a:path w="33655" h="946785">
                <a:moveTo>
                  <a:pt x="0" y="0"/>
                </a:moveTo>
                <a:lnTo>
                  <a:pt x="33113" y="0"/>
                </a:lnTo>
                <a:lnTo>
                  <a:pt x="33113" y="946206"/>
                </a:lnTo>
                <a:lnTo>
                  <a:pt x="0" y="94620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735583" y="1915756"/>
            <a:ext cx="0" cy="508000"/>
          </a:xfrm>
          <a:custGeom>
            <a:avLst/>
            <a:gdLst/>
            <a:ahLst/>
            <a:cxnLst/>
            <a:rect l="l" t="t" r="r" b="b"/>
            <a:pathLst>
              <a:path w="0" h="508000">
                <a:moveTo>
                  <a:pt x="0" y="0"/>
                </a:moveTo>
                <a:lnTo>
                  <a:pt x="0" y="507989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719077" y="1918138"/>
            <a:ext cx="33020" cy="503555"/>
          </a:xfrm>
          <a:custGeom>
            <a:avLst/>
            <a:gdLst/>
            <a:ahLst/>
            <a:cxnLst/>
            <a:rect l="l" t="t" r="r" b="b"/>
            <a:pathLst>
              <a:path w="33019" h="503555">
                <a:moveTo>
                  <a:pt x="0" y="0"/>
                </a:moveTo>
                <a:lnTo>
                  <a:pt x="33011" y="0"/>
                </a:lnTo>
                <a:lnTo>
                  <a:pt x="33011" y="503225"/>
                </a:lnTo>
                <a:lnTo>
                  <a:pt x="0" y="50322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798748" y="1454449"/>
            <a:ext cx="0" cy="969644"/>
          </a:xfrm>
          <a:custGeom>
            <a:avLst/>
            <a:gdLst/>
            <a:ahLst/>
            <a:cxnLst/>
            <a:rect l="l" t="t" r="r" b="b"/>
            <a:pathLst>
              <a:path w="0" h="969644">
                <a:moveTo>
                  <a:pt x="0" y="0"/>
                </a:moveTo>
                <a:lnTo>
                  <a:pt x="0" y="969296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782242" y="1456832"/>
            <a:ext cx="33020" cy="964565"/>
          </a:xfrm>
          <a:custGeom>
            <a:avLst/>
            <a:gdLst/>
            <a:ahLst/>
            <a:cxnLst/>
            <a:rect l="l" t="t" r="r" b="b"/>
            <a:pathLst>
              <a:path w="33019" h="964564">
                <a:moveTo>
                  <a:pt x="0" y="0"/>
                </a:moveTo>
                <a:lnTo>
                  <a:pt x="33011" y="0"/>
                </a:lnTo>
                <a:lnTo>
                  <a:pt x="33011" y="964531"/>
                </a:lnTo>
                <a:lnTo>
                  <a:pt x="0" y="96453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836575" y="1939097"/>
            <a:ext cx="0" cy="485140"/>
          </a:xfrm>
          <a:custGeom>
            <a:avLst/>
            <a:gdLst/>
            <a:ahLst/>
            <a:cxnLst/>
            <a:rect l="l" t="t" r="r" b="b"/>
            <a:pathLst>
              <a:path w="0" h="485139">
                <a:moveTo>
                  <a:pt x="0" y="0"/>
                </a:moveTo>
                <a:lnTo>
                  <a:pt x="0" y="484648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820018" y="1941480"/>
            <a:ext cx="33655" cy="480059"/>
          </a:xfrm>
          <a:custGeom>
            <a:avLst/>
            <a:gdLst/>
            <a:ahLst/>
            <a:cxnLst/>
            <a:rect l="l" t="t" r="r" b="b"/>
            <a:pathLst>
              <a:path w="33655" h="480060">
                <a:moveTo>
                  <a:pt x="0" y="0"/>
                </a:moveTo>
                <a:lnTo>
                  <a:pt x="33113" y="0"/>
                </a:lnTo>
                <a:lnTo>
                  <a:pt x="33113" y="479883"/>
                </a:lnTo>
                <a:lnTo>
                  <a:pt x="0" y="47988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899740" y="1236490"/>
            <a:ext cx="0" cy="1187450"/>
          </a:xfrm>
          <a:custGeom>
            <a:avLst/>
            <a:gdLst/>
            <a:ahLst/>
            <a:cxnLst/>
            <a:rect l="l" t="t" r="r" b="b"/>
            <a:pathLst>
              <a:path w="0" h="1187450">
                <a:moveTo>
                  <a:pt x="0" y="0"/>
                </a:moveTo>
                <a:lnTo>
                  <a:pt x="0" y="1187255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883183" y="1238873"/>
            <a:ext cx="33655" cy="1183005"/>
          </a:xfrm>
          <a:custGeom>
            <a:avLst/>
            <a:gdLst/>
            <a:ahLst/>
            <a:cxnLst/>
            <a:rect l="l" t="t" r="r" b="b"/>
            <a:pathLst>
              <a:path w="33655" h="1183005">
                <a:moveTo>
                  <a:pt x="0" y="0"/>
                </a:moveTo>
                <a:lnTo>
                  <a:pt x="33113" y="0"/>
                </a:lnTo>
                <a:lnTo>
                  <a:pt x="33113" y="1182490"/>
                </a:lnTo>
                <a:lnTo>
                  <a:pt x="0" y="118249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937618" y="1827201"/>
            <a:ext cx="0" cy="596900"/>
          </a:xfrm>
          <a:custGeom>
            <a:avLst/>
            <a:gdLst/>
            <a:ahLst/>
            <a:cxnLst/>
            <a:rect l="l" t="t" r="r" b="b"/>
            <a:pathLst>
              <a:path w="0" h="596900">
                <a:moveTo>
                  <a:pt x="0" y="0"/>
                </a:moveTo>
                <a:lnTo>
                  <a:pt x="0" y="596544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921061" y="1829584"/>
            <a:ext cx="33655" cy="591820"/>
          </a:xfrm>
          <a:custGeom>
            <a:avLst/>
            <a:gdLst/>
            <a:ahLst/>
            <a:cxnLst/>
            <a:rect l="l" t="t" r="r" b="b"/>
            <a:pathLst>
              <a:path w="33655" h="591819">
                <a:moveTo>
                  <a:pt x="0" y="0"/>
                </a:moveTo>
                <a:lnTo>
                  <a:pt x="33113" y="0"/>
                </a:lnTo>
                <a:lnTo>
                  <a:pt x="33113" y="591780"/>
                </a:lnTo>
                <a:lnTo>
                  <a:pt x="0" y="5917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000783" y="1230041"/>
            <a:ext cx="0" cy="1193800"/>
          </a:xfrm>
          <a:custGeom>
            <a:avLst/>
            <a:gdLst/>
            <a:ahLst/>
            <a:cxnLst/>
            <a:rect l="l" t="t" r="r" b="b"/>
            <a:pathLst>
              <a:path w="0" h="1193800">
                <a:moveTo>
                  <a:pt x="0" y="0"/>
                </a:moveTo>
                <a:lnTo>
                  <a:pt x="0" y="1193704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984226" y="1232424"/>
            <a:ext cx="33655" cy="1189355"/>
          </a:xfrm>
          <a:custGeom>
            <a:avLst/>
            <a:gdLst/>
            <a:ahLst/>
            <a:cxnLst/>
            <a:rect l="l" t="t" r="r" b="b"/>
            <a:pathLst>
              <a:path w="33655" h="1189355">
                <a:moveTo>
                  <a:pt x="0" y="0"/>
                </a:moveTo>
                <a:lnTo>
                  <a:pt x="33113" y="0"/>
                </a:lnTo>
                <a:lnTo>
                  <a:pt x="33113" y="1188940"/>
                </a:lnTo>
                <a:lnTo>
                  <a:pt x="0" y="118894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038611" y="1823617"/>
            <a:ext cx="0" cy="600710"/>
          </a:xfrm>
          <a:custGeom>
            <a:avLst/>
            <a:gdLst/>
            <a:ahLst/>
            <a:cxnLst/>
            <a:rect l="l" t="t" r="r" b="b"/>
            <a:pathLst>
              <a:path w="0" h="600710">
                <a:moveTo>
                  <a:pt x="0" y="0"/>
                </a:moveTo>
                <a:lnTo>
                  <a:pt x="0" y="600128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022105" y="1826000"/>
            <a:ext cx="33020" cy="595630"/>
          </a:xfrm>
          <a:custGeom>
            <a:avLst/>
            <a:gdLst/>
            <a:ahLst/>
            <a:cxnLst/>
            <a:rect l="l" t="t" r="r" b="b"/>
            <a:pathLst>
              <a:path w="33019" h="595630">
                <a:moveTo>
                  <a:pt x="0" y="0"/>
                </a:moveTo>
                <a:lnTo>
                  <a:pt x="33010" y="0"/>
                </a:lnTo>
                <a:lnTo>
                  <a:pt x="33010" y="595363"/>
                </a:lnTo>
                <a:lnTo>
                  <a:pt x="0" y="59536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101775" y="1224718"/>
            <a:ext cx="0" cy="1199515"/>
          </a:xfrm>
          <a:custGeom>
            <a:avLst/>
            <a:gdLst/>
            <a:ahLst/>
            <a:cxnLst/>
            <a:rect l="l" t="t" r="r" b="b"/>
            <a:pathLst>
              <a:path w="0" h="1199514">
                <a:moveTo>
                  <a:pt x="0" y="0"/>
                </a:moveTo>
                <a:lnTo>
                  <a:pt x="0" y="1199027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085269" y="1227100"/>
            <a:ext cx="33020" cy="1194435"/>
          </a:xfrm>
          <a:custGeom>
            <a:avLst/>
            <a:gdLst/>
            <a:ahLst/>
            <a:cxnLst/>
            <a:rect l="l" t="t" r="r" b="b"/>
            <a:pathLst>
              <a:path w="33019" h="1194435">
                <a:moveTo>
                  <a:pt x="0" y="0"/>
                </a:moveTo>
                <a:lnTo>
                  <a:pt x="33011" y="0"/>
                </a:lnTo>
                <a:lnTo>
                  <a:pt x="33011" y="1194263"/>
                </a:lnTo>
                <a:lnTo>
                  <a:pt x="0" y="119426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139602" y="1821263"/>
            <a:ext cx="0" cy="602615"/>
          </a:xfrm>
          <a:custGeom>
            <a:avLst/>
            <a:gdLst/>
            <a:ahLst/>
            <a:cxnLst/>
            <a:rect l="l" t="t" r="r" b="b"/>
            <a:pathLst>
              <a:path w="0" h="602614">
                <a:moveTo>
                  <a:pt x="0" y="0"/>
                </a:moveTo>
                <a:lnTo>
                  <a:pt x="0" y="602482"/>
                </a:lnTo>
              </a:path>
            </a:pathLst>
          </a:custGeom>
          <a:ln w="378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123045" y="1823645"/>
            <a:ext cx="33655" cy="598170"/>
          </a:xfrm>
          <a:custGeom>
            <a:avLst/>
            <a:gdLst/>
            <a:ahLst/>
            <a:cxnLst/>
            <a:rect l="l" t="t" r="r" b="b"/>
            <a:pathLst>
              <a:path w="33655" h="598169">
                <a:moveTo>
                  <a:pt x="0" y="0"/>
                </a:moveTo>
                <a:lnTo>
                  <a:pt x="33113" y="0"/>
                </a:lnTo>
                <a:lnTo>
                  <a:pt x="33113" y="597718"/>
                </a:lnTo>
                <a:lnTo>
                  <a:pt x="0" y="597718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202818" y="1081391"/>
            <a:ext cx="0" cy="1342390"/>
          </a:xfrm>
          <a:custGeom>
            <a:avLst/>
            <a:gdLst/>
            <a:ahLst/>
            <a:cxnLst/>
            <a:rect l="l" t="t" r="r" b="b"/>
            <a:pathLst>
              <a:path w="0" h="1342389">
                <a:moveTo>
                  <a:pt x="0" y="0"/>
                </a:moveTo>
                <a:lnTo>
                  <a:pt x="0" y="1342354"/>
                </a:lnTo>
              </a:path>
            </a:pathLst>
          </a:custGeom>
          <a:ln w="3777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186312" y="1083774"/>
            <a:ext cx="33020" cy="1337945"/>
          </a:xfrm>
          <a:custGeom>
            <a:avLst/>
            <a:gdLst/>
            <a:ahLst/>
            <a:cxnLst/>
            <a:rect l="l" t="t" r="r" b="b"/>
            <a:pathLst>
              <a:path w="33019" h="1337945">
                <a:moveTo>
                  <a:pt x="0" y="0"/>
                </a:moveTo>
                <a:lnTo>
                  <a:pt x="33011" y="0"/>
                </a:lnTo>
                <a:lnTo>
                  <a:pt x="33011" y="1337590"/>
                </a:lnTo>
                <a:lnTo>
                  <a:pt x="0" y="133759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240645" y="1672101"/>
            <a:ext cx="0" cy="751840"/>
          </a:xfrm>
          <a:custGeom>
            <a:avLst/>
            <a:gdLst/>
            <a:ahLst/>
            <a:cxnLst/>
            <a:rect l="l" t="t" r="r" b="b"/>
            <a:pathLst>
              <a:path w="0" h="751839">
                <a:moveTo>
                  <a:pt x="0" y="0"/>
                </a:moveTo>
                <a:lnTo>
                  <a:pt x="0" y="751645"/>
                </a:lnTo>
              </a:path>
            </a:pathLst>
          </a:custGeom>
          <a:ln w="3787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224089" y="1674483"/>
            <a:ext cx="33655" cy="747395"/>
          </a:xfrm>
          <a:custGeom>
            <a:avLst/>
            <a:gdLst/>
            <a:ahLst/>
            <a:cxnLst/>
            <a:rect l="l" t="t" r="r" b="b"/>
            <a:pathLst>
              <a:path w="33654" h="747394">
                <a:moveTo>
                  <a:pt x="0" y="0"/>
                </a:moveTo>
                <a:lnTo>
                  <a:pt x="33112" y="0"/>
                </a:lnTo>
                <a:lnTo>
                  <a:pt x="33112" y="746880"/>
                </a:lnTo>
                <a:lnTo>
                  <a:pt x="0" y="7468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303810" y="941136"/>
            <a:ext cx="0" cy="1482725"/>
          </a:xfrm>
          <a:custGeom>
            <a:avLst/>
            <a:gdLst/>
            <a:ahLst/>
            <a:cxnLst/>
            <a:rect l="l" t="t" r="r" b="b"/>
            <a:pathLst>
              <a:path w="0" h="1482725">
                <a:moveTo>
                  <a:pt x="0" y="0"/>
                </a:moveTo>
                <a:lnTo>
                  <a:pt x="0" y="1482609"/>
                </a:lnTo>
              </a:path>
            </a:pathLst>
          </a:custGeom>
          <a:ln w="378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287253" y="943519"/>
            <a:ext cx="33655" cy="1478280"/>
          </a:xfrm>
          <a:custGeom>
            <a:avLst/>
            <a:gdLst/>
            <a:ahLst/>
            <a:cxnLst/>
            <a:rect l="l" t="t" r="r" b="b"/>
            <a:pathLst>
              <a:path w="33654" h="1478280">
                <a:moveTo>
                  <a:pt x="0" y="0"/>
                </a:moveTo>
                <a:lnTo>
                  <a:pt x="33112" y="0"/>
                </a:lnTo>
                <a:lnTo>
                  <a:pt x="33112" y="1477845"/>
                </a:lnTo>
                <a:lnTo>
                  <a:pt x="0" y="147784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341638" y="1679472"/>
            <a:ext cx="0" cy="744855"/>
          </a:xfrm>
          <a:custGeom>
            <a:avLst/>
            <a:gdLst/>
            <a:ahLst/>
            <a:cxnLst/>
            <a:rect l="l" t="t" r="r" b="b"/>
            <a:pathLst>
              <a:path w="0" h="744855">
                <a:moveTo>
                  <a:pt x="0" y="0"/>
                </a:moveTo>
                <a:lnTo>
                  <a:pt x="0" y="744273"/>
                </a:lnTo>
              </a:path>
            </a:pathLst>
          </a:custGeom>
          <a:ln w="3777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325132" y="1681855"/>
            <a:ext cx="33020" cy="739775"/>
          </a:xfrm>
          <a:custGeom>
            <a:avLst/>
            <a:gdLst/>
            <a:ahLst/>
            <a:cxnLst/>
            <a:rect l="l" t="t" r="r" b="b"/>
            <a:pathLst>
              <a:path w="33020" h="739775">
                <a:moveTo>
                  <a:pt x="0" y="0"/>
                </a:moveTo>
                <a:lnTo>
                  <a:pt x="33010" y="0"/>
                </a:lnTo>
                <a:lnTo>
                  <a:pt x="33010" y="739509"/>
                </a:lnTo>
                <a:lnTo>
                  <a:pt x="0" y="73950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404853" y="882064"/>
            <a:ext cx="0" cy="1541780"/>
          </a:xfrm>
          <a:custGeom>
            <a:avLst/>
            <a:gdLst/>
            <a:ahLst/>
            <a:cxnLst/>
            <a:rect l="l" t="t" r="r" b="b"/>
            <a:pathLst>
              <a:path w="0" h="1541780">
                <a:moveTo>
                  <a:pt x="0" y="0"/>
                </a:moveTo>
                <a:lnTo>
                  <a:pt x="0" y="1541681"/>
                </a:lnTo>
              </a:path>
            </a:pathLst>
          </a:custGeom>
          <a:ln w="3787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388297" y="884448"/>
            <a:ext cx="33655" cy="1537335"/>
          </a:xfrm>
          <a:custGeom>
            <a:avLst/>
            <a:gdLst/>
            <a:ahLst/>
            <a:cxnLst/>
            <a:rect l="l" t="t" r="r" b="b"/>
            <a:pathLst>
              <a:path w="33654" h="1537335">
                <a:moveTo>
                  <a:pt x="0" y="0"/>
                </a:moveTo>
                <a:lnTo>
                  <a:pt x="33112" y="0"/>
                </a:lnTo>
                <a:lnTo>
                  <a:pt x="33112" y="1536916"/>
                </a:lnTo>
                <a:lnTo>
                  <a:pt x="0" y="153691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442680" y="1236490"/>
            <a:ext cx="0" cy="1187450"/>
          </a:xfrm>
          <a:custGeom>
            <a:avLst/>
            <a:gdLst/>
            <a:ahLst/>
            <a:cxnLst/>
            <a:rect l="l" t="t" r="r" b="b"/>
            <a:pathLst>
              <a:path w="0" h="1187450">
                <a:moveTo>
                  <a:pt x="0" y="0"/>
                </a:moveTo>
                <a:lnTo>
                  <a:pt x="0" y="1187255"/>
                </a:lnTo>
              </a:path>
            </a:pathLst>
          </a:custGeom>
          <a:ln w="3777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426175" y="1238873"/>
            <a:ext cx="33020" cy="1183005"/>
          </a:xfrm>
          <a:custGeom>
            <a:avLst/>
            <a:gdLst/>
            <a:ahLst/>
            <a:cxnLst/>
            <a:rect l="l" t="t" r="r" b="b"/>
            <a:pathLst>
              <a:path w="33020" h="1183005">
                <a:moveTo>
                  <a:pt x="0" y="0"/>
                </a:moveTo>
                <a:lnTo>
                  <a:pt x="33010" y="0"/>
                </a:lnTo>
                <a:lnTo>
                  <a:pt x="33010" y="1182490"/>
                </a:lnTo>
                <a:lnTo>
                  <a:pt x="0" y="118249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69643" y="568385"/>
            <a:ext cx="0" cy="1855470"/>
          </a:xfrm>
          <a:custGeom>
            <a:avLst/>
            <a:gdLst/>
            <a:ahLst/>
            <a:cxnLst/>
            <a:rect l="l" t="t" r="r" b="b"/>
            <a:pathLst>
              <a:path w="0" h="1855470">
                <a:moveTo>
                  <a:pt x="0" y="185536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36577" y="2423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 txBox="1"/>
          <p:nvPr/>
        </p:nvSpPr>
        <p:spPr>
          <a:xfrm>
            <a:off x="661287" y="2360182"/>
            <a:ext cx="7175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36577" y="212839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 txBox="1"/>
          <p:nvPr/>
        </p:nvSpPr>
        <p:spPr>
          <a:xfrm>
            <a:off x="615281" y="2064827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36577" y="183313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 txBox="1"/>
          <p:nvPr/>
        </p:nvSpPr>
        <p:spPr>
          <a:xfrm>
            <a:off x="569276" y="1769575"/>
            <a:ext cx="16383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36577" y="153778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 txBox="1"/>
          <p:nvPr/>
        </p:nvSpPr>
        <p:spPr>
          <a:xfrm>
            <a:off x="569276" y="1474219"/>
            <a:ext cx="16383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36577" y="124242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 txBox="1"/>
          <p:nvPr/>
        </p:nvSpPr>
        <p:spPr>
          <a:xfrm>
            <a:off x="569276" y="1178865"/>
            <a:ext cx="16383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36577" y="94707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 txBox="1"/>
          <p:nvPr/>
        </p:nvSpPr>
        <p:spPr>
          <a:xfrm>
            <a:off x="569276" y="883510"/>
            <a:ext cx="16383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736577" y="65171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 txBox="1"/>
          <p:nvPr/>
        </p:nvSpPr>
        <p:spPr>
          <a:xfrm>
            <a:off x="569276" y="588155"/>
            <a:ext cx="16383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300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447259" y="568133"/>
            <a:ext cx="108585" cy="18561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>
                <a:latin typeface="Arial"/>
                <a:cs typeface="Arial"/>
              </a:rPr>
              <a:t>Beginn der </a:t>
            </a:r>
            <a:r>
              <a:rPr dirty="0" sz="650" spc="-5">
                <a:latin typeface="Arial"/>
                <a:cs typeface="Arial"/>
              </a:rPr>
              <a:t>Vermögenssteuerpflicht </a:t>
            </a:r>
            <a:r>
              <a:rPr dirty="0" sz="650">
                <a:latin typeface="Arial"/>
                <a:cs typeface="Arial"/>
              </a:rPr>
              <a:t>(in 1000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CHF)</a:t>
            </a:r>
            <a:endParaRPr sz="650">
              <a:latin typeface="Arial"/>
              <a:cs typeface="Arial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69643" y="2423746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 h="0">
                <a:moveTo>
                  <a:pt x="0" y="0"/>
                </a:moveTo>
                <a:lnTo>
                  <a:pt x="278283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 txBox="1"/>
          <p:nvPr/>
        </p:nvSpPr>
        <p:spPr>
          <a:xfrm>
            <a:off x="843075" y="2432717"/>
            <a:ext cx="2324735" cy="8509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629285" algn="l"/>
                <a:tab pos="829944" algn="l"/>
                <a:tab pos="1030605" algn="l"/>
                <a:tab pos="1229995" algn="l"/>
                <a:tab pos="1436370" algn="l"/>
                <a:tab pos="1635125" algn="l"/>
                <a:tab pos="1842770" algn="l"/>
                <a:tab pos="2039620" algn="l"/>
                <a:tab pos="2242820" algn="l"/>
              </a:tabLst>
            </a:pPr>
            <a:r>
              <a:rPr dirty="0" sz="400" spc="-10">
                <a:latin typeface="Arial"/>
                <a:cs typeface="Arial"/>
              </a:rPr>
              <a:t>OW</a:t>
            </a:r>
            <a:r>
              <a:rPr dirty="0" sz="400" spc="-10">
                <a:latin typeface="Arial"/>
                <a:cs typeface="Arial"/>
              </a:rPr>
              <a:t>       </a:t>
            </a:r>
            <a:r>
              <a:rPr dirty="0" sz="400" spc="40">
                <a:latin typeface="Arial"/>
                <a:cs typeface="Arial"/>
              </a:rPr>
              <a:t> </a:t>
            </a:r>
            <a:r>
              <a:rPr dirty="0" sz="400" spc="-10">
                <a:latin typeface="Arial"/>
                <a:cs typeface="Arial"/>
              </a:rPr>
              <a:t>NW</a:t>
            </a:r>
            <a:r>
              <a:rPr dirty="0" sz="400">
                <a:latin typeface="Arial"/>
                <a:cs typeface="Arial"/>
              </a:rPr>
              <a:t>        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-10">
                <a:latin typeface="Arial"/>
                <a:cs typeface="Arial"/>
              </a:rPr>
              <a:t>SO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LU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FR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VD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GR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BS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SG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BL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AG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ZG</a:t>
            </a:r>
            <a:endParaRPr sz="40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278390" y="2432717"/>
            <a:ext cx="88900" cy="8509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00" spc="-10">
                <a:latin typeface="Arial"/>
                <a:cs typeface="Arial"/>
              </a:rPr>
              <a:t>SZ</a:t>
            </a:r>
            <a:endParaRPr sz="40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953723" y="2482369"/>
            <a:ext cx="2505075" cy="8509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12725" algn="l"/>
                <a:tab pos="426084" algn="l"/>
                <a:tab pos="617220" algn="l"/>
                <a:tab pos="822960" algn="l"/>
                <a:tab pos="1022350" algn="l"/>
                <a:tab pos="1223010" algn="l"/>
                <a:tab pos="1426210" algn="l"/>
                <a:tab pos="1628775" algn="l"/>
                <a:tab pos="1827530" algn="l"/>
                <a:tab pos="2030095" algn="l"/>
                <a:tab pos="2233295" algn="l"/>
                <a:tab pos="2447925" algn="l"/>
              </a:tabLst>
            </a:pPr>
            <a:r>
              <a:rPr dirty="0" sz="400" spc="-10">
                <a:latin typeface="Arial"/>
                <a:cs typeface="Arial"/>
              </a:rPr>
              <a:t>VS</a:t>
            </a:r>
            <a:r>
              <a:rPr dirty="0" sz="400" spc="-1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NE</a:t>
            </a:r>
            <a:r>
              <a:rPr dirty="0" sz="400" spc="-1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AI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SH</a:t>
            </a:r>
            <a:r>
              <a:rPr dirty="0" sz="400" spc="-1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JU</a:t>
            </a:r>
            <a:r>
              <a:rPr dirty="0" sz="400" spc="-1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BE</a:t>
            </a:r>
            <a:r>
              <a:rPr dirty="0" sz="400" spc="-1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AR</a:t>
            </a:r>
            <a:r>
              <a:rPr dirty="0" sz="400" spc="-1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GL</a:t>
            </a:r>
            <a:r>
              <a:rPr dirty="0" sz="400" spc="-1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ZH</a:t>
            </a:r>
            <a:r>
              <a:rPr dirty="0" sz="400" spc="-1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GE</a:t>
            </a:r>
            <a:r>
              <a:rPr dirty="0" sz="400" spc="-1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UR</a:t>
            </a:r>
            <a:r>
              <a:rPr dirty="0" sz="400" spc="-10">
                <a:latin typeface="Arial"/>
                <a:cs typeface="Arial"/>
              </a:rPr>
              <a:t>	</a:t>
            </a:r>
            <a:r>
              <a:rPr dirty="0" sz="400" spc="-10">
                <a:latin typeface="Arial"/>
                <a:cs typeface="Arial"/>
              </a:rPr>
              <a:t>TG</a:t>
            </a:r>
            <a:r>
              <a:rPr dirty="0" sz="400" spc="-1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TI</a:t>
            </a:r>
            <a:endParaRPr sz="400">
              <a:latin typeface="Arial"/>
              <a:cs typeface="Arial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1096831" y="267835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 h="0">
                <a:moveTo>
                  <a:pt x="0" y="0"/>
                </a:moveTo>
                <a:lnTo>
                  <a:pt x="309681" y="0"/>
                </a:lnTo>
              </a:path>
            </a:pathLst>
          </a:custGeom>
          <a:ln w="8271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099213" y="2639378"/>
            <a:ext cx="305435" cy="78105"/>
          </a:xfrm>
          <a:custGeom>
            <a:avLst/>
            <a:gdLst/>
            <a:ahLst/>
            <a:cxnLst/>
            <a:rect l="l" t="t" r="r" b="b"/>
            <a:pathLst>
              <a:path w="305434" h="78105">
                <a:moveTo>
                  <a:pt x="0" y="0"/>
                </a:moveTo>
                <a:lnTo>
                  <a:pt x="304916" y="0"/>
                </a:lnTo>
                <a:lnTo>
                  <a:pt x="304916" y="77954"/>
                </a:lnTo>
                <a:lnTo>
                  <a:pt x="0" y="7795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363914" y="267835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 h="0">
                <a:moveTo>
                  <a:pt x="0" y="0"/>
                </a:moveTo>
                <a:lnTo>
                  <a:pt x="309680" y="0"/>
                </a:lnTo>
              </a:path>
            </a:pathLst>
          </a:custGeom>
          <a:ln w="82719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366297" y="2639378"/>
            <a:ext cx="305435" cy="78105"/>
          </a:xfrm>
          <a:custGeom>
            <a:avLst/>
            <a:gdLst/>
            <a:ahLst/>
            <a:cxnLst/>
            <a:rect l="l" t="t" r="r" b="b"/>
            <a:pathLst>
              <a:path w="305435" h="78105">
                <a:moveTo>
                  <a:pt x="0" y="0"/>
                </a:moveTo>
                <a:lnTo>
                  <a:pt x="304916" y="0"/>
                </a:lnTo>
                <a:lnTo>
                  <a:pt x="304916" y="77954"/>
                </a:lnTo>
                <a:lnTo>
                  <a:pt x="0" y="7795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 txBox="1"/>
          <p:nvPr/>
        </p:nvSpPr>
        <p:spPr>
          <a:xfrm>
            <a:off x="1063485" y="2603648"/>
            <a:ext cx="2195830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wrap="square" lIns="0" tIns="24130" rIns="0" bIns="0" rtlCol="0" vert="horz">
            <a:spAutoFit/>
          </a:bodyPr>
          <a:lstStyle/>
          <a:p>
            <a:pPr marL="392430">
              <a:lnSpc>
                <a:spcPct val="100000"/>
              </a:lnSpc>
              <a:spcBef>
                <a:spcPts val="190"/>
              </a:spcBef>
              <a:tabLst>
                <a:tab pos="1659255" algn="l"/>
              </a:tabLst>
            </a:pPr>
            <a:r>
              <a:rPr dirty="0" sz="650" spc="-5">
                <a:latin typeface="Arial"/>
                <a:cs typeface="Arial"/>
              </a:rPr>
              <a:t>Verheiratet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o.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Kinder	Einzelperson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3772573" y="478594"/>
            <a:ext cx="912494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10">
                <a:latin typeface="Arial"/>
                <a:cs typeface="Arial"/>
              </a:rPr>
              <a:t>Freibeträge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tief</a:t>
            </a:r>
            <a:endParaRPr sz="90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3900360" y="617773"/>
            <a:ext cx="126682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75">
                <a:latin typeface="Lucida Sans Unicode"/>
                <a:cs typeface="Lucida Sans Unicode"/>
              </a:rPr>
              <a:t>→ </a:t>
            </a:r>
            <a:r>
              <a:rPr dirty="0" sz="900" spc="-5">
                <a:latin typeface="Arial"/>
                <a:cs typeface="Arial"/>
              </a:rPr>
              <a:t>sehr </a:t>
            </a:r>
            <a:r>
              <a:rPr dirty="0" sz="900" spc="-10">
                <a:latin typeface="Arial"/>
                <a:cs typeface="Arial"/>
              </a:rPr>
              <a:t>breite</a:t>
            </a:r>
            <a:r>
              <a:rPr dirty="0" sz="900" spc="-14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personelle</a:t>
            </a:r>
            <a:endParaRPr sz="90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3900360" y="756953"/>
            <a:ext cx="62484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10">
                <a:latin typeface="Arial"/>
                <a:cs typeface="Arial"/>
              </a:rPr>
              <a:t>S</a:t>
            </a:r>
            <a:r>
              <a:rPr dirty="0" sz="900" spc="-20">
                <a:latin typeface="Arial"/>
                <a:cs typeface="Arial"/>
              </a:rPr>
              <a:t>t</a:t>
            </a:r>
            <a:r>
              <a:rPr dirty="0" sz="900" spc="-5">
                <a:latin typeface="Arial"/>
                <a:cs typeface="Arial"/>
              </a:rPr>
              <a:t>euerbasis</a:t>
            </a:r>
            <a:endParaRPr sz="900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3772573" y="1022649"/>
            <a:ext cx="127571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Materielle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Steuerbasis</a:t>
            </a:r>
            <a:endParaRPr sz="90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3900360" y="1108688"/>
            <a:ext cx="1512570" cy="1101090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dirty="0" sz="900" spc="-5">
                <a:latin typeface="Arial"/>
                <a:cs typeface="Arial"/>
              </a:rPr>
              <a:t>ebenfalls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umfassend:</a:t>
            </a:r>
            <a:endParaRPr sz="900">
              <a:latin typeface="Arial"/>
              <a:cs typeface="Arial"/>
            </a:endParaRPr>
          </a:p>
          <a:p>
            <a:pPr marL="289560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290195" algn="l"/>
              </a:tabLst>
            </a:pPr>
            <a:r>
              <a:rPr dirty="0" sz="900" spc="-5">
                <a:latin typeface="Arial"/>
                <a:cs typeface="Arial"/>
              </a:rPr>
              <a:t>globales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Vermögen</a:t>
            </a:r>
            <a:endParaRPr sz="900">
              <a:latin typeface="Arial"/>
              <a:cs typeface="Arial"/>
            </a:endParaRPr>
          </a:p>
          <a:p>
            <a:pPr marL="285750" marR="241935" indent="-128905">
              <a:lnSpc>
                <a:spcPct val="101499"/>
              </a:lnSpc>
              <a:buFont typeface="Arial"/>
              <a:buChar char="–"/>
              <a:tabLst>
                <a:tab pos="290195" algn="l"/>
              </a:tabLst>
            </a:pPr>
            <a:r>
              <a:rPr dirty="0" sz="900" spc="-5">
                <a:latin typeface="Arial"/>
                <a:cs typeface="Arial"/>
              </a:rPr>
              <a:t>grundsätzlich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keine  </a:t>
            </a:r>
            <a:r>
              <a:rPr dirty="0" sz="900" spc="-5">
                <a:latin typeface="Arial"/>
                <a:cs typeface="Arial"/>
              </a:rPr>
              <a:t>Ausnahmen</a:t>
            </a:r>
            <a:endParaRPr sz="900">
              <a:latin typeface="Arial"/>
              <a:cs typeface="Arial"/>
            </a:endParaRPr>
          </a:p>
          <a:p>
            <a:pPr marL="289560" marR="5080" indent="-132715">
              <a:lnSpc>
                <a:spcPct val="101499"/>
              </a:lnSpc>
              <a:buFont typeface="Arial"/>
              <a:buChar char="–"/>
              <a:tabLst>
                <a:tab pos="290195" algn="l"/>
              </a:tabLst>
            </a:pPr>
            <a:r>
              <a:rPr dirty="0" sz="900" spc="-10">
                <a:latin typeface="Arial"/>
                <a:cs typeface="Arial"/>
              </a:rPr>
              <a:t>allerdings Immobilien zu  </a:t>
            </a:r>
            <a:r>
              <a:rPr dirty="0" sz="900" spc="-5">
                <a:latin typeface="Arial"/>
                <a:cs typeface="Arial"/>
              </a:rPr>
              <a:t>tief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bewertet</a:t>
            </a:r>
            <a:endParaRPr sz="900">
              <a:latin typeface="Arial"/>
              <a:cs typeface="Arial"/>
            </a:endParaRPr>
          </a:p>
          <a:p>
            <a:pPr marL="285750">
              <a:lnSpc>
                <a:spcPct val="100000"/>
              </a:lnSpc>
              <a:spcBef>
                <a:spcPts val="15"/>
              </a:spcBef>
            </a:pPr>
            <a:r>
              <a:rPr dirty="0" sz="900" spc="-5">
                <a:latin typeface="Arial"/>
                <a:cs typeface="Arial"/>
              </a:rPr>
              <a:t>Abschlag: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30-50%</a:t>
            </a:r>
            <a:endParaRPr sz="90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4770056" y="2891750"/>
            <a:ext cx="646430" cy="147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-5">
                <a:latin typeface="Arial"/>
                <a:cs typeface="Arial"/>
              </a:rPr>
              <a:t>Quelle: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ESTV</a:t>
            </a:r>
            <a:endParaRPr sz="800">
              <a:latin typeface="Arial"/>
              <a:cs typeface="Arial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15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0169" y="84604"/>
            <a:ext cx="222059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20"/>
              <a:t>Wer </a:t>
            </a:r>
            <a:r>
              <a:rPr dirty="0" spc="-5"/>
              <a:t>zahlt die</a:t>
            </a:r>
            <a:r>
              <a:rPr dirty="0" spc="-30"/>
              <a:t> </a:t>
            </a:r>
            <a:r>
              <a:rPr dirty="0" spc="-10"/>
              <a:t>Vermögenssteuer?</a:t>
            </a:r>
          </a:p>
        </p:txBody>
      </p:sp>
      <p:sp>
        <p:nvSpPr>
          <p:cNvPr id="3" name="object 3"/>
          <p:cNvSpPr/>
          <p:nvPr/>
        </p:nvSpPr>
        <p:spPr>
          <a:xfrm>
            <a:off x="849216" y="426775"/>
            <a:ext cx="2701290" cy="2095500"/>
          </a:xfrm>
          <a:custGeom>
            <a:avLst/>
            <a:gdLst/>
            <a:ahLst/>
            <a:cxnLst/>
            <a:rect l="l" t="t" r="r" b="b"/>
            <a:pathLst>
              <a:path w="2701290" h="2095500">
                <a:moveTo>
                  <a:pt x="0" y="0"/>
                </a:moveTo>
                <a:lnTo>
                  <a:pt x="2700877" y="0"/>
                </a:lnTo>
                <a:lnTo>
                  <a:pt x="2700877" y="2095069"/>
                </a:lnTo>
                <a:lnTo>
                  <a:pt x="0" y="209506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46833" y="2380184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 h="0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46833" y="2524227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 h="0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317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46833" y="2236243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 h="0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46833" y="1948158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 h="0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46833" y="1660071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 h="0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46833" y="1371985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 h="0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46833" y="1083899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 h="0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46833" y="795813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 h="0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6833" y="507726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 h="0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58319" y="1255584"/>
            <a:ext cx="140335" cy="1268730"/>
          </a:xfrm>
          <a:custGeom>
            <a:avLst/>
            <a:gdLst/>
            <a:ahLst/>
            <a:cxnLst/>
            <a:rect l="l" t="t" r="r" b="b"/>
            <a:pathLst>
              <a:path w="140334" h="1268730">
                <a:moveTo>
                  <a:pt x="0" y="1268642"/>
                </a:moveTo>
                <a:lnTo>
                  <a:pt x="140252" y="1268642"/>
                </a:lnTo>
                <a:lnTo>
                  <a:pt x="140252" y="0"/>
                </a:lnTo>
                <a:lnTo>
                  <a:pt x="0" y="0"/>
                </a:lnTo>
                <a:lnTo>
                  <a:pt x="0" y="1268642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60701" y="1257966"/>
            <a:ext cx="135890" cy="1264285"/>
          </a:xfrm>
          <a:custGeom>
            <a:avLst/>
            <a:gdLst/>
            <a:ahLst/>
            <a:cxnLst/>
            <a:rect l="l" t="t" r="r" b="b"/>
            <a:pathLst>
              <a:path w="135890" h="1264285">
                <a:moveTo>
                  <a:pt x="0" y="0"/>
                </a:moveTo>
                <a:lnTo>
                  <a:pt x="135487" y="0"/>
                </a:lnTo>
                <a:lnTo>
                  <a:pt x="135487" y="1263878"/>
                </a:lnTo>
                <a:lnTo>
                  <a:pt x="0" y="1263878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92550" y="724457"/>
            <a:ext cx="140335" cy="1800225"/>
          </a:xfrm>
          <a:custGeom>
            <a:avLst/>
            <a:gdLst/>
            <a:ahLst/>
            <a:cxnLst/>
            <a:rect l="l" t="t" r="r" b="b"/>
            <a:pathLst>
              <a:path w="140334" h="1800225">
                <a:moveTo>
                  <a:pt x="0" y="1799770"/>
                </a:moveTo>
                <a:lnTo>
                  <a:pt x="140252" y="1799770"/>
                </a:lnTo>
                <a:lnTo>
                  <a:pt x="140252" y="0"/>
                </a:lnTo>
                <a:lnTo>
                  <a:pt x="0" y="0"/>
                </a:lnTo>
                <a:lnTo>
                  <a:pt x="0" y="179977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94933" y="726839"/>
            <a:ext cx="135890" cy="1795145"/>
          </a:xfrm>
          <a:custGeom>
            <a:avLst/>
            <a:gdLst/>
            <a:ahLst/>
            <a:cxnLst/>
            <a:rect l="l" t="t" r="r" b="b"/>
            <a:pathLst>
              <a:path w="135890" h="1795145">
                <a:moveTo>
                  <a:pt x="0" y="0"/>
                </a:moveTo>
                <a:lnTo>
                  <a:pt x="135487" y="0"/>
                </a:lnTo>
                <a:lnTo>
                  <a:pt x="135487" y="1795005"/>
                </a:lnTo>
                <a:lnTo>
                  <a:pt x="0" y="179500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426782" y="1972420"/>
            <a:ext cx="140335" cy="551815"/>
          </a:xfrm>
          <a:custGeom>
            <a:avLst/>
            <a:gdLst/>
            <a:ahLst/>
            <a:cxnLst/>
            <a:rect l="l" t="t" r="r" b="b"/>
            <a:pathLst>
              <a:path w="140334" h="551814">
                <a:moveTo>
                  <a:pt x="0" y="551806"/>
                </a:moveTo>
                <a:lnTo>
                  <a:pt x="140252" y="551806"/>
                </a:lnTo>
                <a:lnTo>
                  <a:pt x="140252" y="0"/>
                </a:lnTo>
                <a:lnTo>
                  <a:pt x="0" y="0"/>
                </a:lnTo>
                <a:lnTo>
                  <a:pt x="0" y="551806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429165" y="1974803"/>
            <a:ext cx="135890" cy="547370"/>
          </a:xfrm>
          <a:custGeom>
            <a:avLst/>
            <a:gdLst/>
            <a:ahLst/>
            <a:cxnLst/>
            <a:rect l="l" t="t" r="r" b="b"/>
            <a:pathLst>
              <a:path w="135890" h="547369">
                <a:moveTo>
                  <a:pt x="0" y="0"/>
                </a:moveTo>
                <a:lnTo>
                  <a:pt x="135487" y="0"/>
                </a:lnTo>
                <a:lnTo>
                  <a:pt x="135487" y="547041"/>
                </a:lnTo>
                <a:lnTo>
                  <a:pt x="0" y="54704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661013" y="1963001"/>
            <a:ext cx="140335" cy="561340"/>
          </a:xfrm>
          <a:custGeom>
            <a:avLst/>
            <a:gdLst/>
            <a:ahLst/>
            <a:cxnLst/>
            <a:rect l="l" t="t" r="r" b="b"/>
            <a:pathLst>
              <a:path w="140335" h="561339">
                <a:moveTo>
                  <a:pt x="0" y="561225"/>
                </a:moveTo>
                <a:lnTo>
                  <a:pt x="140252" y="561225"/>
                </a:lnTo>
                <a:lnTo>
                  <a:pt x="140252" y="0"/>
                </a:lnTo>
                <a:lnTo>
                  <a:pt x="0" y="0"/>
                </a:lnTo>
                <a:lnTo>
                  <a:pt x="0" y="561225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663396" y="1965384"/>
            <a:ext cx="135890" cy="556895"/>
          </a:xfrm>
          <a:custGeom>
            <a:avLst/>
            <a:gdLst/>
            <a:ahLst/>
            <a:cxnLst/>
            <a:rect l="l" t="t" r="r" b="b"/>
            <a:pathLst>
              <a:path w="135889" h="556894">
                <a:moveTo>
                  <a:pt x="0" y="0"/>
                </a:moveTo>
                <a:lnTo>
                  <a:pt x="135488" y="0"/>
                </a:lnTo>
                <a:lnTo>
                  <a:pt x="135488" y="556460"/>
                </a:lnTo>
                <a:lnTo>
                  <a:pt x="0" y="55646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895246" y="1784560"/>
            <a:ext cx="140970" cy="739775"/>
          </a:xfrm>
          <a:custGeom>
            <a:avLst/>
            <a:gdLst/>
            <a:ahLst/>
            <a:cxnLst/>
            <a:rect l="l" t="t" r="r" b="b"/>
            <a:pathLst>
              <a:path w="140969" h="739775">
                <a:moveTo>
                  <a:pt x="0" y="739666"/>
                </a:moveTo>
                <a:lnTo>
                  <a:pt x="140355" y="739666"/>
                </a:lnTo>
                <a:lnTo>
                  <a:pt x="140355" y="0"/>
                </a:lnTo>
                <a:lnTo>
                  <a:pt x="0" y="0"/>
                </a:lnTo>
                <a:lnTo>
                  <a:pt x="0" y="739666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897628" y="1786943"/>
            <a:ext cx="135890" cy="735330"/>
          </a:xfrm>
          <a:custGeom>
            <a:avLst/>
            <a:gdLst/>
            <a:ahLst/>
            <a:cxnLst/>
            <a:rect l="l" t="t" r="r" b="b"/>
            <a:pathLst>
              <a:path w="135889" h="735330">
                <a:moveTo>
                  <a:pt x="0" y="0"/>
                </a:moveTo>
                <a:lnTo>
                  <a:pt x="135590" y="0"/>
                </a:lnTo>
                <a:lnTo>
                  <a:pt x="135590" y="734901"/>
                </a:lnTo>
                <a:lnTo>
                  <a:pt x="0" y="73490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129580" y="2089845"/>
            <a:ext cx="140335" cy="434975"/>
          </a:xfrm>
          <a:custGeom>
            <a:avLst/>
            <a:gdLst/>
            <a:ahLst/>
            <a:cxnLst/>
            <a:rect l="l" t="t" r="r" b="b"/>
            <a:pathLst>
              <a:path w="140335" h="434975">
                <a:moveTo>
                  <a:pt x="0" y="434381"/>
                </a:moveTo>
                <a:lnTo>
                  <a:pt x="140252" y="434381"/>
                </a:lnTo>
                <a:lnTo>
                  <a:pt x="140252" y="0"/>
                </a:lnTo>
                <a:lnTo>
                  <a:pt x="0" y="0"/>
                </a:lnTo>
                <a:lnTo>
                  <a:pt x="0" y="434381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131962" y="2092229"/>
            <a:ext cx="135890" cy="429895"/>
          </a:xfrm>
          <a:custGeom>
            <a:avLst/>
            <a:gdLst/>
            <a:ahLst/>
            <a:cxnLst/>
            <a:rect l="l" t="t" r="r" b="b"/>
            <a:pathLst>
              <a:path w="135889" h="429894">
                <a:moveTo>
                  <a:pt x="0" y="0"/>
                </a:moveTo>
                <a:lnTo>
                  <a:pt x="135488" y="0"/>
                </a:lnTo>
                <a:lnTo>
                  <a:pt x="135488" y="429616"/>
                </a:lnTo>
                <a:lnTo>
                  <a:pt x="0" y="42961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363812" y="2289581"/>
            <a:ext cx="140335" cy="234950"/>
          </a:xfrm>
          <a:custGeom>
            <a:avLst/>
            <a:gdLst/>
            <a:ahLst/>
            <a:cxnLst/>
            <a:rect l="l" t="t" r="r" b="b"/>
            <a:pathLst>
              <a:path w="140335" h="234950">
                <a:moveTo>
                  <a:pt x="0" y="234645"/>
                </a:moveTo>
                <a:lnTo>
                  <a:pt x="140252" y="234645"/>
                </a:lnTo>
                <a:lnTo>
                  <a:pt x="140252" y="0"/>
                </a:lnTo>
                <a:lnTo>
                  <a:pt x="0" y="0"/>
                </a:lnTo>
                <a:lnTo>
                  <a:pt x="0" y="234645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366194" y="2291964"/>
            <a:ext cx="135890" cy="230504"/>
          </a:xfrm>
          <a:custGeom>
            <a:avLst/>
            <a:gdLst/>
            <a:ahLst/>
            <a:cxnLst/>
            <a:rect l="l" t="t" r="r" b="b"/>
            <a:pathLst>
              <a:path w="135889" h="230505">
                <a:moveTo>
                  <a:pt x="0" y="0"/>
                </a:moveTo>
                <a:lnTo>
                  <a:pt x="135487" y="0"/>
                </a:lnTo>
                <a:lnTo>
                  <a:pt x="135487" y="229880"/>
                </a:lnTo>
                <a:lnTo>
                  <a:pt x="0" y="2298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598043" y="248988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51" y="0"/>
                </a:lnTo>
              </a:path>
            </a:pathLst>
          </a:custGeom>
          <a:ln w="6869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600426" y="2457915"/>
            <a:ext cx="135890" cy="64135"/>
          </a:xfrm>
          <a:custGeom>
            <a:avLst/>
            <a:gdLst/>
            <a:ahLst/>
            <a:cxnLst/>
            <a:rect l="l" t="t" r="r" b="b"/>
            <a:pathLst>
              <a:path w="135889" h="64135">
                <a:moveTo>
                  <a:pt x="0" y="0"/>
                </a:moveTo>
                <a:lnTo>
                  <a:pt x="135487" y="0"/>
                </a:lnTo>
                <a:lnTo>
                  <a:pt x="135487" y="63929"/>
                </a:lnTo>
                <a:lnTo>
                  <a:pt x="0" y="63929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832276" y="2499810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 h="0">
                <a:moveTo>
                  <a:pt x="0" y="0"/>
                </a:moveTo>
                <a:lnTo>
                  <a:pt x="140354" y="0"/>
                </a:lnTo>
              </a:path>
            </a:pathLst>
          </a:custGeom>
          <a:ln w="4883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834658" y="2477777"/>
            <a:ext cx="135890" cy="44450"/>
          </a:xfrm>
          <a:custGeom>
            <a:avLst/>
            <a:gdLst/>
            <a:ahLst/>
            <a:cxnLst/>
            <a:rect l="l" t="t" r="r" b="b"/>
            <a:pathLst>
              <a:path w="135889" h="44450">
                <a:moveTo>
                  <a:pt x="0" y="0"/>
                </a:moveTo>
                <a:lnTo>
                  <a:pt x="135589" y="0"/>
                </a:lnTo>
                <a:lnTo>
                  <a:pt x="135589" y="44067"/>
                </a:lnTo>
                <a:lnTo>
                  <a:pt x="0" y="44067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066609" y="2508563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 h="0">
                <a:moveTo>
                  <a:pt x="0" y="0"/>
                </a:moveTo>
                <a:lnTo>
                  <a:pt x="140252" y="0"/>
                </a:lnTo>
              </a:path>
            </a:pathLst>
          </a:custGeom>
          <a:ln w="3132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068992" y="2495283"/>
            <a:ext cx="135890" cy="26670"/>
          </a:xfrm>
          <a:custGeom>
            <a:avLst/>
            <a:gdLst/>
            <a:ahLst/>
            <a:cxnLst/>
            <a:rect l="l" t="t" r="r" b="b"/>
            <a:pathLst>
              <a:path w="135889" h="26669">
                <a:moveTo>
                  <a:pt x="0" y="0"/>
                </a:moveTo>
                <a:lnTo>
                  <a:pt x="135487" y="0"/>
                </a:lnTo>
                <a:lnTo>
                  <a:pt x="135487" y="26561"/>
                </a:lnTo>
                <a:lnTo>
                  <a:pt x="0" y="26561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300841" y="2502216"/>
            <a:ext cx="140335" cy="22225"/>
          </a:xfrm>
          <a:custGeom>
            <a:avLst/>
            <a:gdLst/>
            <a:ahLst/>
            <a:cxnLst/>
            <a:rect l="l" t="t" r="r" b="b"/>
            <a:pathLst>
              <a:path w="140335" h="22225">
                <a:moveTo>
                  <a:pt x="0" y="22010"/>
                </a:moveTo>
                <a:lnTo>
                  <a:pt x="140252" y="22010"/>
                </a:lnTo>
                <a:lnTo>
                  <a:pt x="140252" y="0"/>
                </a:lnTo>
                <a:lnTo>
                  <a:pt x="0" y="0"/>
                </a:lnTo>
                <a:lnTo>
                  <a:pt x="0" y="2201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300841" y="2502216"/>
            <a:ext cx="140335" cy="22225"/>
          </a:xfrm>
          <a:custGeom>
            <a:avLst/>
            <a:gdLst/>
            <a:ahLst/>
            <a:cxnLst/>
            <a:rect l="l" t="t" r="r" b="b"/>
            <a:pathLst>
              <a:path w="140335" h="22225">
                <a:moveTo>
                  <a:pt x="0" y="22011"/>
                </a:moveTo>
                <a:lnTo>
                  <a:pt x="140252" y="22011"/>
                </a:lnTo>
                <a:lnTo>
                  <a:pt x="140252" y="0"/>
                </a:lnTo>
                <a:lnTo>
                  <a:pt x="0" y="0"/>
                </a:lnTo>
                <a:lnTo>
                  <a:pt x="0" y="22011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945694" y="1136047"/>
            <a:ext cx="17843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22.02</a:t>
            </a:r>
            <a:endParaRPr sz="5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179926" y="604919"/>
            <a:ext cx="17843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31.24</a:t>
            </a:r>
            <a:endParaRPr sz="50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407149" y="1852883"/>
            <a:ext cx="42672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9.58</a:t>
            </a:r>
            <a:r>
              <a:rPr dirty="0" sz="500" spc="20">
                <a:latin typeface="Arial"/>
                <a:cs typeface="Arial"/>
              </a:rPr>
              <a:t> </a:t>
            </a:r>
            <a:r>
              <a:rPr dirty="0" baseline="5555" sz="750" spc="15">
                <a:latin typeface="Arial"/>
                <a:cs typeface="Arial"/>
              </a:rPr>
              <a:t>9.74</a:t>
            </a:r>
            <a:endParaRPr baseline="5555" sz="7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882724" y="1665023"/>
            <a:ext cx="17843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12.84</a:t>
            </a:r>
            <a:endParaRPr sz="5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135347" y="1970308"/>
            <a:ext cx="14160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7.54</a:t>
            </a:r>
            <a:endParaRPr sz="5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369578" y="2170044"/>
            <a:ext cx="14160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4.07</a:t>
            </a:r>
            <a:endParaRPr sz="5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602808" y="2335995"/>
            <a:ext cx="13081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635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1.19</a:t>
            </a:r>
            <a:endParaRPr sz="5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838041" y="2355754"/>
            <a:ext cx="14160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0.85</a:t>
            </a:r>
            <a:endParaRPr sz="5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046976" y="2382577"/>
            <a:ext cx="42672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20"/>
              </a:spcBef>
            </a:pPr>
            <a:r>
              <a:rPr dirty="0" baseline="5555" sz="750" spc="15">
                <a:latin typeface="Arial"/>
                <a:cs typeface="Arial"/>
              </a:rPr>
              <a:t>0.54</a:t>
            </a:r>
            <a:r>
              <a:rPr dirty="0" baseline="5555" sz="750" spc="3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0.38</a:t>
            </a:r>
            <a:endParaRPr sz="50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46833" y="424392"/>
            <a:ext cx="0" cy="2099945"/>
          </a:xfrm>
          <a:custGeom>
            <a:avLst/>
            <a:gdLst/>
            <a:ahLst/>
            <a:cxnLst/>
            <a:rect l="l" t="t" r="r" b="b"/>
            <a:pathLst>
              <a:path w="0" h="2099945">
                <a:moveTo>
                  <a:pt x="0" y="209983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813766" y="238018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813766" y="252422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813766" y="223624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572954" y="2128007"/>
            <a:ext cx="237490" cy="457834"/>
          </a:xfrm>
          <a:prstGeom prst="rect">
            <a:avLst/>
          </a:prstGeom>
        </p:spPr>
        <p:txBody>
          <a:bodyPr wrap="square" lIns="0" tIns="5715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450"/>
              </a:spcBef>
            </a:pPr>
            <a:r>
              <a:rPr dirty="0" sz="650">
                <a:latin typeface="Arial"/>
                <a:cs typeface="Arial"/>
              </a:rPr>
              <a:t>5</a:t>
            </a:r>
            <a:r>
              <a:rPr dirty="0" sz="650" spc="-10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L="81280" marR="5080" indent="-69215">
              <a:lnSpc>
                <a:spcPct val="145400"/>
              </a:lnSpc>
            </a:pPr>
            <a:r>
              <a:rPr dirty="0" sz="650" spc="-5">
                <a:latin typeface="Arial"/>
                <a:cs typeface="Arial"/>
              </a:rPr>
              <a:t>2.5</a:t>
            </a:r>
            <a:r>
              <a:rPr dirty="0" sz="650" spc="-9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 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0</a:t>
            </a:r>
            <a:r>
              <a:rPr dirty="0" sz="650" spc="-10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13766" y="194815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 txBox="1"/>
          <p:nvPr/>
        </p:nvSpPr>
        <p:spPr>
          <a:xfrm>
            <a:off x="595937" y="1884593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10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13766" y="1660071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 txBox="1"/>
          <p:nvPr/>
        </p:nvSpPr>
        <p:spPr>
          <a:xfrm>
            <a:off x="595937" y="1596507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15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13766" y="137198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595937" y="1308421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20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13766" y="108389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 txBox="1"/>
          <p:nvPr/>
        </p:nvSpPr>
        <p:spPr>
          <a:xfrm>
            <a:off x="595937" y="1020335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25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13766" y="795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595937" y="732249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30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13766" y="50772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595937" y="444162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35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7259" y="707283"/>
            <a:ext cx="108585" cy="15341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>
                <a:latin typeface="Arial"/>
                <a:cs typeface="Arial"/>
              </a:rPr>
              <a:t>Anteil der unbeschränkt</a:t>
            </a:r>
            <a:r>
              <a:rPr dirty="0" sz="650" spc="-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Steuerpflichtigen</a:t>
            </a:r>
            <a:endParaRPr sz="650">
              <a:latin typeface="Arial"/>
              <a:cs typeface="Arial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46833" y="2524227"/>
            <a:ext cx="2705735" cy="0"/>
          </a:xfrm>
          <a:custGeom>
            <a:avLst/>
            <a:gdLst/>
            <a:ahLst/>
            <a:cxnLst/>
            <a:rect l="l" t="t" r="r" b="b"/>
            <a:pathLst>
              <a:path w="2705735" h="0">
                <a:moveTo>
                  <a:pt x="0" y="0"/>
                </a:moveTo>
                <a:lnTo>
                  <a:pt x="270564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 txBox="1"/>
          <p:nvPr/>
        </p:nvSpPr>
        <p:spPr>
          <a:xfrm>
            <a:off x="997354" y="2529486"/>
            <a:ext cx="247015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194945" algn="l"/>
              </a:tabLst>
            </a:pPr>
            <a:r>
              <a:rPr dirty="0" sz="500" spc="10">
                <a:latin typeface="Arial"/>
                <a:cs typeface="Arial"/>
              </a:rPr>
              <a:t>0	-50K -100K -200K -500K -1M -2M -3M -5M</a:t>
            </a:r>
            <a:r>
              <a:rPr dirty="0" sz="500" spc="14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-10M &gt;10M</a:t>
            </a:r>
            <a:endParaRPr sz="5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772573" y="478594"/>
            <a:ext cx="151511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Rund 22%: </a:t>
            </a:r>
            <a:r>
              <a:rPr dirty="0" sz="900" spc="-10">
                <a:latin typeface="Arial"/>
                <a:cs typeface="Arial"/>
              </a:rPr>
              <a:t>kein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Vermögen</a:t>
            </a:r>
            <a:endParaRPr sz="9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896601" y="617773"/>
            <a:ext cx="89090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20">
                <a:latin typeface="Arial"/>
                <a:cs typeface="Arial"/>
              </a:rPr>
              <a:t>(z.T.</a:t>
            </a:r>
            <a:r>
              <a:rPr dirty="0" sz="900" spc="-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verschuldet)</a:t>
            </a:r>
            <a:endParaRPr sz="9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772573" y="807562"/>
            <a:ext cx="154114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4620" indent="-122555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35255" algn="l"/>
              </a:tabLst>
            </a:pPr>
            <a:r>
              <a:rPr dirty="0" sz="900" spc="-10">
                <a:latin typeface="Arial"/>
                <a:cs typeface="Arial"/>
              </a:rPr>
              <a:t>Weitere </a:t>
            </a:r>
            <a:r>
              <a:rPr dirty="0" sz="900">
                <a:latin typeface="Lucida Sans Unicode"/>
                <a:cs typeface="Lucida Sans Unicode"/>
              </a:rPr>
              <a:t>∼ </a:t>
            </a:r>
            <a:r>
              <a:rPr dirty="0" sz="900" spc="-5">
                <a:latin typeface="Arial"/>
                <a:cs typeface="Arial"/>
              </a:rPr>
              <a:t>30% liegen</a:t>
            </a:r>
            <a:r>
              <a:rPr dirty="0" sz="900" spc="-1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unter</a:t>
            </a:r>
            <a:endParaRPr sz="9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900360" y="946741"/>
            <a:ext cx="147193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der </a:t>
            </a:r>
            <a:r>
              <a:rPr dirty="0" sz="900" spc="-10">
                <a:latin typeface="Arial"/>
                <a:cs typeface="Arial"/>
              </a:rPr>
              <a:t>Freigrenze von </a:t>
            </a:r>
            <a:r>
              <a:rPr dirty="0" sz="900" spc="-5">
                <a:latin typeface="Arial"/>
                <a:cs typeface="Arial"/>
              </a:rPr>
              <a:t>50K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CHF</a:t>
            </a:r>
            <a:endParaRPr sz="9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772573" y="1136530"/>
            <a:ext cx="157861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Knapp die Hälfte bezahlt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die</a:t>
            </a:r>
            <a:endParaRPr sz="9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900360" y="1275709"/>
            <a:ext cx="35877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10">
                <a:latin typeface="Arial"/>
                <a:cs typeface="Arial"/>
              </a:rPr>
              <a:t>S</a:t>
            </a:r>
            <a:r>
              <a:rPr dirty="0" sz="900" spc="-20">
                <a:latin typeface="Arial"/>
                <a:cs typeface="Arial"/>
              </a:rPr>
              <a:t>t</a:t>
            </a:r>
            <a:r>
              <a:rPr dirty="0" sz="900" spc="-5">
                <a:latin typeface="Arial"/>
                <a:cs typeface="Arial"/>
              </a:rPr>
              <a:t>euer</a:t>
            </a:r>
            <a:endParaRPr sz="9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772573" y="1465485"/>
            <a:ext cx="82804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4620" indent="-122555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35255" algn="l"/>
              </a:tabLst>
            </a:pPr>
            <a:r>
              <a:rPr dirty="0" sz="900" spc="-10">
                <a:latin typeface="Arial"/>
                <a:cs typeface="Arial"/>
              </a:rPr>
              <a:t>Wegen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hoher</a:t>
            </a:r>
            <a:endParaRPr sz="9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896601" y="1604665"/>
            <a:ext cx="128270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10">
                <a:latin typeface="Arial"/>
                <a:cs typeface="Arial"/>
              </a:rPr>
              <a:t>Vermögenskonzentration</a:t>
            </a:r>
            <a:endParaRPr sz="9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900360" y="1743844"/>
            <a:ext cx="140208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75">
                <a:latin typeface="Lucida Sans Unicode"/>
                <a:cs typeface="Lucida Sans Unicode"/>
              </a:rPr>
              <a:t>⇒ </a:t>
            </a:r>
            <a:r>
              <a:rPr dirty="0" sz="900" spc="-10">
                <a:latin typeface="Arial"/>
                <a:cs typeface="Arial"/>
              </a:rPr>
              <a:t>Wenige </a:t>
            </a:r>
            <a:r>
              <a:rPr dirty="0" sz="900" spc="-5">
                <a:latin typeface="Arial"/>
                <a:cs typeface="Arial"/>
              </a:rPr>
              <a:t>zahlen</a:t>
            </a:r>
            <a:r>
              <a:rPr dirty="0" sz="900" spc="-1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Grossteil</a:t>
            </a:r>
            <a:endParaRPr sz="9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896601" y="1883023"/>
            <a:ext cx="1236345" cy="30162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2700" marR="5080" indent="3175">
              <a:lnSpc>
                <a:spcPct val="101499"/>
              </a:lnSpc>
              <a:spcBef>
                <a:spcPts val="80"/>
              </a:spcBef>
            </a:pPr>
            <a:r>
              <a:rPr dirty="0" sz="900" spc="-5">
                <a:latin typeface="Arial"/>
                <a:cs typeface="Arial"/>
              </a:rPr>
              <a:t>der </a:t>
            </a:r>
            <a:r>
              <a:rPr dirty="0" sz="900" spc="-10">
                <a:latin typeface="Arial"/>
                <a:cs typeface="Arial"/>
              </a:rPr>
              <a:t>Vermögenssteuer  </a:t>
            </a:r>
            <a:r>
              <a:rPr dirty="0" sz="900" spc="-5">
                <a:latin typeface="Arial"/>
                <a:cs typeface="Arial"/>
              </a:rPr>
              <a:t>(trotz sehr breiter</a:t>
            </a:r>
            <a:r>
              <a:rPr dirty="0" sz="900" spc="-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Basis)</a:t>
            </a:r>
            <a:endParaRPr sz="9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770056" y="2779431"/>
            <a:ext cx="646430" cy="147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-5">
                <a:latin typeface="Arial"/>
                <a:cs typeface="Arial"/>
              </a:rPr>
              <a:t>Quelle: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ESTV</a:t>
            </a:r>
            <a:endParaRPr sz="80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16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5" y="84604"/>
            <a:ext cx="259207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40"/>
              <a:t>Top </a:t>
            </a:r>
            <a:r>
              <a:rPr dirty="0" spc="-5"/>
              <a:t>Steuersätze auf </a:t>
            </a:r>
            <a:r>
              <a:rPr dirty="0" spc="-15"/>
              <a:t>Vermögen</a:t>
            </a:r>
            <a:r>
              <a:rPr dirty="0" spc="-10"/>
              <a:t> </a:t>
            </a:r>
            <a:r>
              <a:rPr dirty="0" spc="-5"/>
              <a:t>(2018)</a:t>
            </a:r>
          </a:p>
        </p:txBody>
      </p:sp>
      <p:sp>
        <p:nvSpPr>
          <p:cNvPr id="3" name="object 3"/>
          <p:cNvSpPr/>
          <p:nvPr/>
        </p:nvSpPr>
        <p:spPr>
          <a:xfrm>
            <a:off x="800895" y="735169"/>
            <a:ext cx="2749550" cy="2062480"/>
          </a:xfrm>
          <a:custGeom>
            <a:avLst/>
            <a:gdLst/>
            <a:ahLst/>
            <a:cxnLst/>
            <a:rect l="l" t="t" r="r" b="b"/>
            <a:pathLst>
              <a:path w="2749550" h="2062480">
                <a:moveTo>
                  <a:pt x="0" y="0"/>
                </a:moveTo>
                <a:lnTo>
                  <a:pt x="2749197" y="0"/>
                </a:lnTo>
                <a:lnTo>
                  <a:pt x="2749197" y="2062002"/>
                </a:lnTo>
                <a:lnTo>
                  <a:pt x="0" y="2062002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98513" y="2799554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 h="0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98513" y="2601252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 h="0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98513" y="2402846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 h="0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98513" y="2204545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 h="0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98513" y="2006140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 h="0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98513" y="1807837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 h="0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98513" y="1609535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 h="0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98513" y="1411130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 h="0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98513" y="1212828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 h="0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98513" y="1014423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 h="0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98513" y="816120"/>
            <a:ext cx="2746375" cy="0"/>
          </a:xfrm>
          <a:custGeom>
            <a:avLst/>
            <a:gdLst/>
            <a:ahLst/>
            <a:cxnLst/>
            <a:rect l="l" t="t" r="r" b="b"/>
            <a:pathLst>
              <a:path w="2746375" h="0">
                <a:moveTo>
                  <a:pt x="0" y="0"/>
                </a:moveTo>
                <a:lnTo>
                  <a:pt x="274577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923921" y="822570"/>
            <a:ext cx="0" cy="1977389"/>
          </a:xfrm>
          <a:custGeom>
            <a:avLst/>
            <a:gdLst/>
            <a:ahLst/>
            <a:cxnLst/>
            <a:rect l="l" t="t" r="r" b="b"/>
            <a:pathLst>
              <a:path w="0" h="1977389">
                <a:moveTo>
                  <a:pt x="0" y="0"/>
                </a:moveTo>
                <a:lnTo>
                  <a:pt x="0" y="1976983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96308" y="824953"/>
            <a:ext cx="55244" cy="1972310"/>
          </a:xfrm>
          <a:custGeom>
            <a:avLst/>
            <a:gdLst/>
            <a:ahLst/>
            <a:cxnLst/>
            <a:rect l="l" t="t" r="r" b="b"/>
            <a:pathLst>
              <a:path w="55244" h="1972310">
                <a:moveTo>
                  <a:pt x="0" y="0"/>
                </a:moveTo>
                <a:lnTo>
                  <a:pt x="55226" y="0"/>
                </a:lnTo>
                <a:lnTo>
                  <a:pt x="55226" y="1972219"/>
                </a:lnTo>
                <a:lnTo>
                  <a:pt x="0" y="197221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024043" y="1070627"/>
            <a:ext cx="0" cy="1729105"/>
          </a:xfrm>
          <a:custGeom>
            <a:avLst/>
            <a:gdLst/>
            <a:ahLst/>
            <a:cxnLst/>
            <a:rect l="l" t="t" r="r" b="b"/>
            <a:pathLst>
              <a:path w="0" h="1729105">
                <a:moveTo>
                  <a:pt x="0" y="0"/>
                </a:moveTo>
                <a:lnTo>
                  <a:pt x="0" y="1728926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996430" y="1073010"/>
            <a:ext cx="55244" cy="1724660"/>
          </a:xfrm>
          <a:custGeom>
            <a:avLst/>
            <a:gdLst/>
            <a:ahLst/>
            <a:cxnLst/>
            <a:rect l="l" t="t" r="r" b="b"/>
            <a:pathLst>
              <a:path w="55244" h="1724660">
                <a:moveTo>
                  <a:pt x="0" y="0"/>
                </a:moveTo>
                <a:lnTo>
                  <a:pt x="55226" y="0"/>
                </a:lnTo>
                <a:lnTo>
                  <a:pt x="55226" y="1724162"/>
                </a:lnTo>
                <a:lnTo>
                  <a:pt x="0" y="1724162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24165" y="1194911"/>
            <a:ext cx="0" cy="1604645"/>
          </a:xfrm>
          <a:custGeom>
            <a:avLst/>
            <a:gdLst/>
            <a:ahLst/>
            <a:cxnLst/>
            <a:rect l="l" t="t" r="r" b="b"/>
            <a:pathLst>
              <a:path w="0" h="1604645">
                <a:moveTo>
                  <a:pt x="0" y="0"/>
                </a:moveTo>
                <a:lnTo>
                  <a:pt x="0" y="1604642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096551" y="1197294"/>
            <a:ext cx="55244" cy="1600200"/>
          </a:xfrm>
          <a:custGeom>
            <a:avLst/>
            <a:gdLst/>
            <a:ahLst/>
            <a:cxnLst/>
            <a:rect l="l" t="t" r="r" b="b"/>
            <a:pathLst>
              <a:path w="55244" h="1600200">
                <a:moveTo>
                  <a:pt x="0" y="0"/>
                </a:moveTo>
                <a:lnTo>
                  <a:pt x="55226" y="0"/>
                </a:lnTo>
                <a:lnTo>
                  <a:pt x="55226" y="1599877"/>
                </a:lnTo>
                <a:lnTo>
                  <a:pt x="0" y="159987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24286" y="1229515"/>
            <a:ext cx="0" cy="1570355"/>
          </a:xfrm>
          <a:custGeom>
            <a:avLst/>
            <a:gdLst/>
            <a:ahLst/>
            <a:cxnLst/>
            <a:rect l="l" t="t" r="r" b="b"/>
            <a:pathLst>
              <a:path w="0" h="1570355">
                <a:moveTo>
                  <a:pt x="0" y="0"/>
                </a:moveTo>
                <a:lnTo>
                  <a:pt x="0" y="1570038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196673" y="1231897"/>
            <a:ext cx="55244" cy="1565275"/>
          </a:xfrm>
          <a:custGeom>
            <a:avLst/>
            <a:gdLst/>
            <a:ahLst/>
            <a:cxnLst/>
            <a:rect l="l" t="t" r="r" b="b"/>
            <a:pathLst>
              <a:path w="55244" h="1565275">
                <a:moveTo>
                  <a:pt x="0" y="0"/>
                </a:moveTo>
                <a:lnTo>
                  <a:pt x="55226" y="0"/>
                </a:lnTo>
                <a:lnTo>
                  <a:pt x="55226" y="1565274"/>
                </a:lnTo>
                <a:lnTo>
                  <a:pt x="0" y="156527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324408" y="1442867"/>
            <a:ext cx="0" cy="1356995"/>
          </a:xfrm>
          <a:custGeom>
            <a:avLst/>
            <a:gdLst/>
            <a:ahLst/>
            <a:cxnLst/>
            <a:rect l="l" t="t" r="r" b="b"/>
            <a:pathLst>
              <a:path w="0" h="1356995">
                <a:moveTo>
                  <a:pt x="0" y="0"/>
                </a:moveTo>
                <a:lnTo>
                  <a:pt x="0" y="1356686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296795" y="1445249"/>
            <a:ext cx="55244" cy="1352550"/>
          </a:xfrm>
          <a:custGeom>
            <a:avLst/>
            <a:gdLst/>
            <a:ahLst/>
            <a:cxnLst/>
            <a:rect l="l" t="t" r="r" b="b"/>
            <a:pathLst>
              <a:path w="55244" h="1352550">
                <a:moveTo>
                  <a:pt x="0" y="0"/>
                </a:moveTo>
                <a:lnTo>
                  <a:pt x="55226" y="0"/>
                </a:lnTo>
                <a:lnTo>
                  <a:pt x="55226" y="1351922"/>
                </a:lnTo>
                <a:lnTo>
                  <a:pt x="0" y="1351922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424530" y="1480029"/>
            <a:ext cx="0" cy="1319530"/>
          </a:xfrm>
          <a:custGeom>
            <a:avLst/>
            <a:gdLst/>
            <a:ahLst/>
            <a:cxnLst/>
            <a:rect l="l" t="t" r="r" b="b"/>
            <a:pathLst>
              <a:path w="0" h="1319530">
                <a:moveTo>
                  <a:pt x="0" y="0"/>
                </a:moveTo>
                <a:lnTo>
                  <a:pt x="0" y="1319524"/>
                </a:lnTo>
              </a:path>
            </a:pathLst>
          </a:custGeom>
          <a:ln w="59992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396916" y="1482412"/>
            <a:ext cx="55244" cy="1315085"/>
          </a:xfrm>
          <a:custGeom>
            <a:avLst/>
            <a:gdLst/>
            <a:ahLst/>
            <a:cxnLst/>
            <a:rect l="l" t="t" r="r" b="b"/>
            <a:pathLst>
              <a:path w="55244" h="1315085">
                <a:moveTo>
                  <a:pt x="0" y="0"/>
                </a:moveTo>
                <a:lnTo>
                  <a:pt x="55226" y="0"/>
                </a:lnTo>
                <a:lnTo>
                  <a:pt x="55226" y="1314760"/>
                </a:lnTo>
                <a:lnTo>
                  <a:pt x="0" y="131476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524651" y="1487196"/>
            <a:ext cx="0" cy="1312545"/>
          </a:xfrm>
          <a:custGeom>
            <a:avLst/>
            <a:gdLst/>
            <a:ahLst/>
            <a:cxnLst/>
            <a:rect l="l" t="t" r="r" b="b"/>
            <a:pathLst>
              <a:path w="0" h="1312545">
                <a:moveTo>
                  <a:pt x="0" y="0"/>
                </a:moveTo>
                <a:lnTo>
                  <a:pt x="0" y="1312357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497039" y="1489578"/>
            <a:ext cx="55244" cy="1308100"/>
          </a:xfrm>
          <a:custGeom>
            <a:avLst/>
            <a:gdLst/>
            <a:ahLst/>
            <a:cxnLst/>
            <a:rect l="l" t="t" r="r" b="b"/>
            <a:pathLst>
              <a:path w="55244" h="1308100">
                <a:moveTo>
                  <a:pt x="0" y="0"/>
                </a:moveTo>
                <a:lnTo>
                  <a:pt x="55225" y="0"/>
                </a:lnTo>
                <a:lnTo>
                  <a:pt x="55225" y="1307593"/>
                </a:lnTo>
                <a:lnTo>
                  <a:pt x="0" y="130759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624825" y="1530398"/>
            <a:ext cx="0" cy="1269365"/>
          </a:xfrm>
          <a:custGeom>
            <a:avLst/>
            <a:gdLst/>
            <a:ahLst/>
            <a:cxnLst/>
            <a:rect l="l" t="t" r="r" b="b"/>
            <a:pathLst>
              <a:path w="0" h="1269364">
                <a:moveTo>
                  <a:pt x="0" y="0"/>
                </a:moveTo>
                <a:lnTo>
                  <a:pt x="0" y="1269155"/>
                </a:lnTo>
              </a:path>
            </a:pathLst>
          </a:custGeom>
          <a:ln w="59889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597262" y="1532781"/>
            <a:ext cx="55244" cy="1264920"/>
          </a:xfrm>
          <a:custGeom>
            <a:avLst/>
            <a:gdLst/>
            <a:ahLst/>
            <a:cxnLst/>
            <a:rect l="l" t="t" r="r" b="b"/>
            <a:pathLst>
              <a:path w="55244" h="1264920">
                <a:moveTo>
                  <a:pt x="0" y="0"/>
                </a:moveTo>
                <a:lnTo>
                  <a:pt x="55123" y="0"/>
                </a:lnTo>
                <a:lnTo>
                  <a:pt x="55123" y="1264391"/>
                </a:lnTo>
                <a:lnTo>
                  <a:pt x="0" y="126439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724946" y="1544525"/>
            <a:ext cx="0" cy="1255395"/>
          </a:xfrm>
          <a:custGeom>
            <a:avLst/>
            <a:gdLst/>
            <a:ahLst/>
            <a:cxnLst/>
            <a:rect l="l" t="t" r="r" b="b"/>
            <a:pathLst>
              <a:path w="0" h="1255395">
                <a:moveTo>
                  <a:pt x="0" y="0"/>
                </a:moveTo>
                <a:lnTo>
                  <a:pt x="0" y="1255028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697384" y="1546908"/>
            <a:ext cx="55244" cy="1250315"/>
          </a:xfrm>
          <a:custGeom>
            <a:avLst/>
            <a:gdLst/>
            <a:ahLst/>
            <a:cxnLst/>
            <a:rect l="l" t="t" r="r" b="b"/>
            <a:pathLst>
              <a:path w="55244" h="1250314">
                <a:moveTo>
                  <a:pt x="0" y="0"/>
                </a:moveTo>
                <a:lnTo>
                  <a:pt x="55123" y="0"/>
                </a:lnTo>
                <a:lnTo>
                  <a:pt x="55123" y="1250262"/>
                </a:lnTo>
                <a:lnTo>
                  <a:pt x="0" y="1250262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825068" y="1553944"/>
            <a:ext cx="0" cy="1245870"/>
          </a:xfrm>
          <a:custGeom>
            <a:avLst/>
            <a:gdLst/>
            <a:ahLst/>
            <a:cxnLst/>
            <a:rect l="l" t="t" r="r" b="b"/>
            <a:pathLst>
              <a:path w="0" h="1245870">
                <a:moveTo>
                  <a:pt x="0" y="0"/>
                </a:moveTo>
                <a:lnTo>
                  <a:pt x="0" y="1245609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797506" y="1556327"/>
            <a:ext cx="55244" cy="1241425"/>
          </a:xfrm>
          <a:custGeom>
            <a:avLst/>
            <a:gdLst/>
            <a:ahLst/>
            <a:cxnLst/>
            <a:rect l="l" t="t" r="r" b="b"/>
            <a:pathLst>
              <a:path w="55244" h="1241425">
                <a:moveTo>
                  <a:pt x="0" y="0"/>
                </a:moveTo>
                <a:lnTo>
                  <a:pt x="55123" y="0"/>
                </a:lnTo>
                <a:lnTo>
                  <a:pt x="55123" y="1240844"/>
                </a:lnTo>
                <a:lnTo>
                  <a:pt x="0" y="124084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925190" y="1625607"/>
            <a:ext cx="0" cy="1174115"/>
          </a:xfrm>
          <a:custGeom>
            <a:avLst/>
            <a:gdLst/>
            <a:ahLst/>
            <a:cxnLst/>
            <a:rect l="l" t="t" r="r" b="b"/>
            <a:pathLst>
              <a:path w="0" h="1174114">
                <a:moveTo>
                  <a:pt x="0" y="0"/>
                </a:moveTo>
                <a:lnTo>
                  <a:pt x="0" y="1173946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897628" y="1627990"/>
            <a:ext cx="55244" cy="1169670"/>
          </a:xfrm>
          <a:custGeom>
            <a:avLst/>
            <a:gdLst/>
            <a:ahLst/>
            <a:cxnLst/>
            <a:rect l="l" t="t" r="r" b="b"/>
            <a:pathLst>
              <a:path w="55244" h="1169670">
                <a:moveTo>
                  <a:pt x="0" y="0"/>
                </a:moveTo>
                <a:lnTo>
                  <a:pt x="55123" y="0"/>
                </a:lnTo>
                <a:lnTo>
                  <a:pt x="55123" y="1169181"/>
                </a:lnTo>
                <a:lnTo>
                  <a:pt x="0" y="1169181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025363" y="1809577"/>
            <a:ext cx="0" cy="990600"/>
          </a:xfrm>
          <a:custGeom>
            <a:avLst/>
            <a:gdLst/>
            <a:ahLst/>
            <a:cxnLst/>
            <a:rect l="l" t="t" r="r" b="b"/>
            <a:pathLst>
              <a:path w="0" h="990600">
                <a:moveTo>
                  <a:pt x="0" y="0"/>
                </a:moveTo>
                <a:lnTo>
                  <a:pt x="0" y="989976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997750" y="1811960"/>
            <a:ext cx="55244" cy="985519"/>
          </a:xfrm>
          <a:custGeom>
            <a:avLst/>
            <a:gdLst/>
            <a:ahLst/>
            <a:cxnLst/>
            <a:rect l="l" t="t" r="r" b="b"/>
            <a:pathLst>
              <a:path w="55244" h="985519">
                <a:moveTo>
                  <a:pt x="0" y="0"/>
                </a:moveTo>
                <a:lnTo>
                  <a:pt x="55226" y="0"/>
                </a:lnTo>
                <a:lnTo>
                  <a:pt x="55226" y="985212"/>
                </a:lnTo>
                <a:lnTo>
                  <a:pt x="0" y="985212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125485" y="1838549"/>
            <a:ext cx="0" cy="961390"/>
          </a:xfrm>
          <a:custGeom>
            <a:avLst/>
            <a:gdLst/>
            <a:ahLst/>
            <a:cxnLst/>
            <a:rect l="l" t="t" r="r" b="b"/>
            <a:pathLst>
              <a:path w="0" h="961389">
                <a:moveTo>
                  <a:pt x="0" y="0"/>
                </a:moveTo>
                <a:lnTo>
                  <a:pt x="0" y="961004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097872" y="1840932"/>
            <a:ext cx="55244" cy="956310"/>
          </a:xfrm>
          <a:custGeom>
            <a:avLst/>
            <a:gdLst/>
            <a:ahLst/>
            <a:cxnLst/>
            <a:rect l="l" t="t" r="r" b="b"/>
            <a:pathLst>
              <a:path w="55244" h="956310">
                <a:moveTo>
                  <a:pt x="0" y="0"/>
                </a:moveTo>
                <a:lnTo>
                  <a:pt x="55226" y="0"/>
                </a:lnTo>
                <a:lnTo>
                  <a:pt x="55226" y="956239"/>
                </a:lnTo>
                <a:lnTo>
                  <a:pt x="0" y="95623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225607" y="1854009"/>
            <a:ext cx="0" cy="946150"/>
          </a:xfrm>
          <a:custGeom>
            <a:avLst/>
            <a:gdLst/>
            <a:ahLst/>
            <a:cxnLst/>
            <a:rect l="l" t="t" r="r" b="b"/>
            <a:pathLst>
              <a:path w="0" h="946150">
                <a:moveTo>
                  <a:pt x="0" y="0"/>
                </a:moveTo>
                <a:lnTo>
                  <a:pt x="0" y="945544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197993" y="1856392"/>
            <a:ext cx="55244" cy="941069"/>
          </a:xfrm>
          <a:custGeom>
            <a:avLst/>
            <a:gdLst/>
            <a:ahLst/>
            <a:cxnLst/>
            <a:rect l="l" t="t" r="r" b="b"/>
            <a:pathLst>
              <a:path w="55244" h="941069">
                <a:moveTo>
                  <a:pt x="0" y="0"/>
                </a:moveTo>
                <a:lnTo>
                  <a:pt x="55226" y="0"/>
                </a:lnTo>
                <a:lnTo>
                  <a:pt x="55226" y="940780"/>
                </a:lnTo>
                <a:lnTo>
                  <a:pt x="0" y="9407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325729" y="1937752"/>
            <a:ext cx="0" cy="862330"/>
          </a:xfrm>
          <a:custGeom>
            <a:avLst/>
            <a:gdLst/>
            <a:ahLst/>
            <a:cxnLst/>
            <a:rect l="l" t="t" r="r" b="b"/>
            <a:pathLst>
              <a:path w="0" h="862330">
                <a:moveTo>
                  <a:pt x="0" y="0"/>
                </a:moveTo>
                <a:lnTo>
                  <a:pt x="0" y="861801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298115" y="1940135"/>
            <a:ext cx="55244" cy="857250"/>
          </a:xfrm>
          <a:custGeom>
            <a:avLst/>
            <a:gdLst/>
            <a:ahLst/>
            <a:cxnLst/>
            <a:rect l="l" t="t" r="r" b="b"/>
            <a:pathLst>
              <a:path w="55244" h="857250">
                <a:moveTo>
                  <a:pt x="0" y="0"/>
                </a:moveTo>
                <a:lnTo>
                  <a:pt x="55226" y="0"/>
                </a:lnTo>
                <a:lnTo>
                  <a:pt x="55226" y="857036"/>
                </a:lnTo>
                <a:lnTo>
                  <a:pt x="0" y="857036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425851" y="2046885"/>
            <a:ext cx="0" cy="753110"/>
          </a:xfrm>
          <a:custGeom>
            <a:avLst/>
            <a:gdLst/>
            <a:ahLst/>
            <a:cxnLst/>
            <a:rect l="l" t="t" r="r" b="b"/>
            <a:pathLst>
              <a:path w="0" h="753110">
                <a:moveTo>
                  <a:pt x="0" y="0"/>
                </a:moveTo>
                <a:lnTo>
                  <a:pt x="0" y="752668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398237" y="2049267"/>
            <a:ext cx="55244" cy="748030"/>
          </a:xfrm>
          <a:custGeom>
            <a:avLst/>
            <a:gdLst/>
            <a:ahLst/>
            <a:cxnLst/>
            <a:rect l="l" t="t" r="r" b="b"/>
            <a:pathLst>
              <a:path w="55244" h="748030">
                <a:moveTo>
                  <a:pt x="0" y="0"/>
                </a:moveTo>
                <a:lnTo>
                  <a:pt x="55226" y="0"/>
                </a:lnTo>
                <a:lnTo>
                  <a:pt x="55226" y="747904"/>
                </a:lnTo>
                <a:lnTo>
                  <a:pt x="0" y="747904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525972" y="2128581"/>
            <a:ext cx="0" cy="671195"/>
          </a:xfrm>
          <a:custGeom>
            <a:avLst/>
            <a:gdLst/>
            <a:ahLst/>
            <a:cxnLst/>
            <a:rect l="l" t="t" r="r" b="b"/>
            <a:pathLst>
              <a:path w="0" h="671194">
                <a:moveTo>
                  <a:pt x="0" y="0"/>
                </a:moveTo>
                <a:lnTo>
                  <a:pt x="0" y="670972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498359" y="2130964"/>
            <a:ext cx="55244" cy="666750"/>
          </a:xfrm>
          <a:custGeom>
            <a:avLst/>
            <a:gdLst/>
            <a:ahLst/>
            <a:cxnLst/>
            <a:rect l="l" t="t" r="r" b="b"/>
            <a:pathLst>
              <a:path w="55244" h="666750">
                <a:moveTo>
                  <a:pt x="0" y="0"/>
                </a:moveTo>
                <a:lnTo>
                  <a:pt x="55226" y="0"/>
                </a:lnTo>
                <a:lnTo>
                  <a:pt x="55226" y="666208"/>
                </a:lnTo>
                <a:lnTo>
                  <a:pt x="0" y="666208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626094" y="2190826"/>
            <a:ext cx="0" cy="608965"/>
          </a:xfrm>
          <a:custGeom>
            <a:avLst/>
            <a:gdLst/>
            <a:ahLst/>
            <a:cxnLst/>
            <a:rect l="l" t="t" r="r" b="b"/>
            <a:pathLst>
              <a:path w="0" h="608964">
                <a:moveTo>
                  <a:pt x="0" y="0"/>
                </a:moveTo>
                <a:lnTo>
                  <a:pt x="0" y="608727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598481" y="2193208"/>
            <a:ext cx="55244" cy="604520"/>
          </a:xfrm>
          <a:custGeom>
            <a:avLst/>
            <a:gdLst/>
            <a:ahLst/>
            <a:cxnLst/>
            <a:rect l="l" t="t" r="r" b="b"/>
            <a:pathLst>
              <a:path w="55244" h="604519">
                <a:moveTo>
                  <a:pt x="0" y="0"/>
                </a:moveTo>
                <a:lnTo>
                  <a:pt x="55226" y="0"/>
                </a:lnTo>
                <a:lnTo>
                  <a:pt x="55226" y="603963"/>
                </a:lnTo>
                <a:lnTo>
                  <a:pt x="0" y="60396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726267" y="2216420"/>
            <a:ext cx="0" cy="583565"/>
          </a:xfrm>
          <a:custGeom>
            <a:avLst/>
            <a:gdLst/>
            <a:ahLst/>
            <a:cxnLst/>
            <a:rect l="l" t="t" r="r" b="b"/>
            <a:pathLst>
              <a:path w="0" h="583564">
                <a:moveTo>
                  <a:pt x="0" y="0"/>
                </a:moveTo>
                <a:lnTo>
                  <a:pt x="0" y="583133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698705" y="2218802"/>
            <a:ext cx="55244" cy="578485"/>
          </a:xfrm>
          <a:custGeom>
            <a:avLst/>
            <a:gdLst/>
            <a:ahLst/>
            <a:cxnLst/>
            <a:rect l="l" t="t" r="r" b="b"/>
            <a:pathLst>
              <a:path w="55244" h="578485">
                <a:moveTo>
                  <a:pt x="0" y="0"/>
                </a:moveTo>
                <a:lnTo>
                  <a:pt x="55123" y="0"/>
                </a:lnTo>
                <a:lnTo>
                  <a:pt x="55123" y="578369"/>
                </a:lnTo>
                <a:lnTo>
                  <a:pt x="0" y="57836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826389" y="2249180"/>
            <a:ext cx="0" cy="550545"/>
          </a:xfrm>
          <a:custGeom>
            <a:avLst/>
            <a:gdLst/>
            <a:ahLst/>
            <a:cxnLst/>
            <a:rect l="l" t="t" r="r" b="b"/>
            <a:pathLst>
              <a:path w="0" h="550544">
                <a:moveTo>
                  <a:pt x="0" y="0"/>
                </a:moveTo>
                <a:lnTo>
                  <a:pt x="0" y="550373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798827" y="2251563"/>
            <a:ext cx="55244" cy="546100"/>
          </a:xfrm>
          <a:custGeom>
            <a:avLst/>
            <a:gdLst/>
            <a:ahLst/>
            <a:cxnLst/>
            <a:rect l="l" t="t" r="r" b="b"/>
            <a:pathLst>
              <a:path w="55244" h="546100">
                <a:moveTo>
                  <a:pt x="0" y="0"/>
                </a:moveTo>
                <a:lnTo>
                  <a:pt x="55123" y="0"/>
                </a:lnTo>
                <a:lnTo>
                  <a:pt x="55123" y="545608"/>
                </a:lnTo>
                <a:lnTo>
                  <a:pt x="0" y="545608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926511" y="2278869"/>
            <a:ext cx="0" cy="520700"/>
          </a:xfrm>
          <a:custGeom>
            <a:avLst/>
            <a:gdLst/>
            <a:ahLst/>
            <a:cxnLst/>
            <a:rect l="l" t="t" r="r" b="b"/>
            <a:pathLst>
              <a:path w="0" h="520700">
                <a:moveTo>
                  <a:pt x="0" y="0"/>
                </a:moveTo>
                <a:lnTo>
                  <a:pt x="0" y="520684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898949" y="2281252"/>
            <a:ext cx="55244" cy="516255"/>
          </a:xfrm>
          <a:custGeom>
            <a:avLst/>
            <a:gdLst/>
            <a:ahLst/>
            <a:cxnLst/>
            <a:rect l="l" t="t" r="r" b="b"/>
            <a:pathLst>
              <a:path w="55244" h="516255">
                <a:moveTo>
                  <a:pt x="0" y="0"/>
                </a:moveTo>
                <a:lnTo>
                  <a:pt x="55123" y="0"/>
                </a:lnTo>
                <a:lnTo>
                  <a:pt x="55123" y="515919"/>
                </a:lnTo>
                <a:lnTo>
                  <a:pt x="0" y="51591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026633" y="2302108"/>
            <a:ext cx="0" cy="497840"/>
          </a:xfrm>
          <a:custGeom>
            <a:avLst/>
            <a:gdLst/>
            <a:ahLst/>
            <a:cxnLst/>
            <a:rect l="l" t="t" r="r" b="b"/>
            <a:pathLst>
              <a:path w="0" h="497839">
                <a:moveTo>
                  <a:pt x="0" y="0"/>
                </a:moveTo>
                <a:lnTo>
                  <a:pt x="0" y="497445"/>
                </a:lnTo>
              </a:path>
            </a:pathLst>
          </a:custGeom>
          <a:ln w="59888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999071" y="2304492"/>
            <a:ext cx="55244" cy="492759"/>
          </a:xfrm>
          <a:custGeom>
            <a:avLst/>
            <a:gdLst/>
            <a:ahLst/>
            <a:cxnLst/>
            <a:rect l="l" t="t" r="r" b="b"/>
            <a:pathLst>
              <a:path w="55244" h="492760">
                <a:moveTo>
                  <a:pt x="0" y="0"/>
                </a:moveTo>
                <a:lnTo>
                  <a:pt x="55122" y="0"/>
                </a:lnTo>
                <a:lnTo>
                  <a:pt x="55122" y="492680"/>
                </a:lnTo>
                <a:lnTo>
                  <a:pt x="0" y="49268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126806" y="2333435"/>
            <a:ext cx="0" cy="466725"/>
          </a:xfrm>
          <a:custGeom>
            <a:avLst/>
            <a:gdLst/>
            <a:ahLst/>
            <a:cxnLst/>
            <a:rect l="l" t="t" r="r" b="b"/>
            <a:pathLst>
              <a:path w="0" h="466725">
                <a:moveTo>
                  <a:pt x="0" y="0"/>
                </a:moveTo>
                <a:lnTo>
                  <a:pt x="0" y="466118"/>
                </a:lnTo>
              </a:path>
            </a:pathLst>
          </a:custGeom>
          <a:ln w="59992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099192" y="2335818"/>
            <a:ext cx="55244" cy="461645"/>
          </a:xfrm>
          <a:custGeom>
            <a:avLst/>
            <a:gdLst/>
            <a:ahLst/>
            <a:cxnLst/>
            <a:rect l="l" t="t" r="r" b="b"/>
            <a:pathLst>
              <a:path w="55244" h="461644">
                <a:moveTo>
                  <a:pt x="0" y="0"/>
                </a:moveTo>
                <a:lnTo>
                  <a:pt x="55226" y="0"/>
                </a:lnTo>
                <a:lnTo>
                  <a:pt x="55226" y="461353"/>
                </a:lnTo>
                <a:lnTo>
                  <a:pt x="0" y="46135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226927" y="2363943"/>
            <a:ext cx="0" cy="435609"/>
          </a:xfrm>
          <a:custGeom>
            <a:avLst/>
            <a:gdLst/>
            <a:ahLst/>
            <a:cxnLst/>
            <a:rect l="l" t="t" r="r" b="b"/>
            <a:pathLst>
              <a:path w="0" h="435610">
                <a:moveTo>
                  <a:pt x="0" y="0"/>
                </a:moveTo>
                <a:lnTo>
                  <a:pt x="0" y="435610"/>
                </a:lnTo>
              </a:path>
            </a:pathLst>
          </a:custGeom>
          <a:ln w="59992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199314" y="2366326"/>
            <a:ext cx="55244" cy="431165"/>
          </a:xfrm>
          <a:custGeom>
            <a:avLst/>
            <a:gdLst/>
            <a:ahLst/>
            <a:cxnLst/>
            <a:rect l="l" t="t" r="r" b="b"/>
            <a:pathLst>
              <a:path w="55245" h="431164">
                <a:moveTo>
                  <a:pt x="0" y="0"/>
                </a:moveTo>
                <a:lnTo>
                  <a:pt x="55225" y="0"/>
                </a:lnTo>
                <a:lnTo>
                  <a:pt x="55225" y="430845"/>
                </a:lnTo>
                <a:lnTo>
                  <a:pt x="0" y="430845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327049" y="2496111"/>
            <a:ext cx="0" cy="303530"/>
          </a:xfrm>
          <a:custGeom>
            <a:avLst/>
            <a:gdLst/>
            <a:ahLst/>
            <a:cxnLst/>
            <a:rect l="l" t="t" r="r" b="b"/>
            <a:pathLst>
              <a:path w="0" h="303530">
                <a:moveTo>
                  <a:pt x="0" y="0"/>
                </a:moveTo>
                <a:lnTo>
                  <a:pt x="0" y="303442"/>
                </a:lnTo>
              </a:path>
            </a:pathLst>
          </a:custGeom>
          <a:ln w="59992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299435" y="2498494"/>
            <a:ext cx="55244" cy="299085"/>
          </a:xfrm>
          <a:custGeom>
            <a:avLst/>
            <a:gdLst/>
            <a:ahLst/>
            <a:cxnLst/>
            <a:rect l="l" t="t" r="r" b="b"/>
            <a:pathLst>
              <a:path w="55245" h="299085">
                <a:moveTo>
                  <a:pt x="0" y="0"/>
                </a:moveTo>
                <a:lnTo>
                  <a:pt x="55226" y="0"/>
                </a:lnTo>
                <a:lnTo>
                  <a:pt x="55226" y="298677"/>
                </a:lnTo>
                <a:lnTo>
                  <a:pt x="0" y="298677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427170" y="2528769"/>
            <a:ext cx="0" cy="271145"/>
          </a:xfrm>
          <a:custGeom>
            <a:avLst/>
            <a:gdLst/>
            <a:ahLst/>
            <a:cxnLst/>
            <a:rect l="l" t="t" r="r" b="b"/>
            <a:pathLst>
              <a:path w="0" h="271144">
                <a:moveTo>
                  <a:pt x="0" y="0"/>
                </a:moveTo>
                <a:lnTo>
                  <a:pt x="0" y="270784"/>
                </a:lnTo>
              </a:path>
            </a:pathLst>
          </a:custGeom>
          <a:ln w="5999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399557" y="2531152"/>
            <a:ext cx="55244" cy="266065"/>
          </a:xfrm>
          <a:custGeom>
            <a:avLst/>
            <a:gdLst/>
            <a:ahLst/>
            <a:cxnLst/>
            <a:rect l="l" t="t" r="r" b="b"/>
            <a:pathLst>
              <a:path w="55245" h="266064">
                <a:moveTo>
                  <a:pt x="0" y="0"/>
                </a:moveTo>
                <a:lnTo>
                  <a:pt x="55226" y="0"/>
                </a:lnTo>
                <a:lnTo>
                  <a:pt x="55226" y="266020"/>
                </a:lnTo>
                <a:lnTo>
                  <a:pt x="0" y="266020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98513" y="732786"/>
            <a:ext cx="0" cy="2066925"/>
          </a:xfrm>
          <a:custGeom>
            <a:avLst/>
            <a:gdLst/>
            <a:ahLst/>
            <a:cxnLst/>
            <a:rect l="l" t="t" r="r" b="b"/>
            <a:pathLst>
              <a:path w="0" h="2066925">
                <a:moveTo>
                  <a:pt x="0" y="2066767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65446" y="279955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65446" y="26012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/>
          <p:nvPr/>
        </p:nvSpPr>
        <p:spPr>
          <a:xfrm>
            <a:off x="570639" y="2537687"/>
            <a:ext cx="191135" cy="3232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.1</a:t>
            </a:r>
            <a:r>
              <a:rPr dirty="0" sz="650" spc="-10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650">
              <a:latin typeface="Arial"/>
              <a:cs typeface="Arial"/>
            </a:endParaRPr>
          </a:p>
          <a:p>
            <a:pPr marL="3556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0</a:t>
            </a:r>
            <a:r>
              <a:rPr dirty="0" sz="650" spc="-10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65446" y="24028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 txBox="1"/>
          <p:nvPr/>
        </p:nvSpPr>
        <p:spPr>
          <a:xfrm>
            <a:off x="570639" y="2339283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.2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65446" y="220454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 txBox="1"/>
          <p:nvPr/>
        </p:nvSpPr>
        <p:spPr>
          <a:xfrm>
            <a:off x="570639" y="2140980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.3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65446" y="200614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 txBox="1"/>
          <p:nvPr/>
        </p:nvSpPr>
        <p:spPr>
          <a:xfrm>
            <a:off x="570639" y="1942575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.4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65446" y="18078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570639" y="1744273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.5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65446" y="160953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 txBox="1"/>
          <p:nvPr/>
        </p:nvSpPr>
        <p:spPr>
          <a:xfrm>
            <a:off x="570639" y="1545971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.6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65446" y="141113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 txBox="1"/>
          <p:nvPr/>
        </p:nvSpPr>
        <p:spPr>
          <a:xfrm>
            <a:off x="570639" y="1347566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.7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765446" y="121282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 txBox="1"/>
          <p:nvPr/>
        </p:nvSpPr>
        <p:spPr>
          <a:xfrm>
            <a:off x="570639" y="1149264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.8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65446" y="101442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 txBox="1"/>
          <p:nvPr/>
        </p:nvSpPr>
        <p:spPr>
          <a:xfrm>
            <a:off x="570639" y="950859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.9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65446" y="8161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 txBox="1"/>
          <p:nvPr/>
        </p:nvSpPr>
        <p:spPr>
          <a:xfrm>
            <a:off x="593622" y="752556"/>
            <a:ext cx="1682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47259" y="1102735"/>
            <a:ext cx="108585" cy="13271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Grenzsteuersatz auf</a:t>
            </a:r>
            <a:r>
              <a:rPr dirty="0" sz="650" spc="-4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Vermögen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98513" y="2799554"/>
            <a:ext cx="2753995" cy="0"/>
          </a:xfrm>
          <a:custGeom>
            <a:avLst/>
            <a:gdLst/>
            <a:ahLst/>
            <a:cxnLst/>
            <a:rect l="l" t="t" r="r" b="b"/>
            <a:pathLst>
              <a:path w="2753995" h="0">
                <a:moveTo>
                  <a:pt x="0" y="0"/>
                </a:moveTo>
                <a:lnTo>
                  <a:pt x="275396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 txBox="1"/>
          <p:nvPr/>
        </p:nvSpPr>
        <p:spPr>
          <a:xfrm>
            <a:off x="875425" y="2808525"/>
            <a:ext cx="2606040" cy="13462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ts val="434"/>
              </a:lnSpc>
              <a:spcBef>
                <a:spcPts val="90"/>
              </a:spcBef>
              <a:tabLst>
                <a:tab pos="217804" algn="l"/>
                <a:tab pos="414020" algn="l"/>
                <a:tab pos="626745" algn="l"/>
                <a:tab pos="815975" algn="l"/>
                <a:tab pos="1019175" algn="l"/>
                <a:tab pos="1214120" algn="l"/>
                <a:tab pos="1415415" algn="l"/>
                <a:tab pos="1612900" algn="l"/>
                <a:tab pos="1816100" algn="l"/>
                <a:tab pos="2027555" algn="l"/>
                <a:tab pos="2215515" algn="l"/>
              </a:tabLst>
            </a:pPr>
            <a:r>
              <a:rPr dirty="0" sz="400" spc="-10">
                <a:latin typeface="Arial"/>
                <a:cs typeface="Arial"/>
              </a:rPr>
              <a:t>GE	BL	NE	</a:t>
            </a:r>
            <a:r>
              <a:rPr dirty="0" sz="400" spc="-5">
                <a:latin typeface="Arial"/>
                <a:cs typeface="Arial"/>
              </a:rPr>
              <a:t>TI	</a:t>
            </a:r>
            <a:r>
              <a:rPr dirty="0" sz="400" spc="-10">
                <a:latin typeface="Arial"/>
                <a:cs typeface="Arial"/>
              </a:rPr>
              <a:t>BE	JU	SG	AR	GR	ZG	</a:t>
            </a:r>
            <a:r>
              <a:rPr dirty="0" sz="400" spc="-5">
                <a:latin typeface="Arial"/>
                <a:cs typeface="Arial"/>
              </a:rPr>
              <a:t>AI	</a:t>
            </a:r>
            <a:r>
              <a:rPr dirty="0" sz="400" spc="-10">
                <a:latin typeface="Arial"/>
                <a:cs typeface="Arial"/>
              </a:rPr>
              <a:t>SO</a:t>
            </a:r>
            <a:r>
              <a:rPr dirty="0" sz="400" spc="85">
                <a:latin typeface="Arial"/>
                <a:cs typeface="Arial"/>
              </a:rPr>
              <a:t> </a:t>
            </a:r>
            <a:r>
              <a:rPr dirty="0" sz="400" spc="-10">
                <a:latin typeface="Arial"/>
                <a:cs typeface="Arial"/>
              </a:rPr>
              <a:t>OW</a:t>
            </a:r>
            <a:endParaRPr sz="400">
              <a:latin typeface="Arial"/>
              <a:cs typeface="Arial"/>
            </a:endParaRPr>
          </a:p>
          <a:p>
            <a:pPr marL="114935">
              <a:lnSpc>
                <a:spcPts val="434"/>
              </a:lnSpc>
              <a:tabLst>
                <a:tab pos="314325" algn="l"/>
                <a:tab pos="515620" algn="l"/>
                <a:tab pos="715645" algn="l"/>
                <a:tab pos="916305" algn="l"/>
                <a:tab pos="1115060" algn="l"/>
                <a:tab pos="1313815" algn="l"/>
                <a:tab pos="1517015" algn="l"/>
                <a:tab pos="1715770" algn="l"/>
                <a:tab pos="1918970" algn="l"/>
                <a:tab pos="2118995" algn="l"/>
                <a:tab pos="2315210" algn="l"/>
              </a:tabLst>
            </a:pPr>
            <a:r>
              <a:rPr dirty="0" sz="400" spc="-10">
                <a:latin typeface="Arial"/>
                <a:cs typeface="Arial"/>
              </a:rPr>
              <a:t>BS	VD	FR	VS	ZH	SH	AG	GL	TG	LU	SZ	UR</a:t>
            </a:r>
            <a:r>
              <a:rPr dirty="0" sz="400" spc="60">
                <a:latin typeface="Arial"/>
                <a:cs typeface="Arial"/>
              </a:rPr>
              <a:t> </a:t>
            </a:r>
            <a:r>
              <a:rPr dirty="0" sz="400" spc="-10">
                <a:latin typeface="Arial"/>
                <a:cs typeface="Arial"/>
              </a:rPr>
              <a:t>NW</a:t>
            </a:r>
            <a:endParaRPr sz="4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772573" y="533911"/>
            <a:ext cx="1596390" cy="544195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Im internat.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Vergleich</a:t>
            </a:r>
            <a:endParaRPr sz="900">
              <a:latin typeface="Arial"/>
              <a:cs typeface="Arial"/>
            </a:endParaRPr>
          </a:p>
          <a:p>
            <a:pPr lvl="1" marL="4171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17830" algn="l"/>
              </a:tabLst>
            </a:pPr>
            <a:r>
              <a:rPr dirty="0" sz="900" spc="-5">
                <a:latin typeface="Arial"/>
                <a:cs typeface="Arial"/>
              </a:rPr>
              <a:t>sehr </a:t>
            </a:r>
            <a:r>
              <a:rPr dirty="0" sz="900" spc="-10">
                <a:latin typeface="Arial"/>
                <a:cs typeface="Arial"/>
              </a:rPr>
              <a:t>breite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Steuerbasis</a:t>
            </a:r>
            <a:endParaRPr sz="900">
              <a:latin typeface="Arial"/>
              <a:cs typeface="Arial"/>
            </a:endParaRPr>
          </a:p>
          <a:p>
            <a:pPr lvl="1" marL="417195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17830" algn="l"/>
              </a:tabLst>
            </a:pPr>
            <a:r>
              <a:rPr dirty="0" sz="900" spc="-5">
                <a:latin typeface="Arial"/>
                <a:cs typeface="Arial"/>
              </a:rPr>
              <a:t>sehr tiefe</a:t>
            </a:r>
            <a:r>
              <a:rPr dirty="0" sz="900" spc="-7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Steuersätze</a:t>
            </a:r>
            <a:endParaRPr sz="9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772573" y="1207028"/>
            <a:ext cx="144780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10">
                <a:latin typeface="Arial"/>
                <a:cs typeface="Arial"/>
              </a:rPr>
              <a:t>USA: </a:t>
            </a:r>
            <a:r>
              <a:rPr dirty="0" sz="900" spc="-5">
                <a:latin typeface="Arial"/>
                <a:cs typeface="Arial"/>
              </a:rPr>
              <a:t>Ultra-Millionaire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35">
                <a:latin typeface="Arial"/>
                <a:cs typeface="Arial"/>
              </a:rPr>
              <a:t>Tax</a:t>
            </a:r>
            <a:endParaRPr sz="9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900360" y="1346207"/>
            <a:ext cx="958215" cy="30162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2% </a:t>
            </a:r>
            <a:r>
              <a:rPr dirty="0" sz="900" spc="-25" i="1">
                <a:latin typeface="Verdana"/>
                <a:cs typeface="Verdana"/>
              </a:rPr>
              <a:t>&gt; </a:t>
            </a:r>
            <a:r>
              <a:rPr dirty="0" sz="900" spc="-5">
                <a:latin typeface="Arial"/>
                <a:cs typeface="Arial"/>
              </a:rPr>
              <a:t>50 Mio</a:t>
            </a:r>
            <a:r>
              <a:rPr dirty="0" sz="900" spc="-114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USD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dirty="0" sz="900" spc="-5">
                <a:latin typeface="Arial"/>
                <a:cs typeface="Arial"/>
              </a:rPr>
              <a:t>6% </a:t>
            </a:r>
            <a:r>
              <a:rPr dirty="0" sz="900" spc="-25" i="1">
                <a:latin typeface="Verdana"/>
                <a:cs typeface="Verdana"/>
              </a:rPr>
              <a:t>&gt; </a:t>
            </a:r>
            <a:r>
              <a:rPr dirty="0" sz="900" spc="-5">
                <a:latin typeface="Arial"/>
                <a:cs typeface="Arial"/>
              </a:rPr>
              <a:t>1 Mia</a:t>
            </a:r>
            <a:r>
              <a:rPr dirty="0" sz="900" spc="-9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USD</a:t>
            </a:r>
            <a:endParaRPr sz="9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772573" y="1675163"/>
            <a:ext cx="137350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FRA: Impôt de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solidarité</a:t>
            </a:r>
            <a:endParaRPr sz="9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900360" y="1814342"/>
            <a:ext cx="120650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bis 2017: ab 1.3 Mio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65">
                <a:latin typeface="Arial"/>
                <a:cs typeface="Arial"/>
              </a:rPr>
              <a:t>€,</a:t>
            </a:r>
            <a:endParaRPr sz="9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900360" y="1953521"/>
            <a:ext cx="57023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0.25–1.8%</a:t>
            </a:r>
            <a:endParaRPr sz="9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3772573" y="2143310"/>
            <a:ext cx="107442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Global </a:t>
            </a:r>
            <a:r>
              <a:rPr dirty="0" sz="900" spc="-10">
                <a:latin typeface="Arial"/>
                <a:cs typeface="Arial"/>
              </a:rPr>
              <a:t>Wealth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35">
                <a:latin typeface="Arial"/>
                <a:cs typeface="Arial"/>
              </a:rPr>
              <a:t>Tax</a:t>
            </a:r>
            <a:endParaRPr sz="9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3900360" y="2282489"/>
            <a:ext cx="89535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2% </a:t>
            </a:r>
            <a:r>
              <a:rPr dirty="0" sz="900" spc="-25" i="1">
                <a:latin typeface="Verdana"/>
                <a:cs typeface="Verdana"/>
              </a:rPr>
              <a:t>&gt; </a:t>
            </a:r>
            <a:r>
              <a:rPr dirty="0" sz="900" spc="-5">
                <a:latin typeface="Arial"/>
                <a:cs typeface="Arial"/>
              </a:rPr>
              <a:t>1 Mia</a:t>
            </a:r>
            <a:r>
              <a:rPr dirty="0" sz="900" spc="-114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USD</a:t>
            </a:r>
            <a:endParaRPr sz="900">
              <a:latin typeface="Arial"/>
              <a:cs typeface="Arial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 txBox="1"/>
          <p:nvPr/>
        </p:nvSpPr>
        <p:spPr>
          <a:xfrm>
            <a:off x="4744656" y="3018077"/>
            <a:ext cx="687705" cy="147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-20833" sz="1200" spc="-165">
                <a:latin typeface="Arial"/>
                <a:cs typeface="Arial"/>
              </a:rPr>
              <a:t>Que</a:t>
            </a:r>
            <a:r>
              <a:rPr dirty="0" sz="400" spc="-110">
                <a:latin typeface="Arial"/>
                <a:cs typeface="Arial"/>
              </a:rPr>
              <a:t>15</a:t>
            </a:r>
            <a:r>
              <a:rPr dirty="0" baseline="-20833" sz="1200" spc="-165">
                <a:latin typeface="Arial"/>
                <a:cs typeface="Arial"/>
              </a:rPr>
              <a:t>l</a:t>
            </a:r>
            <a:r>
              <a:rPr dirty="0" sz="400" spc="-110">
                <a:latin typeface="Arial"/>
                <a:cs typeface="Arial"/>
              </a:rPr>
              <a:t>.</a:t>
            </a:r>
            <a:r>
              <a:rPr dirty="0" baseline="-20833" sz="1200" spc="-165">
                <a:latin typeface="Arial"/>
                <a:cs typeface="Arial"/>
              </a:rPr>
              <a:t>l</a:t>
            </a:r>
            <a:r>
              <a:rPr dirty="0" sz="400" spc="-110">
                <a:latin typeface="Arial"/>
                <a:cs typeface="Arial"/>
              </a:rPr>
              <a:t>0</a:t>
            </a:r>
            <a:r>
              <a:rPr dirty="0" baseline="-20833" sz="1200" spc="-165">
                <a:latin typeface="Arial"/>
                <a:cs typeface="Arial"/>
              </a:rPr>
              <a:t>e</a:t>
            </a:r>
            <a:r>
              <a:rPr dirty="0" sz="400" spc="-110">
                <a:latin typeface="Arial"/>
                <a:cs typeface="Arial"/>
              </a:rPr>
              <a:t>5.2</a:t>
            </a:r>
            <a:r>
              <a:rPr dirty="0" baseline="-20833" sz="1200" spc="-165">
                <a:latin typeface="Arial"/>
                <a:cs typeface="Arial"/>
              </a:rPr>
              <a:t>:</a:t>
            </a:r>
            <a:r>
              <a:rPr dirty="0" sz="400" spc="-110">
                <a:latin typeface="Arial"/>
                <a:cs typeface="Arial"/>
              </a:rPr>
              <a:t>02</a:t>
            </a:r>
            <a:r>
              <a:rPr dirty="0" baseline="-20833" sz="1200" spc="-165">
                <a:latin typeface="Arial"/>
                <a:cs typeface="Arial"/>
              </a:rPr>
              <a:t>E</a:t>
            </a:r>
            <a:r>
              <a:rPr dirty="0" sz="400" spc="-110">
                <a:latin typeface="Arial"/>
                <a:cs typeface="Arial"/>
              </a:rPr>
              <a:t>5 </a:t>
            </a:r>
            <a:r>
              <a:rPr dirty="0" baseline="-20833" sz="1200" spc="-165">
                <a:latin typeface="Arial"/>
                <a:cs typeface="Arial"/>
              </a:rPr>
              <a:t>STV</a:t>
            </a:r>
            <a:r>
              <a:rPr dirty="0" sz="400" spc="-110">
                <a:latin typeface="Arial"/>
                <a:cs typeface="Arial"/>
              </a:rPr>
              <a:t>17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30466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Beginn der </a:t>
            </a:r>
            <a:r>
              <a:rPr dirty="0" spc="-10"/>
              <a:t>Vermögenssteuerpflicht vs. </a:t>
            </a:r>
            <a:r>
              <a:rPr dirty="0" spc="-5"/>
              <a:t>Steuersatz</a:t>
            </a:r>
            <a:r>
              <a:rPr dirty="0" spc="-165"/>
              <a:t> </a:t>
            </a:r>
            <a:r>
              <a:rPr dirty="0" spc="-5"/>
              <a:t>(2001–2018)</a:t>
            </a:r>
          </a:p>
        </p:txBody>
      </p:sp>
      <p:sp>
        <p:nvSpPr>
          <p:cNvPr id="3" name="object 3"/>
          <p:cNvSpPr/>
          <p:nvPr/>
        </p:nvSpPr>
        <p:spPr>
          <a:xfrm>
            <a:off x="800895" y="481753"/>
            <a:ext cx="2749550" cy="1971039"/>
          </a:xfrm>
          <a:custGeom>
            <a:avLst/>
            <a:gdLst/>
            <a:ahLst/>
            <a:cxnLst/>
            <a:rect l="l" t="t" r="r" b="b"/>
            <a:pathLst>
              <a:path w="2749550" h="1971039">
                <a:moveTo>
                  <a:pt x="0" y="0"/>
                </a:moveTo>
                <a:lnTo>
                  <a:pt x="2749197" y="0"/>
                </a:lnTo>
                <a:lnTo>
                  <a:pt x="2749197" y="1970989"/>
                </a:lnTo>
                <a:lnTo>
                  <a:pt x="0" y="197098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9851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1755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3659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5563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7467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9382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1286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3190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5094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6998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8903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00807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02711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04615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06519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08423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10338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12242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14146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16050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17954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19859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21763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23667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25571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27475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29379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31294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33198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35102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37006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38910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57962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59866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61771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3675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5579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67483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69387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71302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73206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75110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77014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78918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0822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82726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84631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86535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88439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90343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92257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94162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96066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97970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99874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01778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03682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05587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07491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09395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11299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13213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15118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17022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18926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20830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22734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24638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26543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28447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30351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32255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34169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36074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37978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39882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41786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43690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45594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47498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49403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51307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53211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55125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57030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58934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60838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62742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64646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66550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68454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70359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72263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74167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76081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77985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79890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81794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83698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85602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87506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89410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91315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93219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95133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97037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98942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00846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02750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04654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06558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08462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10366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12271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14175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16089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17993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319897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218021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323706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256104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27514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29418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31322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33227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35131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37045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3389497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40853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427580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3446622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465663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3484705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503746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522788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541829" y="2215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9851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81755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83659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85563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87467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89382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91286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93190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95094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96998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98903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100807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02711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04615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06519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08423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10338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12242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14146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16050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17954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19859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38910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157962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159866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161771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163675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182726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184631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186535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188439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190343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192257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194162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196066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197970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199874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01778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03682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05587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07491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09395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28447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0351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2255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34169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36074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37978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39882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41786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43690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45594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47498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49403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251307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253211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272263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274167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276081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277985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279890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281794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283698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285602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287506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289410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291315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293219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295133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297037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298942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300846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302750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304654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306558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308462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310366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312271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314175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316089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317993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319897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3218021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323706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3256104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327514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329418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331322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333227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335131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337045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3389497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340853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3427580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3446622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3465663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3484705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3503746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522788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41829" y="20285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9851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81755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83659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85563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87467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89382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91286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93190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95094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96998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8903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100807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102711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104615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106519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108423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110338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112242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114146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116050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117954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119859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121763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23667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125571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127475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129379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131294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133198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135102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137006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138910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140815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142719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144623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146527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148431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150335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152250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154154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156058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157962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159866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161771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163675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184631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186535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188439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09395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36074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37978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39882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241786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43690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245594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247498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249403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251307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253211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274167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276081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277985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279890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281794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283698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285602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287506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289410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291315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293219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295133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297037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298942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00846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02750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04654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06558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08462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10366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12271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14175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16089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17993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319897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3218021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323706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3256104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327514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329418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331322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333227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335131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337045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3389497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340853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3427580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3446622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3465663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3484705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3503746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3522788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3541829" y="184138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9851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81755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83659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85563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87467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89382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91286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93190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95094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96998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98903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00807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02711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04615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06519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08423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10338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12242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14146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16050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17954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19859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21763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23667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25571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27475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29379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31294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33198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35102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37006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38910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40815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42719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44623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46527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48431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50335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52250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54154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56058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57962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59866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61771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63675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84631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86535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188439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190343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192257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194162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196066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197970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199874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01778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03682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05587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07491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09395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41786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43690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45594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47498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49403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51307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53211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55125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57030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58934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60838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62742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64646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66550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68454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70359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72263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74167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76081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77985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79890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81794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83698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85602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87506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89410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91315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93219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95133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97037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98942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300846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302750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304654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306558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308462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310366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312271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14175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316089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317993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319897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3218021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23706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256104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27514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29418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31322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33227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35131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337045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3389497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40853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427580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446622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465663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484705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503746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3522788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3541829" y="16543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9851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81755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83659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85563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87467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89382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91286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93190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95094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96998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98903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100807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02711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04615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06519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08423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10338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12242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14146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16050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17954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19859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21763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23667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25571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27475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29379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31294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33198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35102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37006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38910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40815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42719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44623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46527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48431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50335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52250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54154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56058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57962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59866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61771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63675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84631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86535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88439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90343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92257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94162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96066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97970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99874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01778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03682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255125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257030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258934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260838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62742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264646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66550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68454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70359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72263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74167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76081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77985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79890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81794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83698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85602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87506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89410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91315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93219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95133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97037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98942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300846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302750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304654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306558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308462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310366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312271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314175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316089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317993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319897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3218021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323706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3256104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327514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329418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331322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333227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335131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337045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3389497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340853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3427580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3446622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3465663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3484705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3503746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3522788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3541829" y="14671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9851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81755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83659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85563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87467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89382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91286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93190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95094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96998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98903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00807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02711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04615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06519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08423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10338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12242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14146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16050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17954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19859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21763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23667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25571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27475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29379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48431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50335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152250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154154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156058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157962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59866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61771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63675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96066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197970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199874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201778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203682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205587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207491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209395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211299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255125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257030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258934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260838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262742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264646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266550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268454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270359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272263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74167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76081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77985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279890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281794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283698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285602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287506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289410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291315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293219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95133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97037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98942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300846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302750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304654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306558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308462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310366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312271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314175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316089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317993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319897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3218021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323706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3256104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327514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329418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331322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333227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335131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337045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3389497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340853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3427580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3446622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3465663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3484705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3503746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3522788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3541829" y="12801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9851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81755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83659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85563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87467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89382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91286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93190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95094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96998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989031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00807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02711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04615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06519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08423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10338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12242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14146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16050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17954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19859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21763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23667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25571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27475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29379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48431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50335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236074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237978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39882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41786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43690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45594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47498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49403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51307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53211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55125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570301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58934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60838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62742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64646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66550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68454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70359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72263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74167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76081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77985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79890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81794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83698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85602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87506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89410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913151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93219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95133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97037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98942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3008461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302750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304654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306558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3256104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327514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329418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331322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333227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335131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337045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3389497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340853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427580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446622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465663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484705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503746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522788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541829" y="10930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9851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81755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83659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85563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87467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89382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91286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93190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95094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96998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98903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100807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102711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104615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106519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108423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110338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112242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14146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16050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17954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19859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21763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23667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25571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27475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29379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31294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33198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35102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37006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38910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40815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42719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44623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46527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48431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50335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52250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54154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56058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57962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59866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61771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63675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94162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96066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97970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99874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201778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203682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205587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207491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209395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211299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213213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215118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217022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236074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237978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239882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241786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243690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245594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247498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249403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51307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53211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55125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57030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58934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60838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62742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64646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66550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68454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70359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72263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74167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76081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77985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79890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81794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83698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85602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87506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89410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91315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93219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95133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97037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98942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300846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302750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304654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306558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308462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310366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312271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314175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316089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317993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319897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3218021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323706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3256104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327514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329418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331322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333227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335131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337045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3389497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340853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3427580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3446622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3465663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3484705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3503746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3522788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3541829" y="9059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9851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81755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83659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85563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87467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89382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91286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93190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95094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96998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98903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00807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02711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04615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06519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08423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10338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12242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14146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16050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17954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19859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21763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23667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25571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27475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29379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31294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33198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35102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37006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38910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40815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42719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44623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46527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48431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50335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52250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54154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56058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57962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84631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86535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88439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90343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92257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94162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96066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97970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99874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201778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203682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205587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207491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209395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228447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230351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232255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234169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236074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237978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239882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241786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243690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245594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247498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249403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251307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253211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255125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257030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258934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260838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262742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264646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266550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268454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270359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272263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274167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276081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277985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279890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281794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283698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285602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287506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289410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291315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293219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295133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297037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298942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300846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302750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304654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306558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308462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310366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312271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314175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316089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317993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319897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3218021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323706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3256104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327514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329418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331322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333227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335131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337045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3389497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340853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3427580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3446622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3465663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3484705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3503746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3522788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3541829" y="7188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985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81755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8365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85563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87467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89382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91286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93190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9509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96998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98903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00807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02711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04615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06519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0842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10338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12242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1414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1605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1795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19859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21763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2366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2557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27475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29379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31294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3319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35102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3700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38910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40815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42719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44623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46527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48431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50335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52250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54154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56058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5796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59866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61771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6367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6557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67483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69387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71302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734007" y="528511"/>
            <a:ext cx="0" cy="5715"/>
          </a:xfrm>
          <a:custGeom>
            <a:avLst/>
            <a:gdLst/>
            <a:ahLst/>
            <a:cxnLst/>
            <a:rect l="l" t="t" r="r" b="b"/>
            <a:pathLst>
              <a:path w="0" h="5715">
                <a:moveTo>
                  <a:pt x="0" y="0"/>
                </a:moveTo>
                <a:lnTo>
                  <a:pt x="0" y="5658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7511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7701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7891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80822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82726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84631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86535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8843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90343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92257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9416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9606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9797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99874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201778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20368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20558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20749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209395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21129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21321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21511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217022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218926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220830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241786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24369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24559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247498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249403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251307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25321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255125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257030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258934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260838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262742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26464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266550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26845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270359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272263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27416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276081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277985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279890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281794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28369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285602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28750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289410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29131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29321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295133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297037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298942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300846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302750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304654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306558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30846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310366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312271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314175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31608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317993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319897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32180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323706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32561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32751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32941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331322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33322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335131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337045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338949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34085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34275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344662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34656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34847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350374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352278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35418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292467" y="24337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292467" y="24146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292467" y="23955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292467" y="2376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292467" y="2357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292467" y="2338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292467" y="23193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292467" y="23003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292467" y="2281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292467" y="2262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292467" y="22432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292467" y="22241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292467" y="20146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292467" y="19954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1292467" y="19764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1292467" y="19573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1292467" y="19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1292467" y="19192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292467" y="1900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1292467" y="1881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1292467" y="18621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1292467" y="18431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1292467" y="1824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1292467" y="1805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1292467" y="17858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1292467" y="1766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1292467" y="17478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1292467" y="1728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1292467" y="1709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1292467" y="1690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1292467" y="16716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1292467" y="1652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1292467" y="1633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1292467" y="1614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1292467" y="1595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1292467" y="15763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1292467" y="15572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1292467" y="15382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1292467" y="15192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1292467" y="1500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1292467" y="14811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1292467" y="14620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1292467" y="1443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1292467" y="1423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1292467" y="14049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1292467" y="13859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1292467" y="13667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1292467" y="1347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1292467" y="1328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1292467" y="1309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1292467" y="12905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1292467" y="1271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1292467" y="12525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1292467" y="1233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1292467" y="1214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1292467" y="1195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292467" y="1176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1292467" y="115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1292467" y="1138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1292467" y="1119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1292467" y="11000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292467" y="1081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292467" y="1061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292467" y="1042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292467" y="1023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292467" y="1004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292467" y="985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292467" y="966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1292467" y="947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1292467" y="928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1292467" y="909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1292467" y="890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1292467" y="871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1292467" y="852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1292467" y="833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1292467" y="814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1292467" y="795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292467" y="776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292467" y="757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292467" y="738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292467" y="719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292467" y="699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292467" y="680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292467" y="661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292467" y="642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292467" y="623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292467" y="604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292467" y="585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292467" y="566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292467" y="5475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292467" y="528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292467" y="509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292467" y="490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734007" y="24337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734007" y="24146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734007" y="23955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734007" y="2376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734007" y="2357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734007" y="2338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734007" y="23193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734007" y="23003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734007" y="2281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734007" y="2262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734007" y="22432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734007" y="22241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734007" y="2205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734007" y="2185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734007" y="2166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734007" y="21478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734007" y="21288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734007" y="21098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734007" y="20907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734007" y="20717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734007" y="20526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734007" y="661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734007" y="642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734007" y="623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734007" y="604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734007" y="585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734007" y="566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734007" y="5475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734007" y="509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734007" y="490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2175546" y="24337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2175546" y="24146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2175546" y="23955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2175546" y="2376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2175546" y="2357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2175546" y="2338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2175546" y="23193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2175546" y="23003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2175546" y="2281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2175546" y="2262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175546" y="22432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175546" y="22241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175546" y="2205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175546" y="2185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2175546" y="2166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2175546" y="21478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2175546" y="13859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2175546" y="13667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2175546" y="1347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175546" y="1328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2175546" y="1081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2175546" y="1061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2175546" y="1042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2175546" y="1023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2175546" y="1004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2175546" y="985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2175546" y="966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2175546" y="947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2175546" y="928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2175546" y="909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175546" y="890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175546" y="871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175546" y="680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175546" y="661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175546" y="642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175546" y="623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175546" y="604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175546" y="585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175546" y="566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175546" y="5475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175546" y="528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175546" y="509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617085" y="24337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617085" y="24146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617085" y="23955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617085" y="2376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2617085" y="2357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2617085" y="2338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2617085" y="23193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2617085" y="23003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2617085" y="2281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2617085" y="2262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2617085" y="22432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2617085" y="22241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2617085" y="2205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2617085" y="2185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2617085" y="2166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2617085" y="17478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2617085" y="1728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2617085" y="1709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2617085" y="1690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2617085" y="16716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2617085" y="1652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2617085" y="1633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2617085" y="1614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2617085" y="1595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2617085" y="15763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2617085" y="15572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2617085" y="15382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2617085" y="15192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2617085" y="1500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2617085" y="14811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2617085" y="14620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2617085" y="1443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2617085" y="1423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2617085" y="14049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2617085" y="13859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2617085" y="13667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2617085" y="1347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2617085" y="1328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2617085" y="1309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2617085" y="12905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2617085" y="1271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2617085" y="12525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2617085" y="1233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2617085" y="1214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2617085" y="1195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2617085" y="1176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2617085" y="115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2617085" y="1138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2617085" y="1119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2617085" y="11000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2617085" y="1081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2617085" y="1061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2617085" y="1042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2617085" y="1023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2617085" y="1004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2617085" y="985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2617085" y="966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2617085" y="947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2617085" y="928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2617085" y="909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2617085" y="890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2617085" y="871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2617085" y="852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2617085" y="833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2617085" y="814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2617085" y="795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2617085" y="776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2617085" y="757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2617085" y="738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2617085" y="719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2617085" y="699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2617085" y="680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2617085" y="661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2617085" y="642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2617085" y="623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2617085" y="604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2617085" y="585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2617085" y="566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2617085" y="5475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2617085" y="528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2617085" y="509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2617085" y="490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3058624" y="24337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3058624" y="24146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3058624" y="23955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3058624" y="2376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3058624" y="2357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3058624" y="2338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3058624" y="23193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3058624" y="23003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3058624" y="2281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3058624" y="2262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3058624" y="22432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3058624" y="22241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3058624" y="2205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3058624" y="2185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3058624" y="2166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3058624" y="21478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3058624" y="21288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3058624" y="21098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3058624" y="20907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3058624" y="20717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3058624" y="20526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3058624" y="20336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3058624" y="20146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3058624" y="19954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3058624" y="19764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3058624" y="19573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3058624" y="19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3058624" y="19192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3058624" y="1900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3058624" y="1881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3058624" y="18621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3058624" y="18431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3058624" y="1824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3058624" y="1805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3058624" y="17858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3058624" y="1766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3058624" y="17478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3058624" y="1728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3058624" y="1709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3058624" y="1690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3058624" y="16716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3058624" y="1652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3058624" y="1633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3058624" y="1614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3058624" y="1595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3058624" y="15763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3058624" y="15572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3058624" y="15382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3058624" y="15192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3058624" y="1500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3058624" y="14811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3058624" y="14620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3058624" y="1443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3058624" y="1423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3058624" y="14049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3058624" y="13859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3058624" y="13667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3058624" y="1347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3058624" y="1328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3058624" y="1309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3058624" y="12905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3058624" y="1271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3058624" y="12525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3058624" y="1233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3058624" y="1214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3058624" y="1195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3058624" y="1176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3058624" y="115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3058624" y="1138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3058624" y="1119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3058624" y="11000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3058624" y="1081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3058624" y="1061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3058624" y="1042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3058624" y="1023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3058624" y="1004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3058624" y="985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3058624" y="966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3058624" y="947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3058624" y="928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3058624" y="909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3058624" y="890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3058624" y="871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3058624" y="852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3058624" y="833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3058624" y="814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3058624" y="795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3058624" y="776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3058624" y="757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3058624" y="738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3058624" y="719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3058624" y="699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3058624" y="680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3058624" y="661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3058624" y="642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3058624" y="623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3058624" y="604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3058624" y="585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3058624" y="566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3058624" y="5475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3058624" y="528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3058624" y="509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3058624" y="490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3045479" y="193409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3049052" y="19376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1"/>
                </a:lnTo>
                <a:lnTo>
                  <a:pt x="18274" y="36549"/>
                </a:lnTo>
                <a:lnTo>
                  <a:pt x="11397" y="35211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3045479" y="19060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5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3049052" y="19096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3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3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4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3045479" y="19060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5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3049052" y="19096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3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3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4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3045479" y="191167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5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3049052" y="19152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1"/>
                </a:lnTo>
                <a:lnTo>
                  <a:pt x="18274" y="36549"/>
                </a:lnTo>
                <a:lnTo>
                  <a:pt x="11397" y="35211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1279424" y="166248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1282998" y="16660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1279424" y="166248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282998" y="16660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279424" y="166248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282998" y="16660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279424" y="166433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282998" y="16679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1279424" y="166433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1282998" y="16679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1279424" y="189324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1282998" y="18968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1217632" y="2026142"/>
            <a:ext cx="154789" cy="18133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2551258" y="1766851"/>
            <a:ext cx="173831" cy="38339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408150" y="2026025"/>
            <a:ext cx="154789" cy="1920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720963" y="56604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724537" y="5696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720963" y="56604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724537" y="5696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1522501" y="680949"/>
            <a:ext cx="1012070" cy="145025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1297032" y="138494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1300606" y="13885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1297032" y="138494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300606" y="13885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297032" y="13905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8" y="43695"/>
                </a:lnTo>
                <a:lnTo>
                  <a:pt x="30069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300606" y="13941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297032" y="13905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8" y="43695"/>
                </a:lnTo>
                <a:lnTo>
                  <a:pt x="30069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300606" y="13941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297032" y="13905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8" y="43695"/>
                </a:lnTo>
                <a:lnTo>
                  <a:pt x="30069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1300606" y="13941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1332352" y="13905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1335925" y="13941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1332352" y="13905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1335925" y="13941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1332352" y="153584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1335925" y="153942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332352" y="151967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7"/>
                </a:lnTo>
                <a:lnTo>
                  <a:pt x="21847" y="43696"/>
                </a:lnTo>
                <a:lnTo>
                  <a:pt x="30068" y="42097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335925" y="152324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332352" y="17223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335925" y="17259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2603939" y="150872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8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8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2607513" y="15122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8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2603939" y="151261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2607513" y="15161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2603939" y="15008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2607513" y="15044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2603939" y="15008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2607513" y="15044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2603939" y="148906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2607513" y="149263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3001355" y="177909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3004929" y="17826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2996339" y="177909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2999913" y="17826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2996339" y="179404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2999913" y="17976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8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2996339" y="179967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2999913" y="180324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2835816" y="180530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2839390" y="180887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2835919" y="180530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2839493" y="180887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2835919" y="18067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2839493" y="18103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2835919" y="18067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2839493" y="18103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2835919" y="18067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2839493" y="18103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2835919" y="18067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2839493" y="18103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2835919" y="180673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2839493" y="18103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3084627" y="1090630"/>
            <a:ext cx="154789" cy="1147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1191075" y="115480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1194649" y="1158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1191075" y="115480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1194649" y="1158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1191075" y="115480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1194649" y="1158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191075" y="115480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194649" y="1158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191075" y="115480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194649" y="1158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312942" y="1090630"/>
            <a:ext cx="154686" cy="19190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712160" y="51116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715733" y="51474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712160" y="51178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5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5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715733" y="51535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1712160" y="51239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1715733" y="51597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1712160" y="5130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5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5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1715733" y="5165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1747478" y="51116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1751052" y="51474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1747478" y="51372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1751052" y="5173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747478" y="5143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751052" y="5179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747478" y="5130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5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5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1751052" y="5165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797028" y="51557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1800601" y="51914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1195" y="5352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2173164" y="490427"/>
            <a:ext cx="228014" cy="700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380979" y="9339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384553" y="9375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1380979" y="9339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1384553" y="9375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380979" y="9339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384553" y="9375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1380979" y="9339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1384553" y="9375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1159996" y="1392667"/>
            <a:ext cx="2031364" cy="17145"/>
          </a:xfrm>
          <a:custGeom>
            <a:avLst/>
            <a:gdLst/>
            <a:ahLst/>
            <a:cxnLst/>
            <a:rect l="l" t="t" r="r" b="b"/>
            <a:pathLst>
              <a:path w="2031364" h="17144">
                <a:moveTo>
                  <a:pt x="0" y="0"/>
                </a:moveTo>
                <a:lnTo>
                  <a:pt x="1015448" y="8497"/>
                </a:lnTo>
                <a:lnTo>
                  <a:pt x="2030998" y="16891"/>
                </a:lnTo>
              </a:path>
            </a:pathLst>
          </a:custGeom>
          <a:ln w="1429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98513" y="479370"/>
            <a:ext cx="0" cy="1976120"/>
          </a:xfrm>
          <a:custGeom>
            <a:avLst/>
            <a:gdLst/>
            <a:ahLst/>
            <a:cxnLst/>
            <a:rect l="l" t="t" r="r" b="b"/>
            <a:pathLst>
              <a:path w="0" h="1976120">
                <a:moveTo>
                  <a:pt x="0" y="197575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65446" y="240271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 txBox="1"/>
          <p:nvPr/>
        </p:nvSpPr>
        <p:spPr>
          <a:xfrm>
            <a:off x="593622" y="2339145"/>
            <a:ext cx="1682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0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765446" y="221566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 txBox="1"/>
          <p:nvPr/>
        </p:nvSpPr>
        <p:spPr>
          <a:xfrm>
            <a:off x="570639" y="2152104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.1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765446" y="202852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 txBox="1"/>
          <p:nvPr/>
        </p:nvSpPr>
        <p:spPr>
          <a:xfrm>
            <a:off x="570639" y="1964961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.2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765446" y="184138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 txBox="1"/>
          <p:nvPr/>
        </p:nvSpPr>
        <p:spPr>
          <a:xfrm>
            <a:off x="570639" y="1777818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.3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765446" y="165434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 txBox="1"/>
          <p:nvPr/>
        </p:nvSpPr>
        <p:spPr>
          <a:xfrm>
            <a:off x="570639" y="1590777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.4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765446" y="146719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 txBox="1"/>
          <p:nvPr/>
        </p:nvSpPr>
        <p:spPr>
          <a:xfrm>
            <a:off x="570639" y="1403632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.5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765446" y="128015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 txBox="1"/>
          <p:nvPr/>
        </p:nvSpPr>
        <p:spPr>
          <a:xfrm>
            <a:off x="570639" y="1216592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.6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765446" y="10930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 txBox="1"/>
          <p:nvPr/>
        </p:nvSpPr>
        <p:spPr>
          <a:xfrm>
            <a:off x="570639" y="1029449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.7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765446" y="90597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 txBox="1"/>
          <p:nvPr/>
        </p:nvSpPr>
        <p:spPr>
          <a:xfrm>
            <a:off x="570639" y="842407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.8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765446" y="71882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 txBox="1"/>
          <p:nvPr/>
        </p:nvSpPr>
        <p:spPr>
          <a:xfrm>
            <a:off x="570639" y="655264"/>
            <a:ext cx="19113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.9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765446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 txBox="1"/>
          <p:nvPr/>
        </p:nvSpPr>
        <p:spPr>
          <a:xfrm>
            <a:off x="593622" y="468224"/>
            <a:ext cx="1682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623" name="object 1623"/>
          <p:cNvSpPr txBox="1"/>
          <p:nvPr/>
        </p:nvSpPr>
        <p:spPr>
          <a:xfrm>
            <a:off x="447259" y="803762"/>
            <a:ext cx="108585" cy="13271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Grenzsteuersatz auf</a:t>
            </a:r>
            <a:r>
              <a:rPr dirty="0" sz="650" spc="-4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Vermögen</a:t>
            </a:r>
            <a:endParaRPr sz="650">
              <a:latin typeface="Arial"/>
              <a:cs typeface="Arial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798513" y="2455126"/>
            <a:ext cx="2753995" cy="0"/>
          </a:xfrm>
          <a:custGeom>
            <a:avLst/>
            <a:gdLst/>
            <a:ahLst/>
            <a:cxnLst/>
            <a:rect l="l" t="t" r="r" b="b"/>
            <a:pathLst>
              <a:path w="2753995" h="0">
                <a:moveTo>
                  <a:pt x="0" y="0"/>
                </a:moveTo>
                <a:lnTo>
                  <a:pt x="275396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850928" y="2455126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066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 txBox="1"/>
          <p:nvPr/>
        </p:nvSpPr>
        <p:spPr>
          <a:xfrm>
            <a:off x="815226" y="2473053"/>
            <a:ext cx="7175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1292468" y="245277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1734007" y="245277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 txBox="1"/>
          <p:nvPr/>
        </p:nvSpPr>
        <p:spPr>
          <a:xfrm>
            <a:off x="1233762" y="2473053"/>
            <a:ext cx="5822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31165" algn="l"/>
              </a:tabLst>
            </a:pPr>
            <a:r>
              <a:rPr dirty="0" sz="650">
                <a:latin typeface="Arial"/>
                <a:cs typeface="Arial"/>
              </a:rPr>
              <a:t>50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2175546" y="245277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2617085" y="245277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3058625" y="245277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 txBox="1"/>
          <p:nvPr/>
        </p:nvSpPr>
        <p:spPr>
          <a:xfrm>
            <a:off x="2093838" y="2473053"/>
            <a:ext cx="104711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54025" algn="l"/>
                <a:tab pos="895350" algn="l"/>
              </a:tabLst>
            </a:pPr>
            <a:r>
              <a:rPr dirty="0" sz="650">
                <a:latin typeface="Arial"/>
                <a:cs typeface="Arial"/>
              </a:rPr>
              <a:t>150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3500061" y="2455126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066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 txBox="1"/>
          <p:nvPr/>
        </p:nvSpPr>
        <p:spPr>
          <a:xfrm>
            <a:off x="3418353" y="2473053"/>
            <a:ext cx="16383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300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6" name="object 1636"/>
          <p:cNvSpPr txBox="1"/>
          <p:nvPr/>
        </p:nvSpPr>
        <p:spPr>
          <a:xfrm>
            <a:off x="1247828" y="2564062"/>
            <a:ext cx="185610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Beginn der </a:t>
            </a:r>
            <a:r>
              <a:rPr dirty="0" sz="650" spc="-5">
                <a:latin typeface="Arial"/>
                <a:cs typeface="Arial"/>
              </a:rPr>
              <a:t>Vermögenssteuerpflicht </a:t>
            </a:r>
            <a:r>
              <a:rPr dirty="0" sz="650">
                <a:latin typeface="Arial"/>
                <a:cs typeface="Arial"/>
              </a:rPr>
              <a:t>(in 1000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CHF)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7" name="object 1637"/>
          <p:cNvSpPr txBox="1"/>
          <p:nvPr/>
        </p:nvSpPr>
        <p:spPr>
          <a:xfrm>
            <a:off x="3772573" y="497568"/>
            <a:ext cx="123253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10">
                <a:latin typeface="Arial"/>
                <a:cs typeface="Arial"/>
              </a:rPr>
              <a:t>Kein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Zusammenhang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8" name="object 1638"/>
          <p:cNvSpPr txBox="1"/>
          <p:nvPr/>
        </p:nvSpPr>
        <p:spPr>
          <a:xfrm>
            <a:off x="3900360" y="636747"/>
            <a:ext cx="133350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zwischen Steuerhöhe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und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9" name="object 1639"/>
          <p:cNvSpPr txBox="1"/>
          <p:nvPr/>
        </p:nvSpPr>
        <p:spPr>
          <a:xfrm>
            <a:off x="3896601" y="775926"/>
            <a:ext cx="1494155" cy="30162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5875">
              <a:lnSpc>
                <a:spcPct val="100000"/>
              </a:lnSpc>
              <a:spcBef>
                <a:spcPts val="95"/>
              </a:spcBef>
            </a:pPr>
            <a:r>
              <a:rPr dirty="0" sz="900" spc="-10">
                <a:latin typeface="Arial"/>
                <a:cs typeface="Arial"/>
              </a:rPr>
              <a:t>Freibetrag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dirty="0" sz="900" spc="-5">
                <a:latin typeface="Arial"/>
                <a:cs typeface="Arial"/>
              </a:rPr>
              <a:t>(2001–2018, </a:t>
            </a:r>
            <a:r>
              <a:rPr dirty="0" sz="900" spc="-10">
                <a:latin typeface="Arial"/>
                <a:cs typeface="Arial"/>
              </a:rPr>
              <a:t>verh. </a:t>
            </a:r>
            <a:r>
              <a:rPr dirty="0" sz="900" spc="-5">
                <a:latin typeface="Arial"/>
                <a:cs typeface="Arial"/>
              </a:rPr>
              <a:t>o.</a:t>
            </a:r>
            <a:r>
              <a:rPr dirty="0" sz="900" spc="-8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Kinder)</a:t>
            </a:r>
            <a:endParaRPr sz="900">
              <a:latin typeface="Arial"/>
              <a:cs typeface="Arial"/>
            </a:endParaRPr>
          </a:p>
        </p:txBody>
      </p:sp>
      <p:sp>
        <p:nvSpPr>
          <p:cNvPr id="1640" name="object 1640"/>
          <p:cNvSpPr txBox="1"/>
          <p:nvPr/>
        </p:nvSpPr>
        <p:spPr>
          <a:xfrm>
            <a:off x="4397971" y="2766731"/>
            <a:ext cx="1018540" cy="26733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 marR="5080" indent="371475">
              <a:lnSpc>
                <a:spcPts val="950"/>
              </a:lnSpc>
              <a:spcBef>
                <a:spcPts val="135"/>
              </a:spcBef>
            </a:pPr>
            <a:r>
              <a:rPr dirty="0" sz="800" spc="-5">
                <a:latin typeface="Arial"/>
                <a:cs typeface="Arial"/>
              </a:rPr>
              <a:t>Quelle: </a:t>
            </a:r>
            <a:r>
              <a:rPr dirty="0" sz="800" spc="-10">
                <a:latin typeface="Arial"/>
                <a:cs typeface="Arial"/>
              </a:rPr>
              <a:t>ESTV  </a:t>
            </a:r>
            <a:r>
              <a:rPr dirty="0" sz="800" spc="-5">
                <a:latin typeface="Arial"/>
                <a:cs typeface="Arial"/>
              </a:rPr>
              <a:t>eigene</a:t>
            </a:r>
            <a:r>
              <a:rPr dirty="0" sz="800" spc="-5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Berechnungen</a:t>
            </a:r>
            <a:endParaRPr sz="800">
              <a:latin typeface="Arial"/>
              <a:cs typeface="Arial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18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271526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Vermögenssteuersätze </a:t>
            </a:r>
            <a:r>
              <a:rPr dirty="0" spc="-5"/>
              <a:t>im</a:t>
            </a:r>
            <a:r>
              <a:rPr dirty="0" spc="-20"/>
              <a:t> </a:t>
            </a:r>
            <a:r>
              <a:rPr dirty="0" spc="-5"/>
              <a:t>Abwärtstrend</a:t>
            </a:r>
          </a:p>
        </p:txBody>
      </p:sp>
      <p:sp>
        <p:nvSpPr>
          <p:cNvPr id="3" name="object 3"/>
          <p:cNvSpPr/>
          <p:nvPr/>
        </p:nvSpPr>
        <p:spPr>
          <a:xfrm>
            <a:off x="747866" y="481753"/>
            <a:ext cx="2802255" cy="2054225"/>
          </a:xfrm>
          <a:custGeom>
            <a:avLst/>
            <a:gdLst/>
            <a:ahLst/>
            <a:cxnLst/>
            <a:rect l="l" t="t" r="r" b="b"/>
            <a:pathLst>
              <a:path w="2802254" h="2054225">
                <a:moveTo>
                  <a:pt x="0" y="0"/>
                </a:moveTo>
                <a:lnTo>
                  <a:pt x="2802228" y="0"/>
                </a:lnTo>
                <a:lnTo>
                  <a:pt x="2802228" y="2053709"/>
                </a:lnTo>
                <a:lnTo>
                  <a:pt x="0" y="205370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45483" y="2322651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 h="0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45483" y="2159873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 h="0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45483" y="1996993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 h="0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45483" y="1834215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 h="0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45483" y="1671437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 h="0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45483" y="1508557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 h="0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45483" y="1345779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 h="0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45483" y="1183001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 h="0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45483" y="1020121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 h="0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45483" y="857343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 h="0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45483" y="694565"/>
            <a:ext cx="2803525" cy="0"/>
          </a:xfrm>
          <a:custGeom>
            <a:avLst/>
            <a:gdLst/>
            <a:ahLst/>
            <a:cxnLst/>
            <a:rect l="l" t="t" r="r" b="b"/>
            <a:pathLst>
              <a:path w="2803525" h="0">
                <a:moveTo>
                  <a:pt x="0" y="0"/>
                </a:moveTo>
                <a:lnTo>
                  <a:pt x="2802898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023121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248242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473465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698585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923808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149031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374152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599375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824597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049718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274940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500061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7899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248242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698585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149031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599375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049718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500061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0"/>
                </a:moveTo>
                <a:lnTo>
                  <a:pt x="0" y="2058475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977975" y="1136420"/>
            <a:ext cx="2432050" cy="556260"/>
          </a:xfrm>
          <a:custGeom>
            <a:avLst/>
            <a:gdLst/>
            <a:ahLst/>
            <a:cxnLst/>
            <a:rect l="l" t="t" r="r" b="b"/>
            <a:pathLst>
              <a:path w="2432050" h="556260">
                <a:moveTo>
                  <a:pt x="0" y="0"/>
                </a:moveTo>
                <a:lnTo>
                  <a:pt x="45044" y="135853"/>
                </a:lnTo>
                <a:lnTo>
                  <a:pt x="90089" y="140869"/>
                </a:lnTo>
                <a:lnTo>
                  <a:pt x="135133" y="133908"/>
                </a:lnTo>
                <a:lnTo>
                  <a:pt x="180178" y="121725"/>
                </a:lnTo>
                <a:lnTo>
                  <a:pt x="225222" y="167487"/>
                </a:lnTo>
                <a:lnTo>
                  <a:pt x="270267" y="168613"/>
                </a:lnTo>
                <a:lnTo>
                  <a:pt x="315311" y="221030"/>
                </a:lnTo>
                <a:lnTo>
                  <a:pt x="360356" y="201885"/>
                </a:lnTo>
                <a:lnTo>
                  <a:pt x="405298" y="171991"/>
                </a:lnTo>
                <a:lnTo>
                  <a:pt x="450342" y="167487"/>
                </a:lnTo>
                <a:lnTo>
                  <a:pt x="495387" y="161242"/>
                </a:lnTo>
                <a:lnTo>
                  <a:pt x="540432" y="161344"/>
                </a:lnTo>
                <a:lnTo>
                  <a:pt x="585476" y="171991"/>
                </a:lnTo>
                <a:lnTo>
                  <a:pt x="630521" y="186836"/>
                </a:lnTo>
                <a:lnTo>
                  <a:pt x="675566" y="193798"/>
                </a:lnTo>
                <a:lnTo>
                  <a:pt x="720610" y="200759"/>
                </a:lnTo>
                <a:lnTo>
                  <a:pt x="765655" y="213454"/>
                </a:lnTo>
                <a:lnTo>
                  <a:pt x="810699" y="216013"/>
                </a:lnTo>
                <a:lnTo>
                  <a:pt x="855744" y="216115"/>
                </a:lnTo>
                <a:lnTo>
                  <a:pt x="900789" y="218982"/>
                </a:lnTo>
                <a:lnTo>
                  <a:pt x="945833" y="227582"/>
                </a:lnTo>
                <a:lnTo>
                  <a:pt x="990878" y="249695"/>
                </a:lnTo>
                <a:lnTo>
                  <a:pt x="1035820" y="288393"/>
                </a:lnTo>
                <a:lnTo>
                  <a:pt x="1080864" y="299961"/>
                </a:lnTo>
                <a:lnTo>
                  <a:pt x="1125909" y="319515"/>
                </a:lnTo>
                <a:lnTo>
                  <a:pt x="1170953" y="320231"/>
                </a:lnTo>
                <a:lnTo>
                  <a:pt x="1215998" y="319311"/>
                </a:lnTo>
                <a:lnTo>
                  <a:pt x="1261043" y="310609"/>
                </a:lnTo>
                <a:lnTo>
                  <a:pt x="1306087" y="300166"/>
                </a:lnTo>
                <a:lnTo>
                  <a:pt x="1351132" y="296480"/>
                </a:lnTo>
                <a:lnTo>
                  <a:pt x="1396177" y="303340"/>
                </a:lnTo>
                <a:lnTo>
                  <a:pt x="1441221" y="292898"/>
                </a:lnTo>
                <a:lnTo>
                  <a:pt x="1486266" y="307128"/>
                </a:lnTo>
                <a:lnTo>
                  <a:pt x="1531310" y="309994"/>
                </a:lnTo>
                <a:lnTo>
                  <a:pt x="1576355" y="313066"/>
                </a:lnTo>
                <a:lnTo>
                  <a:pt x="1621297" y="313578"/>
                </a:lnTo>
                <a:lnTo>
                  <a:pt x="1666341" y="347873"/>
                </a:lnTo>
                <a:lnTo>
                  <a:pt x="1711386" y="358111"/>
                </a:lnTo>
                <a:lnTo>
                  <a:pt x="1756431" y="372443"/>
                </a:lnTo>
                <a:lnTo>
                  <a:pt x="1801475" y="371215"/>
                </a:lnTo>
                <a:lnTo>
                  <a:pt x="1846520" y="382170"/>
                </a:lnTo>
                <a:lnTo>
                  <a:pt x="1891564" y="380634"/>
                </a:lnTo>
                <a:lnTo>
                  <a:pt x="1936609" y="412473"/>
                </a:lnTo>
                <a:lnTo>
                  <a:pt x="1981654" y="461307"/>
                </a:lnTo>
                <a:lnTo>
                  <a:pt x="2026698" y="527236"/>
                </a:lnTo>
                <a:lnTo>
                  <a:pt x="2071743" y="538190"/>
                </a:lnTo>
                <a:lnTo>
                  <a:pt x="2116788" y="545869"/>
                </a:lnTo>
                <a:lnTo>
                  <a:pt x="2161832" y="554878"/>
                </a:lnTo>
                <a:lnTo>
                  <a:pt x="2206876" y="556004"/>
                </a:lnTo>
                <a:lnTo>
                  <a:pt x="2251818" y="555185"/>
                </a:lnTo>
                <a:lnTo>
                  <a:pt x="2296863" y="550681"/>
                </a:lnTo>
                <a:lnTo>
                  <a:pt x="2341908" y="550169"/>
                </a:lnTo>
                <a:lnTo>
                  <a:pt x="2386952" y="551090"/>
                </a:lnTo>
                <a:lnTo>
                  <a:pt x="2431997" y="55252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956127" y="111457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959701" y="111814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001172" y="125042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004745" y="125399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046216" y="12554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7"/>
                </a:lnTo>
                <a:lnTo>
                  <a:pt x="21847" y="43696"/>
                </a:lnTo>
                <a:lnTo>
                  <a:pt x="30068" y="42097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049790" y="12590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091261" y="12484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094834" y="12520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136305" y="123629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139879" y="123987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181350" y="128205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184923" y="128563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226395" y="128318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7"/>
                </a:lnTo>
                <a:lnTo>
                  <a:pt x="21847" y="43696"/>
                </a:lnTo>
                <a:lnTo>
                  <a:pt x="30068" y="42097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229968" y="128675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271439" y="133560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275013" y="133917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316483" y="131645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320057" y="132003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361426" y="128656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365000" y="129013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406471" y="128205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410044" y="128563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451515" y="127581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455089" y="127938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496560" y="127591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5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4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5"/>
                </a:lnTo>
                <a:lnTo>
                  <a:pt x="37294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500134" y="127949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6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6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541604" y="128656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545178" y="129013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586648" y="130140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590222" y="13049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631694" y="130836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635267" y="131194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676737" y="131533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8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8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680311" y="13189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721782" y="132802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725356" y="133160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766827" y="133058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770400" y="133415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811871" y="133068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815445" y="13342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0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856916" y="133355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860490" y="133712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6" y="35210"/>
                </a:lnTo>
                <a:lnTo>
                  <a:pt x="5351" y="31196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6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901961" y="134215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905534" y="134572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947005" y="136426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950579" y="136784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991947" y="140296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995521" y="140653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1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036992" y="141453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6" y="6398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040566" y="14181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082037" y="143408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6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6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085610" y="14376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8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127081" y="143480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130655" y="143837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172125" y="143388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175699" y="14374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8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217171" y="142518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7" y="42096"/>
                </a:lnTo>
                <a:lnTo>
                  <a:pt x="37294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7"/>
                </a:lnTo>
                <a:lnTo>
                  <a:pt x="37294" y="6399"/>
                </a:lnTo>
                <a:lnTo>
                  <a:pt x="30067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220743" y="142875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4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262215" y="141473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8"/>
                </a:lnTo>
                <a:lnTo>
                  <a:pt x="6398" y="37296"/>
                </a:lnTo>
                <a:lnTo>
                  <a:pt x="13625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5" y="30068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265788" y="141831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307259" y="141105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310833" y="141462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9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352304" y="1417912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355878" y="142148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6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6" y="1338"/>
                </a:lnTo>
                <a:lnTo>
                  <a:pt x="18273" y="0"/>
                </a:lnTo>
                <a:lnTo>
                  <a:pt x="25149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397349" y="140747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6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5" y="21847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400922" y="141104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442393" y="142170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445967" y="14252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2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4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6"/>
                </a:lnTo>
                <a:lnTo>
                  <a:pt x="1337" y="25151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4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487438" y="142456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491011" y="14281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4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532482" y="142763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536056" y="143121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8" y="11397"/>
                </a:lnTo>
                <a:lnTo>
                  <a:pt x="36547" y="18274"/>
                </a:lnTo>
                <a:lnTo>
                  <a:pt x="35208" y="25150"/>
                </a:lnTo>
                <a:lnTo>
                  <a:pt x="31194" y="31195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49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577424" y="142814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580998" y="143172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49" y="35210"/>
                </a:lnTo>
                <a:lnTo>
                  <a:pt x="18273" y="36548"/>
                </a:lnTo>
                <a:lnTo>
                  <a:pt x="11396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6" y="1337"/>
                </a:lnTo>
                <a:lnTo>
                  <a:pt x="18273" y="0"/>
                </a:lnTo>
                <a:lnTo>
                  <a:pt x="25149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622469" y="146244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7"/>
                </a:lnTo>
                <a:lnTo>
                  <a:pt x="42094" y="30069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626043" y="146601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667514" y="1472683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70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4" y="37297"/>
                </a:lnTo>
                <a:lnTo>
                  <a:pt x="42094" y="30070"/>
                </a:lnTo>
                <a:lnTo>
                  <a:pt x="43694" y="21848"/>
                </a:lnTo>
                <a:lnTo>
                  <a:pt x="42094" y="13626"/>
                </a:lnTo>
                <a:lnTo>
                  <a:pt x="37294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671087" y="147625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712558" y="148701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9" y="37296"/>
                </a:lnTo>
                <a:lnTo>
                  <a:pt x="13626" y="42096"/>
                </a:lnTo>
                <a:lnTo>
                  <a:pt x="21847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9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716131" y="149059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1"/>
                </a:lnTo>
                <a:lnTo>
                  <a:pt x="31195" y="31196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757603" y="148578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5" y="1599"/>
                </a:lnTo>
                <a:lnTo>
                  <a:pt x="6398" y="6399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9"/>
                </a:lnTo>
                <a:lnTo>
                  <a:pt x="6398" y="37296"/>
                </a:lnTo>
                <a:lnTo>
                  <a:pt x="13625" y="42095"/>
                </a:lnTo>
                <a:lnTo>
                  <a:pt x="21847" y="43695"/>
                </a:lnTo>
                <a:lnTo>
                  <a:pt x="30068" y="42095"/>
                </a:lnTo>
                <a:lnTo>
                  <a:pt x="37295" y="37296"/>
                </a:lnTo>
                <a:lnTo>
                  <a:pt x="42095" y="30069"/>
                </a:lnTo>
                <a:lnTo>
                  <a:pt x="43694" y="21847"/>
                </a:lnTo>
                <a:lnTo>
                  <a:pt x="42095" y="13626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761177" y="14893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09" y="11398"/>
                </a:lnTo>
                <a:lnTo>
                  <a:pt x="36547" y="18274"/>
                </a:lnTo>
                <a:lnTo>
                  <a:pt x="35209" y="25151"/>
                </a:lnTo>
                <a:lnTo>
                  <a:pt x="31195" y="31196"/>
                </a:lnTo>
                <a:lnTo>
                  <a:pt x="25150" y="35211"/>
                </a:lnTo>
                <a:lnTo>
                  <a:pt x="18273" y="36549"/>
                </a:lnTo>
                <a:lnTo>
                  <a:pt x="11397" y="35211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3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802647" y="14967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7" y="43695"/>
                </a:lnTo>
                <a:lnTo>
                  <a:pt x="30068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4" y="21848"/>
                </a:lnTo>
                <a:lnTo>
                  <a:pt x="42095" y="13626"/>
                </a:lnTo>
                <a:lnTo>
                  <a:pt x="37296" y="6398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806221" y="15003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4" y="5351"/>
                </a:moveTo>
                <a:lnTo>
                  <a:pt x="35209" y="11397"/>
                </a:lnTo>
                <a:lnTo>
                  <a:pt x="36547" y="18274"/>
                </a:lnTo>
                <a:lnTo>
                  <a:pt x="35209" y="25150"/>
                </a:lnTo>
                <a:lnTo>
                  <a:pt x="31194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1" y="31195"/>
                </a:lnTo>
                <a:lnTo>
                  <a:pt x="1337" y="25150"/>
                </a:lnTo>
                <a:lnTo>
                  <a:pt x="0" y="18274"/>
                </a:lnTo>
                <a:lnTo>
                  <a:pt x="1337" y="11397"/>
                </a:lnTo>
                <a:lnTo>
                  <a:pt x="5351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4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847692" y="149520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7" y="0"/>
                </a:moveTo>
                <a:lnTo>
                  <a:pt x="13626" y="1599"/>
                </a:lnTo>
                <a:lnTo>
                  <a:pt x="6399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70"/>
                </a:lnTo>
                <a:lnTo>
                  <a:pt x="6399" y="37297"/>
                </a:lnTo>
                <a:lnTo>
                  <a:pt x="13626" y="42097"/>
                </a:lnTo>
                <a:lnTo>
                  <a:pt x="21847" y="43696"/>
                </a:lnTo>
                <a:lnTo>
                  <a:pt x="30068" y="42097"/>
                </a:lnTo>
                <a:lnTo>
                  <a:pt x="37295" y="37297"/>
                </a:lnTo>
                <a:lnTo>
                  <a:pt x="42095" y="30070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5" y="6399"/>
                </a:lnTo>
                <a:lnTo>
                  <a:pt x="30068" y="1599"/>
                </a:lnTo>
                <a:lnTo>
                  <a:pt x="2184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851265" y="14987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10" y="11397"/>
                </a:lnTo>
                <a:lnTo>
                  <a:pt x="36548" y="18274"/>
                </a:lnTo>
                <a:lnTo>
                  <a:pt x="35210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4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4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4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892736" y="152704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8" y="0"/>
                </a:moveTo>
                <a:lnTo>
                  <a:pt x="13626" y="1599"/>
                </a:lnTo>
                <a:lnTo>
                  <a:pt x="6398" y="6399"/>
                </a:lnTo>
                <a:lnTo>
                  <a:pt x="1599" y="13627"/>
                </a:lnTo>
                <a:lnTo>
                  <a:pt x="0" y="21848"/>
                </a:lnTo>
                <a:lnTo>
                  <a:pt x="1599" y="30069"/>
                </a:lnTo>
                <a:lnTo>
                  <a:pt x="6398" y="37297"/>
                </a:lnTo>
                <a:lnTo>
                  <a:pt x="13626" y="42096"/>
                </a:lnTo>
                <a:lnTo>
                  <a:pt x="21848" y="43696"/>
                </a:lnTo>
                <a:lnTo>
                  <a:pt x="30069" y="42096"/>
                </a:lnTo>
                <a:lnTo>
                  <a:pt x="37296" y="37297"/>
                </a:lnTo>
                <a:lnTo>
                  <a:pt x="42095" y="30069"/>
                </a:lnTo>
                <a:lnTo>
                  <a:pt x="43695" y="21848"/>
                </a:lnTo>
                <a:lnTo>
                  <a:pt x="42095" y="13627"/>
                </a:lnTo>
                <a:lnTo>
                  <a:pt x="37296" y="6399"/>
                </a:lnTo>
                <a:lnTo>
                  <a:pt x="30069" y="1599"/>
                </a:lnTo>
                <a:lnTo>
                  <a:pt x="21848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896310" y="153061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1"/>
                </a:moveTo>
                <a:lnTo>
                  <a:pt x="35209" y="11397"/>
                </a:lnTo>
                <a:lnTo>
                  <a:pt x="36547" y="18273"/>
                </a:lnTo>
                <a:lnTo>
                  <a:pt x="35209" y="25150"/>
                </a:lnTo>
                <a:lnTo>
                  <a:pt x="31195" y="31195"/>
                </a:lnTo>
                <a:lnTo>
                  <a:pt x="25150" y="35210"/>
                </a:lnTo>
                <a:lnTo>
                  <a:pt x="18273" y="36548"/>
                </a:lnTo>
                <a:lnTo>
                  <a:pt x="11397" y="35210"/>
                </a:lnTo>
                <a:lnTo>
                  <a:pt x="5352" y="31195"/>
                </a:lnTo>
                <a:lnTo>
                  <a:pt x="1338" y="25150"/>
                </a:lnTo>
                <a:lnTo>
                  <a:pt x="0" y="18273"/>
                </a:lnTo>
                <a:lnTo>
                  <a:pt x="1338" y="11397"/>
                </a:lnTo>
                <a:lnTo>
                  <a:pt x="5352" y="5351"/>
                </a:lnTo>
                <a:lnTo>
                  <a:pt x="11397" y="1337"/>
                </a:lnTo>
                <a:lnTo>
                  <a:pt x="18273" y="0"/>
                </a:lnTo>
                <a:lnTo>
                  <a:pt x="25150" y="1337"/>
                </a:lnTo>
                <a:lnTo>
                  <a:pt x="31195" y="5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937781" y="1575878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21846" y="0"/>
                </a:moveTo>
                <a:lnTo>
                  <a:pt x="13625" y="1599"/>
                </a:lnTo>
                <a:lnTo>
                  <a:pt x="6398" y="6398"/>
                </a:lnTo>
                <a:lnTo>
                  <a:pt x="1599" y="13626"/>
                </a:lnTo>
                <a:lnTo>
                  <a:pt x="0" y="21847"/>
                </a:lnTo>
                <a:lnTo>
                  <a:pt x="1599" y="30068"/>
                </a:lnTo>
                <a:lnTo>
                  <a:pt x="6398" y="37296"/>
                </a:lnTo>
                <a:lnTo>
                  <a:pt x="13625" y="42096"/>
                </a:lnTo>
                <a:lnTo>
                  <a:pt x="21846" y="43696"/>
                </a:lnTo>
                <a:lnTo>
                  <a:pt x="30068" y="42096"/>
                </a:lnTo>
                <a:lnTo>
                  <a:pt x="37295" y="37296"/>
                </a:lnTo>
                <a:lnTo>
                  <a:pt x="42094" y="30068"/>
                </a:lnTo>
                <a:lnTo>
                  <a:pt x="43694" y="21847"/>
                </a:lnTo>
                <a:lnTo>
                  <a:pt x="42094" y="13626"/>
                </a:lnTo>
                <a:lnTo>
                  <a:pt x="37295" y="6398"/>
                </a:lnTo>
                <a:lnTo>
                  <a:pt x="30068" y="1599"/>
                </a:lnTo>
                <a:lnTo>
                  <a:pt x="2184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941354" y="15794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1195" y="5352"/>
                </a:moveTo>
                <a:lnTo>
                  <a:pt x="35210" y="11398"/>
                </a:lnTo>
                <a:lnTo>
                  <a:pt x="36548" y="18274"/>
                </a:lnTo>
                <a:lnTo>
                  <a:pt x="35210" y="25151"/>
                </a:lnTo>
                <a:lnTo>
                  <a:pt x="31195" y="31196"/>
                </a:lnTo>
                <a:lnTo>
                  <a:pt x="25150" y="35211"/>
                </a:lnTo>
                <a:lnTo>
                  <a:pt x="18274" y="36549"/>
                </a:lnTo>
                <a:lnTo>
                  <a:pt x="11397" y="35211"/>
                </a:lnTo>
                <a:lnTo>
                  <a:pt x="5352" y="31196"/>
                </a:lnTo>
                <a:lnTo>
                  <a:pt x="1338" y="25151"/>
                </a:lnTo>
                <a:lnTo>
                  <a:pt x="0" y="18274"/>
                </a:lnTo>
                <a:lnTo>
                  <a:pt x="1338" y="11398"/>
                </a:lnTo>
                <a:lnTo>
                  <a:pt x="5352" y="5352"/>
                </a:lnTo>
                <a:lnTo>
                  <a:pt x="11397" y="1338"/>
                </a:lnTo>
                <a:lnTo>
                  <a:pt x="18274" y="0"/>
                </a:lnTo>
                <a:lnTo>
                  <a:pt x="25150" y="1338"/>
                </a:lnTo>
                <a:lnTo>
                  <a:pt x="31195" y="53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982825" y="1641808"/>
            <a:ext cx="448993" cy="724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45483" y="479370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12416" y="248542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12416" y="232265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12416" y="215987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12416" y="199699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12416" y="183421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12416" y="16714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12416" y="150855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12416" y="134577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 txBox="1"/>
          <p:nvPr/>
        </p:nvSpPr>
        <p:spPr>
          <a:xfrm>
            <a:off x="614144" y="1282216"/>
            <a:ext cx="94615" cy="1264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.7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650">
                <a:latin typeface="Arial"/>
                <a:cs typeface="Arial"/>
              </a:rPr>
              <a:t>.6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650">
                <a:latin typeface="Arial"/>
                <a:cs typeface="Arial"/>
              </a:rPr>
              <a:t>.5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650">
                <a:latin typeface="Arial"/>
                <a:cs typeface="Arial"/>
              </a:rPr>
              <a:t>.4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650">
                <a:latin typeface="Arial"/>
                <a:cs typeface="Arial"/>
              </a:rPr>
              <a:t>.3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650">
                <a:latin typeface="Arial"/>
                <a:cs typeface="Arial"/>
              </a:rPr>
              <a:t>.2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650">
                <a:latin typeface="Arial"/>
                <a:cs typeface="Arial"/>
              </a:rPr>
              <a:t>.1</a:t>
            </a:r>
            <a:endParaRPr sz="650">
              <a:latin typeface="Arial"/>
              <a:cs typeface="Arial"/>
            </a:endParaRPr>
          </a:p>
          <a:p>
            <a:pPr marL="35560">
              <a:lnSpc>
                <a:spcPct val="100000"/>
              </a:lnSpc>
              <a:spcBef>
                <a:spcPts val="505"/>
              </a:spcBef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12416" y="118300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 txBox="1"/>
          <p:nvPr/>
        </p:nvSpPr>
        <p:spPr>
          <a:xfrm>
            <a:off x="614144" y="1119437"/>
            <a:ext cx="9461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.8</a:t>
            </a:r>
            <a:endParaRPr sz="650">
              <a:latin typeface="Arial"/>
              <a:cs typeface="Arial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12416" y="102012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 txBox="1"/>
          <p:nvPr/>
        </p:nvSpPr>
        <p:spPr>
          <a:xfrm>
            <a:off x="614144" y="956557"/>
            <a:ext cx="9461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.9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12416" y="85734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 txBox="1"/>
          <p:nvPr/>
        </p:nvSpPr>
        <p:spPr>
          <a:xfrm>
            <a:off x="637126" y="793779"/>
            <a:ext cx="7175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12416" y="69456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 txBox="1"/>
          <p:nvPr/>
        </p:nvSpPr>
        <p:spPr>
          <a:xfrm>
            <a:off x="568138" y="631002"/>
            <a:ext cx="14097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1.1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12416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 txBox="1"/>
          <p:nvPr/>
        </p:nvSpPr>
        <p:spPr>
          <a:xfrm>
            <a:off x="568138" y="468224"/>
            <a:ext cx="14097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1.2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47259" y="831348"/>
            <a:ext cx="108585" cy="13544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>
                <a:latin typeface="Arial"/>
                <a:cs typeface="Arial"/>
              </a:rPr>
              <a:t>Grenzsteuersatz auf </a:t>
            </a:r>
            <a:r>
              <a:rPr dirty="0" sz="650" spc="-5">
                <a:latin typeface="Arial"/>
                <a:cs typeface="Arial"/>
              </a:rPr>
              <a:t>Vermögen </a:t>
            </a:r>
            <a:r>
              <a:rPr dirty="0" sz="650">
                <a:latin typeface="Arial"/>
                <a:cs typeface="Arial"/>
              </a:rPr>
              <a:t>in</a:t>
            </a:r>
            <a:r>
              <a:rPr dirty="0" sz="650" spc="-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45483" y="2537846"/>
            <a:ext cx="2807335" cy="0"/>
          </a:xfrm>
          <a:custGeom>
            <a:avLst/>
            <a:gdLst/>
            <a:ahLst/>
            <a:cxnLst/>
            <a:rect l="l" t="t" r="r" b="b"/>
            <a:pathLst>
              <a:path w="2807335" h="0">
                <a:moveTo>
                  <a:pt x="0" y="0"/>
                </a:moveTo>
                <a:lnTo>
                  <a:pt x="280699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97899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023121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248242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1473465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698585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923808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2149031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2374152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2599375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824597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049718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74940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500061" y="2537846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97899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 txBox="1"/>
          <p:nvPr/>
        </p:nvSpPr>
        <p:spPr>
          <a:xfrm>
            <a:off x="693188" y="2555773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1960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1248242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 txBox="1"/>
          <p:nvPr/>
        </p:nvSpPr>
        <p:spPr>
          <a:xfrm>
            <a:off x="1143531" y="2555773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1698585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 txBox="1"/>
          <p:nvPr/>
        </p:nvSpPr>
        <p:spPr>
          <a:xfrm>
            <a:off x="1593874" y="2555773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2149031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 txBox="1"/>
          <p:nvPr/>
        </p:nvSpPr>
        <p:spPr>
          <a:xfrm>
            <a:off x="2044320" y="2555773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1990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2599375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 txBox="1"/>
          <p:nvPr/>
        </p:nvSpPr>
        <p:spPr>
          <a:xfrm>
            <a:off x="2494663" y="2555773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3049718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 txBox="1"/>
          <p:nvPr/>
        </p:nvSpPr>
        <p:spPr>
          <a:xfrm>
            <a:off x="2945007" y="2555773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3500061" y="2537846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067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 txBox="1"/>
          <p:nvPr/>
        </p:nvSpPr>
        <p:spPr>
          <a:xfrm>
            <a:off x="3395350" y="2555773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3772573" y="516872"/>
            <a:ext cx="142176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Über die letzten 50</a:t>
            </a:r>
            <a:r>
              <a:rPr dirty="0" sz="900" spc="-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Jahre</a:t>
            </a:r>
            <a:endParaRPr sz="90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3896829" y="656051"/>
            <a:ext cx="1407160" cy="6178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5875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Senkung</a:t>
            </a:r>
            <a:endParaRPr sz="900">
              <a:latin typeface="Arial"/>
              <a:cs typeface="Arial"/>
            </a:endParaRPr>
          </a:p>
          <a:p>
            <a:pPr marL="13335" marR="5080" indent="-1270">
              <a:lnSpc>
                <a:spcPct val="101499"/>
              </a:lnSpc>
            </a:pPr>
            <a:r>
              <a:rPr dirty="0" sz="900" spc="-15">
                <a:latin typeface="Arial"/>
                <a:cs typeface="Arial"/>
              </a:rPr>
              <a:t>Top-Vermögenssteuersätze  </a:t>
            </a:r>
            <a:r>
              <a:rPr dirty="0" sz="900" spc="-10">
                <a:latin typeface="Arial"/>
                <a:cs typeface="Arial"/>
              </a:rPr>
              <a:t>von </a:t>
            </a:r>
            <a:r>
              <a:rPr dirty="0" sz="900">
                <a:latin typeface="Lucida Sans Unicode"/>
                <a:cs typeface="Lucida Sans Unicode"/>
              </a:rPr>
              <a:t>∼ </a:t>
            </a:r>
            <a:r>
              <a:rPr dirty="0" sz="900" spc="-5">
                <a:latin typeface="Arial"/>
                <a:cs typeface="Arial"/>
              </a:rPr>
              <a:t>0.7% auf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5">
                <a:latin typeface="Lucida Sans Unicode"/>
                <a:cs typeface="Lucida Sans Unicode"/>
              </a:rPr>
              <a:t>∼</a:t>
            </a:r>
            <a:r>
              <a:rPr dirty="0" sz="900" spc="-5">
                <a:latin typeface="Arial"/>
                <a:cs typeface="Arial"/>
              </a:rPr>
              <a:t>0.5%</a:t>
            </a:r>
            <a:endParaRPr sz="90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315"/>
              </a:spcBef>
            </a:pPr>
            <a:r>
              <a:rPr dirty="0" sz="900" spc="75">
                <a:latin typeface="Lucida Sans Unicode"/>
                <a:cs typeface="Lucida Sans Unicode"/>
              </a:rPr>
              <a:t>→ </a:t>
            </a:r>
            <a:r>
              <a:rPr dirty="0" sz="900" spc="-5">
                <a:latin typeface="Arial"/>
                <a:cs typeface="Arial"/>
              </a:rPr>
              <a:t>Reduktion </a:t>
            </a:r>
            <a:r>
              <a:rPr dirty="0" sz="900" spc="-10">
                <a:latin typeface="Arial"/>
                <a:cs typeface="Arial"/>
              </a:rPr>
              <a:t>von</a:t>
            </a:r>
            <a:r>
              <a:rPr dirty="0" sz="900" spc="-18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40%!</a:t>
            </a:r>
            <a:endParaRPr sz="90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3600958" y="2802723"/>
            <a:ext cx="1818639" cy="147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-5">
                <a:latin typeface="Arial"/>
                <a:cs typeface="Arial"/>
              </a:rPr>
              <a:t>Quelle: </a:t>
            </a:r>
            <a:r>
              <a:rPr dirty="0" sz="800">
                <a:latin typeface="Arial"/>
                <a:cs typeface="Arial"/>
              </a:rPr>
              <a:t>Marti, Martínez, </a:t>
            </a:r>
            <a:r>
              <a:rPr dirty="0" sz="800" spc="-5">
                <a:latin typeface="Arial"/>
                <a:cs typeface="Arial"/>
              </a:rPr>
              <a:t>Scheuer</a:t>
            </a:r>
            <a:r>
              <a:rPr dirty="0" sz="800" spc="5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(2023)</a:t>
            </a:r>
            <a:endParaRPr sz="800">
              <a:latin typeface="Arial"/>
              <a:cs typeface="Arial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19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91426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Ökonomische und fiskalische Bedeutung der </a:t>
            </a:r>
            <a:r>
              <a:rPr dirty="0" spc="-10"/>
              <a:t>Vermögenssteuer </a:t>
            </a:r>
            <a:r>
              <a:rPr dirty="0" spc="-5"/>
              <a:t>nimmt</a:t>
            </a:r>
            <a:r>
              <a:rPr dirty="0"/>
              <a:t> </a:t>
            </a:r>
            <a:r>
              <a:rPr dirty="0" spc="-5"/>
              <a:t>zu</a:t>
            </a:r>
          </a:p>
        </p:txBody>
      </p:sp>
      <p:sp>
        <p:nvSpPr>
          <p:cNvPr id="3" name="object 3"/>
          <p:cNvSpPr/>
          <p:nvPr/>
        </p:nvSpPr>
        <p:spPr>
          <a:xfrm>
            <a:off x="897536" y="426775"/>
            <a:ext cx="2653030" cy="1726564"/>
          </a:xfrm>
          <a:custGeom>
            <a:avLst/>
            <a:gdLst/>
            <a:ahLst/>
            <a:cxnLst/>
            <a:rect l="l" t="t" r="r" b="b"/>
            <a:pathLst>
              <a:path w="2653029" h="1726564">
                <a:moveTo>
                  <a:pt x="0" y="0"/>
                </a:moveTo>
                <a:lnTo>
                  <a:pt x="2652556" y="0"/>
                </a:lnTo>
                <a:lnTo>
                  <a:pt x="2652556" y="1726516"/>
                </a:lnTo>
                <a:lnTo>
                  <a:pt x="0" y="1726516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9515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1419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3323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5227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7132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99036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0940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2844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04758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06663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08567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0471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2375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4279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16183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8088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19992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1896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23800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25714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27619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29523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31427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33331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35235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37139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39043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40948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42852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44766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46670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48575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50479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52383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54287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56191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58095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59999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61904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63808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65722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67626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69530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71435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73339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75243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77147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79051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80955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82860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84764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86678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88582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90486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92391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94295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96199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98103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00007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01911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03816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05720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07634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09538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11442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13347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15251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17155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19059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20963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22867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24771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26676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28590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30494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32398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34302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36207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38111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40015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41919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43823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45727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47632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49546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51450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53354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55258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57163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59067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60971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62875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64779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66683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68598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70502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72406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74310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76214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78119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80023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81927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83831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85735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87639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89554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91458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93362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95266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97170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99075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00979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02883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04787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06691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08595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310510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312414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14318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316222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181268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200309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21935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23839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25743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27647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29551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3314662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33370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352745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337178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39082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3409870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42891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44795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466994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486036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505077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524221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543263" y="19948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89515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91419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93323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95227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97132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99036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00940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102844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04758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06663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08567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10471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12375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14279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16183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18088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19992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21896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23800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125714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127619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129523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131427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133331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135235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137139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139043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140948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142852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144766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146670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148575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150479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152383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154287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56191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58095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59999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61904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63808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65722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67626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69530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71435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73339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75243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77147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79051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80955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82860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84764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86678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8582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90486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92391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94295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96199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98103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200007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201911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203816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205720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207634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209538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211442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213347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215251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217155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219059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220963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222867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224771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226676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228590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230494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232398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234302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236207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238111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240015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241919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243823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245727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247632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249546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251450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253354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255258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257163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259067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260971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262875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264779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266683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268598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270502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72406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74310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76214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78119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80023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81927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83831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85735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87639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89554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91458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93362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95266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97170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99075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300979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302883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304787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306691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308595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310510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312414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314318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316222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3181268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3200309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321935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323839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325743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327647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329551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3314662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333370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3352745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337178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339082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3409870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342891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344795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3466994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3486036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3505077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3524221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3543263" y="21032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9515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91419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93323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95227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97132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99036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100940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102844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104758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106663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08567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10471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12375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114279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116183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118088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19992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21896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23800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125714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127619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129523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131427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133331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135235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37139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39043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40948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142852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144766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146670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148575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150479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152383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154287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56191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158095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159999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161904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163808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165722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167626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169530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171435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73339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75243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77147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79051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80955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82860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84764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86678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88582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90486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92391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94295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96199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98103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200007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201911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203816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05720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07634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09538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11442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213347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215251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217155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219059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220963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222867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224771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226676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228590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230494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232398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234302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236207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238111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240015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41919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43823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245727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247632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249546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251450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253354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255258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257163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259067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60971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262875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264779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266683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268598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270502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272406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74310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76214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78119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80023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81927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83831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85735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87639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89554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91458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93362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95266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97170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99075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300979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302883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304787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306691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308595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310510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312414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314318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316222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3181268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3200309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321935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323839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325743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327647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329551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3314662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333370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3352745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337178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339082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3409870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342891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344795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3466994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3486036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3505077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3524221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3543263" y="183216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89515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91419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93323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95227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97132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99036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100940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102844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104758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106663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108567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110471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112375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114279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116183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118088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119992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121896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123800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125714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127619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129523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131427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133331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135235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137139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139043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140948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142852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144766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146670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148575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150479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152383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154287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156191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158095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159999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161904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163808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165722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167626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169530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171435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173339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175243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177147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179051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180955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82860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84764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86678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88582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90486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92391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94295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96199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98103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200007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201911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203816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205720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207634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209538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211442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213347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215251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217155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219059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220963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222867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224771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226676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28590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30494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232398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34302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236207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238111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240015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241919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243823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245727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247632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249546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251450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253354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255258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257163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259067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260971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62875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64779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266683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268598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270502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272406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74310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276214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78119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80023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81927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83831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85735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87639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89554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91458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93362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95266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97170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99075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300979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302883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304787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306691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308595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310510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312414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314318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316222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3181268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3200309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321935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323839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325743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327647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329551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3314662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333370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3352745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337178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339082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3409870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342891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344795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3466994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3486036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3505077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3524221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3543263" y="156107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89515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91419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93323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95227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97132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99036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00940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02844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04758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06663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08567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10471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12375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14279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16183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18088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19992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21896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23800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25714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27619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29523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31427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33331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35235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37139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39043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40948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42852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44766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46670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48575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50479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52383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54287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156191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158095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159999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161904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63808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65722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67626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69530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171435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173339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175243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177147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179051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180955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82860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84764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86678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188582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190486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192391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194295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196199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198103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200007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201911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203816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05720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07634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09538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211442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213347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215251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217155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219059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220963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222867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224771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26676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28590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30494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232398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234302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236207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238111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240015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241919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243823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245727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247632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249546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251450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253354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255258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257163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259067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260971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262875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264779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266683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268598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270502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272406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274310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276214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278119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280023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281927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283831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285735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287639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289554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291458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293362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295266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297170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299075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300979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302883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304787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306691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308595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310510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312414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314318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316222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3181268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3200309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321935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323839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325743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327647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329551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3314662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333370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3352745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337178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339082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3409870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342891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344795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3466994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3486036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3505077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3524221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3543263" y="128998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89515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91419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93323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95227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97132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99036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100940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102844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104758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106663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108567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110471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112375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114279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116183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118088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119992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121896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123800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125714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127619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129523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131427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133331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135235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137139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139043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140948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142852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144766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146670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148575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150479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152383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154287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156191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158095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159999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161904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163808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165722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167626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169530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171435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173339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175243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177147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179051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180955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182860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184764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186678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188582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190486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192391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194295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196199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198103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200007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201911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203816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205720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207634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209538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211442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213347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215251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217155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219059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220963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222867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224771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226676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228590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230494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232398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234302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236207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238111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240015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241919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243823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245727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247632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249546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251450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253354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255258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257163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259067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260971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262875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264779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266683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268598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270502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272406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274310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276214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278119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280023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281927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283831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285735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287639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289554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291458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293362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295266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297170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299075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300979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302883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304787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306691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308595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310510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312414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314318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316222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3181268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3200309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321935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323839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325743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327647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329551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3314662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333370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3352745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337178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339082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3409870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342891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344795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3466994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3486036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3505077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3524221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3543263" y="10188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89515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91419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93323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95227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97132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99036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100940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102844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104758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106663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108567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110471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112375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114279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116183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118088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119992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121896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123800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125714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127619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129523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131427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133331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135235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137139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139043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140948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142852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144766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146670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148575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150479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152383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154287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156191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58095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59999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161904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63808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65722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67626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69530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71435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73339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75243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77147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79051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80955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82860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84764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86678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88582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90486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92391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94295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96199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98103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200007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201911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203816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205720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207634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209538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211442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213347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215251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217155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219059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220963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222867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224771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226676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228590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230494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232398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234302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236207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238111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240015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241919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243823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245727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247632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249546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251450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253354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255258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257163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259067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260971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262875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264779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266683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268598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270502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272406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274310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276214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278119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280023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281927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283831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285735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287639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289554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291458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293362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295266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297170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299075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300979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302883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304787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306691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308595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310510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312414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314318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316222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3181268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3200309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321935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323839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325743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327647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329551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3314662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333370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3352745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337178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339082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3409870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342891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344795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3466994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3486036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3505077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3524221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3543263" y="74779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947569" y="2134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947569" y="211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947569" y="20961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947569" y="2077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947569" y="20581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947569" y="20389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947569" y="201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947569" y="2000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947569" y="1981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947569" y="1962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947569" y="1943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947569" y="19247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947569" y="19056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947569" y="1886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947569" y="1867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947569" y="1848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947569" y="1829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947569" y="1810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947569" y="1791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947569" y="1772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947569" y="17532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947569" y="17341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947569" y="17151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947569" y="1696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947569" y="16770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947569" y="16580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947569" y="16389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947569" y="1619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947569" y="160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947569" y="15817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947569" y="1562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947569" y="15436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947569" y="1524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947569" y="15055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947569" y="14865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947569" y="14675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947569" y="14484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947569" y="14294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947569" y="141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947569" y="1391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947569" y="13721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947569" y="13531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947569" y="13341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947569" y="13150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947569" y="12960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947569" y="1276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947569" y="125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947569" y="1238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947569" y="12197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947569" y="12007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947569" y="11816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947569" y="1162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947569" y="1143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947569" y="11245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947569" y="1105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947569" y="10864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947569" y="10674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947569" y="10483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947569" y="10293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947569" y="10101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947569" y="9911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947569" y="972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947569" y="95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947569" y="9340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947569" y="9149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947569" y="895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947569" y="8768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947569" y="8578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947569" y="8388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947569" y="819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947569" y="800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947569" y="781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947569" y="762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947569" y="7434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947569" y="7244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947569" y="7054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947569" y="6863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947569" y="667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947569" y="648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947569" y="629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947569" y="6102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947569" y="591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947569" y="572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947569" y="552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947569" y="5339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947569" y="5148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947569" y="495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947569" y="4768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947569" y="4577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947569" y="4387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1555363" y="2134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1555363" y="211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1555363" y="20961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1555363" y="2077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1555363" y="20581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555363" y="20389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555363" y="201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555363" y="2000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555363" y="1981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1555363" y="1962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1555363" y="1943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1555363" y="19247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1555363" y="19056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555363" y="1886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555363" y="1867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555363" y="1848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555363" y="1829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555363" y="1810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555363" y="1791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555363" y="1772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555363" y="17532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555363" y="17341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555363" y="17151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555363" y="1696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555363" y="16770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555363" y="16580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555363" y="16389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555363" y="1619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555363" y="160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555363" y="15817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555363" y="1562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555363" y="15436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555363" y="1524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555363" y="15055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555363" y="14865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555363" y="14675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555363" y="14484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555363" y="14294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555363" y="141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555363" y="1391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555363" y="13721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555363" y="13531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555363" y="13341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555363" y="13150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555363" y="12960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555363" y="1276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555363" y="125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555363" y="1238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555363" y="12197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555363" y="12007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555363" y="11816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555363" y="1162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555363" y="1143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555363" y="11245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555363" y="1105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555363" y="10864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555363" y="10674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555363" y="10483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555363" y="10293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555363" y="10101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555363" y="9911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555363" y="972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555363" y="95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555363" y="9340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555363" y="9149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555363" y="895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555363" y="8768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555363" y="8578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555363" y="8388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555363" y="819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1555363" y="800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1555363" y="781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1555363" y="762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1555363" y="7434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555363" y="7244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1555363" y="7054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1555363" y="6863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1555363" y="667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1555363" y="648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1555363" y="629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1555363" y="6102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1555363" y="591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1555363" y="572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1555363" y="552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1555363" y="5339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1555363" y="5148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1555363" y="495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1555363" y="4768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1555363" y="4577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1555363" y="4387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163056" y="2134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163056" y="211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163056" y="20961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163056" y="2077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163056" y="20581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163056" y="20389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163056" y="201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163056" y="2000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163056" y="1981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163056" y="1962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163056" y="1943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163056" y="19247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163056" y="19056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163056" y="1886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163056" y="1867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163056" y="1848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163056" y="1829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163056" y="1810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163056" y="1791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163056" y="1772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163056" y="17532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163056" y="17341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163056" y="17151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163056" y="1696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163056" y="16770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163056" y="16580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2163056" y="16389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2163056" y="1619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2163056" y="160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2163056" y="15817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2163056" y="1562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2163056" y="15436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2163056" y="1524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2163056" y="15055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2163056" y="14865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2163056" y="14675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2163056" y="14484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2163056" y="14294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2163056" y="141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2163056" y="1391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2163056" y="13721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2163056" y="13531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2163056" y="13341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2163056" y="13150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2163056" y="12960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2163056" y="1276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2163056" y="125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2163056" y="1238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2163056" y="12197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2163056" y="12007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2163056" y="11816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2163056" y="1162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2163056" y="1143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2163056" y="11245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2163056" y="1105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2163056" y="10864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2163056" y="10674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2163056" y="10483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2163056" y="10293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2163056" y="10101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2163056" y="9911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2163056" y="972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2163056" y="95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2163056" y="9340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2163056" y="9149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2163056" y="895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2163056" y="8768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2163056" y="8578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2163056" y="8388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2163056" y="819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2163056" y="800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2163056" y="781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2163056" y="762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2163056" y="7434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2163056" y="7244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2163056" y="7054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2163056" y="6863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2163056" y="667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2163056" y="648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2163056" y="629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2163056" y="6102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2163056" y="591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2163056" y="572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2163056" y="552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2163056" y="5339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2163056" y="5148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2163056" y="495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2163056" y="4768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2163056" y="4577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2163056" y="4387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2770850" y="2134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2770850" y="211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2770850" y="20961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2770850" y="2077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2770850" y="20581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2770850" y="20389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2770850" y="201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2770850" y="2000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2770850" y="1981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770850" y="1962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770850" y="1943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770850" y="19247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770850" y="19056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2770850" y="1886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2770850" y="1867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2770850" y="1848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2770850" y="1829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2770850" y="1810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770850" y="1791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2770850" y="1772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2770850" y="17532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2770850" y="17341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2770850" y="17151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2770850" y="1696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2770850" y="16770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2770850" y="16580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2770850" y="16389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2770850" y="1619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2770850" y="160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770850" y="15817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770850" y="1562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770850" y="15436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770850" y="1524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770850" y="15055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770850" y="14865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770850" y="14675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770850" y="14484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770850" y="14294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770850" y="141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770850" y="1391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770850" y="13721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770850" y="13531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770850" y="13341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770850" y="13150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770850" y="12960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2770850" y="1276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2770850" y="125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2770850" y="1238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2770850" y="12197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2770850" y="12007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2770850" y="11816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2770850" y="1162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2770850" y="1143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2770850" y="11245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2770850" y="1105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2770850" y="10864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2770850" y="10674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2770850" y="10483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2770850" y="10293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2770850" y="10101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2770850" y="9911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2770850" y="972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2770850" y="95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2770850" y="9340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2770850" y="9149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2770850" y="895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2770850" y="8768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2770850" y="8578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2770850" y="8388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2770850" y="819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2770850" y="800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2770850" y="781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2770850" y="762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2770850" y="7434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2770850" y="7244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2770850" y="7054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2770850" y="6863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2770850" y="667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2770850" y="648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2770850" y="629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2770850" y="6102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2770850" y="591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2770850" y="572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2770850" y="552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2770850" y="5339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2770850" y="5148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2770850" y="495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2770850" y="4768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2770850" y="4577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2770850" y="4387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378543" y="2134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3378543" y="211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3378543" y="20961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3378543" y="2077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3378543" y="20581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378543" y="20389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378543" y="201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378543" y="2000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378543" y="1981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378543" y="1962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378543" y="1943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378543" y="19247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378543" y="19056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378543" y="1886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378543" y="1867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378543" y="1848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378543" y="1829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378543" y="1810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3378543" y="1791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3378543" y="1772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3378543" y="17532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3378543" y="17341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3378543" y="17151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3378543" y="1696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3378543" y="16770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3378543" y="16580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3378543" y="16389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3378543" y="1619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3378543" y="160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3378543" y="15817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3378543" y="1562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3378543" y="15436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3378543" y="1524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3378543" y="15055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3378543" y="14865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3378543" y="14675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3378543" y="14484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3378543" y="14294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3378543" y="141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3378543" y="1391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3378543" y="13721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3378543" y="13531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3378543" y="13341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3378543" y="13150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3378543" y="12960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3378543" y="1276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3378543" y="12579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3378543" y="1238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3378543" y="12197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3378543" y="12007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3378543" y="11816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3378543" y="1162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3378543" y="1143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3378543" y="11245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3378543" y="1105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3378543" y="10864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3378543" y="10674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3378543" y="10483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3378543" y="10293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3378543" y="10101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3378543" y="9911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3378543" y="972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3378543" y="95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3378543" y="9340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3378543" y="9149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3378543" y="8959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3378543" y="8768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3378543" y="8578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3378543" y="8388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3378543" y="819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3378543" y="800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3378543" y="781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3378543" y="762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3378543" y="7434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3378543" y="7244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3378543" y="7054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3378543" y="6863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3378543" y="667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3378543" y="648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3378543" y="629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3378543" y="6102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3378543" y="591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3378543" y="572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3378543" y="552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3378543" y="5339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3378543" y="5148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3378543" y="495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3378543" y="4768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3378543" y="4577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3378543" y="4387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069087" y="806357"/>
            <a:ext cx="2431415" cy="276225"/>
          </a:xfrm>
          <a:custGeom>
            <a:avLst/>
            <a:gdLst/>
            <a:ahLst/>
            <a:cxnLst/>
            <a:rect l="l" t="t" r="r" b="b"/>
            <a:pathLst>
              <a:path w="2431415" h="276225">
                <a:moveTo>
                  <a:pt x="0" y="192876"/>
                </a:moveTo>
                <a:lnTo>
                  <a:pt x="121517" y="239252"/>
                </a:lnTo>
                <a:lnTo>
                  <a:pt x="243035" y="253278"/>
                </a:lnTo>
                <a:lnTo>
                  <a:pt x="364655" y="256656"/>
                </a:lnTo>
                <a:lnTo>
                  <a:pt x="486173" y="269863"/>
                </a:lnTo>
                <a:lnTo>
                  <a:pt x="607692" y="230243"/>
                </a:lnTo>
                <a:lnTo>
                  <a:pt x="729312" y="211406"/>
                </a:lnTo>
                <a:lnTo>
                  <a:pt x="850830" y="211713"/>
                </a:lnTo>
                <a:lnTo>
                  <a:pt x="972348" y="219289"/>
                </a:lnTo>
                <a:lnTo>
                  <a:pt x="1093968" y="242631"/>
                </a:lnTo>
                <a:lnTo>
                  <a:pt x="1215486" y="265665"/>
                </a:lnTo>
                <a:lnTo>
                  <a:pt x="1337005" y="276210"/>
                </a:lnTo>
                <a:lnTo>
                  <a:pt x="1458522" y="243962"/>
                </a:lnTo>
                <a:lnTo>
                  <a:pt x="1580142" y="168203"/>
                </a:lnTo>
                <a:lnTo>
                  <a:pt x="1701660" y="161242"/>
                </a:lnTo>
                <a:lnTo>
                  <a:pt x="1823179" y="114968"/>
                </a:lnTo>
                <a:lnTo>
                  <a:pt x="1944799" y="84255"/>
                </a:lnTo>
                <a:lnTo>
                  <a:pt x="2066316" y="88657"/>
                </a:lnTo>
                <a:lnTo>
                  <a:pt x="2187835" y="60913"/>
                </a:lnTo>
                <a:lnTo>
                  <a:pt x="2309455" y="44635"/>
                </a:lnTo>
                <a:lnTo>
                  <a:pt x="2430973" y="0"/>
                </a:lnTo>
              </a:path>
            </a:pathLst>
          </a:custGeom>
          <a:ln w="1429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1069087" y="1135599"/>
            <a:ext cx="2431415" cy="197485"/>
          </a:xfrm>
          <a:custGeom>
            <a:avLst/>
            <a:gdLst/>
            <a:ahLst/>
            <a:cxnLst/>
            <a:rect l="l" t="t" r="r" b="b"/>
            <a:pathLst>
              <a:path w="2431415" h="197484">
                <a:moveTo>
                  <a:pt x="0" y="133498"/>
                </a:moveTo>
                <a:lnTo>
                  <a:pt x="121517" y="139026"/>
                </a:lnTo>
                <a:lnTo>
                  <a:pt x="243035" y="141381"/>
                </a:lnTo>
                <a:lnTo>
                  <a:pt x="364655" y="143428"/>
                </a:lnTo>
                <a:lnTo>
                  <a:pt x="486173" y="155509"/>
                </a:lnTo>
                <a:lnTo>
                  <a:pt x="607692" y="165234"/>
                </a:lnTo>
                <a:lnTo>
                  <a:pt x="729312" y="155406"/>
                </a:lnTo>
                <a:lnTo>
                  <a:pt x="850830" y="165644"/>
                </a:lnTo>
                <a:lnTo>
                  <a:pt x="972348" y="152540"/>
                </a:lnTo>
                <a:lnTo>
                  <a:pt x="1093968" y="166156"/>
                </a:lnTo>
                <a:lnTo>
                  <a:pt x="1215486" y="193388"/>
                </a:lnTo>
                <a:lnTo>
                  <a:pt x="1337005" y="197176"/>
                </a:lnTo>
                <a:lnTo>
                  <a:pt x="1458522" y="175882"/>
                </a:lnTo>
                <a:lnTo>
                  <a:pt x="1580142" y="116913"/>
                </a:lnTo>
                <a:lnTo>
                  <a:pt x="1701660" y="117630"/>
                </a:lnTo>
                <a:lnTo>
                  <a:pt x="1823179" y="94800"/>
                </a:lnTo>
                <a:lnTo>
                  <a:pt x="1944799" y="64804"/>
                </a:lnTo>
                <a:lnTo>
                  <a:pt x="2066316" y="77191"/>
                </a:lnTo>
                <a:lnTo>
                  <a:pt x="2187835" y="54259"/>
                </a:lnTo>
                <a:lnTo>
                  <a:pt x="2309455" y="25389"/>
                </a:lnTo>
                <a:lnTo>
                  <a:pt x="2430973" y="0"/>
                </a:lnTo>
              </a:path>
            </a:pathLst>
          </a:custGeom>
          <a:ln w="1429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069087" y="1642462"/>
            <a:ext cx="2431415" cy="106680"/>
          </a:xfrm>
          <a:custGeom>
            <a:avLst/>
            <a:gdLst/>
            <a:ahLst/>
            <a:cxnLst/>
            <a:rect l="l" t="t" r="r" b="b"/>
            <a:pathLst>
              <a:path w="2431415" h="106680">
                <a:moveTo>
                  <a:pt x="0" y="84256"/>
                </a:moveTo>
                <a:lnTo>
                  <a:pt x="121517" y="90194"/>
                </a:lnTo>
                <a:lnTo>
                  <a:pt x="243035" y="86406"/>
                </a:lnTo>
                <a:lnTo>
                  <a:pt x="364655" y="89067"/>
                </a:lnTo>
                <a:lnTo>
                  <a:pt x="486173" y="94288"/>
                </a:lnTo>
                <a:lnTo>
                  <a:pt x="607692" y="90910"/>
                </a:lnTo>
                <a:lnTo>
                  <a:pt x="729312" y="82003"/>
                </a:lnTo>
                <a:lnTo>
                  <a:pt x="850830" y="88863"/>
                </a:lnTo>
                <a:lnTo>
                  <a:pt x="972348" y="78420"/>
                </a:lnTo>
                <a:lnTo>
                  <a:pt x="1093968" y="89170"/>
                </a:lnTo>
                <a:lnTo>
                  <a:pt x="1215486" y="105652"/>
                </a:lnTo>
                <a:lnTo>
                  <a:pt x="1337005" y="106369"/>
                </a:lnTo>
                <a:lnTo>
                  <a:pt x="1458522" y="99407"/>
                </a:lnTo>
                <a:lnTo>
                  <a:pt x="1580142" y="70741"/>
                </a:lnTo>
                <a:lnTo>
                  <a:pt x="1701660" y="66238"/>
                </a:lnTo>
                <a:lnTo>
                  <a:pt x="1823179" y="48219"/>
                </a:lnTo>
                <a:lnTo>
                  <a:pt x="1944799" y="41872"/>
                </a:lnTo>
                <a:lnTo>
                  <a:pt x="2066316" y="39313"/>
                </a:lnTo>
                <a:lnTo>
                  <a:pt x="2187835" y="27436"/>
                </a:lnTo>
                <a:lnTo>
                  <a:pt x="2309455" y="7985"/>
                </a:lnTo>
                <a:lnTo>
                  <a:pt x="2430973" y="0"/>
                </a:lnTo>
              </a:path>
            </a:pathLst>
          </a:custGeom>
          <a:ln w="1429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069087" y="1974980"/>
            <a:ext cx="2431415" cy="34925"/>
          </a:xfrm>
          <a:custGeom>
            <a:avLst/>
            <a:gdLst/>
            <a:ahLst/>
            <a:cxnLst/>
            <a:rect l="l" t="t" r="r" b="b"/>
            <a:pathLst>
              <a:path w="2431415" h="34925">
                <a:moveTo>
                  <a:pt x="0" y="28665"/>
                </a:moveTo>
                <a:lnTo>
                  <a:pt x="121517" y="27744"/>
                </a:lnTo>
                <a:lnTo>
                  <a:pt x="243035" y="29382"/>
                </a:lnTo>
                <a:lnTo>
                  <a:pt x="364655" y="31327"/>
                </a:lnTo>
                <a:lnTo>
                  <a:pt x="486173" y="32351"/>
                </a:lnTo>
                <a:lnTo>
                  <a:pt x="607692" y="32351"/>
                </a:lnTo>
                <a:lnTo>
                  <a:pt x="729312" y="30713"/>
                </a:lnTo>
                <a:lnTo>
                  <a:pt x="850830" y="30917"/>
                </a:lnTo>
                <a:lnTo>
                  <a:pt x="972348" y="26720"/>
                </a:lnTo>
                <a:lnTo>
                  <a:pt x="1093968" y="31429"/>
                </a:lnTo>
                <a:lnTo>
                  <a:pt x="1215486" y="34398"/>
                </a:lnTo>
                <a:lnTo>
                  <a:pt x="1337005" y="34910"/>
                </a:lnTo>
                <a:lnTo>
                  <a:pt x="1458522" y="32453"/>
                </a:lnTo>
                <a:lnTo>
                  <a:pt x="1580142" y="25286"/>
                </a:lnTo>
                <a:lnTo>
                  <a:pt x="1701660" y="21090"/>
                </a:lnTo>
                <a:lnTo>
                  <a:pt x="1823179" y="16278"/>
                </a:lnTo>
                <a:lnTo>
                  <a:pt x="1944799" y="12388"/>
                </a:lnTo>
                <a:lnTo>
                  <a:pt x="2066316" y="13207"/>
                </a:lnTo>
                <a:lnTo>
                  <a:pt x="2187835" y="8395"/>
                </a:lnTo>
                <a:lnTo>
                  <a:pt x="2309455" y="0"/>
                </a:lnTo>
                <a:lnTo>
                  <a:pt x="2430973" y="1433"/>
                </a:lnTo>
              </a:path>
            </a:pathLst>
          </a:custGeom>
          <a:ln w="1429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895154" y="424392"/>
            <a:ext cx="0" cy="1731645"/>
          </a:xfrm>
          <a:custGeom>
            <a:avLst/>
            <a:gdLst/>
            <a:ahLst/>
            <a:cxnLst/>
            <a:rect l="l" t="t" r="r" b="b"/>
            <a:pathLst>
              <a:path w="0" h="1731645">
                <a:moveTo>
                  <a:pt x="0" y="173128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862087" y="1994841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862087" y="210325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 txBox="1"/>
          <p:nvPr/>
        </p:nvSpPr>
        <p:spPr>
          <a:xfrm>
            <a:off x="690263" y="1922128"/>
            <a:ext cx="168275" cy="242570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650">
                <a:latin typeface="Arial"/>
                <a:cs typeface="Arial"/>
              </a:rPr>
              <a:t>1</a:t>
            </a:r>
            <a:r>
              <a:rPr dirty="0" sz="650" spc="-10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650">
                <a:latin typeface="Arial"/>
                <a:cs typeface="Arial"/>
              </a:rPr>
              <a:t>0</a:t>
            </a:r>
            <a:r>
              <a:rPr dirty="0" sz="650" spc="-10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862087" y="183216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 txBox="1"/>
          <p:nvPr/>
        </p:nvSpPr>
        <p:spPr>
          <a:xfrm>
            <a:off x="621275" y="1768602"/>
            <a:ext cx="23749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2.5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862087" y="156107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 txBox="1"/>
          <p:nvPr/>
        </p:nvSpPr>
        <p:spPr>
          <a:xfrm>
            <a:off x="690263" y="1497509"/>
            <a:ext cx="1682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5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862087" y="128998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 txBox="1"/>
          <p:nvPr/>
        </p:nvSpPr>
        <p:spPr>
          <a:xfrm>
            <a:off x="621275" y="1226418"/>
            <a:ext cx="23749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7.5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862087" y="10188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 txBox="1"/>
          <p:nvPr/>
        </p:nvSpPr>
        <p:spPr>
          <a:xfrm>
            <a:off x="644257" y="955326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10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862087" y="74779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 txBox="1"/>
          <p:nvPr/>
        </p:nvSpPr>
        <p:spPr>
          <a:xfrm>
            <a:off x="575269" y="684234"/>
            <a:ext cx="28321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12.5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862087" y="47680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 txBox="1"/>
          <p:nvPr/>
        </p:nvSpPr>
        <p:spPr>
          <a:xfrm>
            <a:off x="644257" y="413245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15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4" name="object 1454"/>
          <p:cNvSpPr txBox="1"/>
          <p:nvPr/>
        </p:nvSpPr>
        <p:spPr>
          <a:xfrm>
            <a:off x="447259" y="766793"/>
            <a:ext cx="108585" cy="10464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>
                <a:latin typeface="Arial"/>
                <a:cs typeface="Arial"/>
              </a:rPr>
              <a:t>Anteil der</a:t>
            </a:r>
            <a:r>
              <a:rPr dirty="0" sz="650" spc="-4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Vermögenssteuer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895154" y="2155674"/>
            <a:ext cx="2657475" cy="0"/>
          </a:xfrm>
          <a:custGeom>
            <a:avLst/>
            <a:gdLst/>
            <a:ahLst/>
            <a:cxnLst/>
            <a:rect l="l" t="t" r="r" b="b"/>
            <a:pathLst>
              <a:path w="2657475" h="0">
                <a:moveTo>
                  <a:pt x="0" y="0"/>
                </a:moveTo>
                <a:lnTo>
                  <a:pt x="265732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947569" y="2153319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1555363" y="2153319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2163056" y="2153319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 txBox="1"/>
          <p:nvPr/>
        </p:nvSpPr>
        <p:spPr>
          <a:xfrm>
            <a:off x="2058346" y="2173601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2770850" y="2153319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3378543" y="2153319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571987" y="2343868"/>
            <a:ext cx="2852420" cy="265430"/>
          </a:xfrm>
          <a:custGeom>
            <a:avLst/>
            <a:gdLst/>
            <a:ahLst/>
            <a:cxnLst/>
            <a:rect l="l" t="t" r="r" b="b"/>
            <a:pathLst>
              <a:path w="2852420" h="265430">
                <a:moveTo>
                  <a:pt x="0" y="0"/>
                </a:moveTo>
                <a:lnTo>
                  <a:pt x="2851981" y="0"/>
                </a:lnTo>
                <a:lnTo>
                  <a:pt x="2851981" y="265201"/>
                </a:lnTo>
                <a:lnTo>
                  <a:pt x="0" y="265201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605333" y="2418576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 h="0">
                <a:moveTo>
                  <a:pt x="0" y="0"/>
                </a:moveTo>
                <a:lnTo>
                  <a:pt x="309681" y="0"/>
                </a:lnTo>
              </a:path>
            </a:pathLst>
          </a:custGeom>
          <a:ln w="1429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2065494" y="2418576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 h="0">
                <a:moveTo>
                  <a:pt x="0" y="0"/>
                </a:moveTo>
                <a:lnTo>
                  <a:pt x="309783" y="0"/>
                </a:lnTo>
              </a:path>
            </a:pathLst>
          </a:custGeom>
          <a:ln w="1429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605333" y="2534363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 h="0">
                <a:moveTo>
                  <a:pt x="0" y="0"/>
                </a:moveTo>
                <a:lnTo>
                  <a:pt x="309681" y="0"/>
                </a:lnTo>
              </a:path>
            </a:pathLst>
          </a:custGeom>
          <a:ln w="1429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2065494" y="2534363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 h="0">
                <a:moveTo>
                  <a:pt x="0" y="0"/>
                </a:moveTo>
                <a:lnTo>
                  <a:pt x="309783" y="0"/>
                </a:lnTo>
              </a:path>
            </a:pathLst>
          </a:custGeom>
          <a:ln w="1429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 txBox="1"/>
          <p:nvPr/>
        </p:nvSpPr>
        <p:spPr>
          <a:xfrm>
            <a:off x="842859" y="2173601"/>
            <a:ext cx="1073150" cy="4222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20395" algn="l"/>
              </a:tabLst>
            </a:pPr>
            <a:r>
              <a:rPr dirty="0" sz="650">
                <a:latin typeface="Arial"/>
                <a:cs typeface="Arial"/>
              </a:rPr>
              <a:t>2000	2005</a:t>
            </a:r>
            <a:endParaRPr sz="650">
              <a:latin typeface="Arial"/>
              <a:cs typeface="Arial"/>
            </a:endParaRPr>
          </a:p>
          <a:p>
            <a:pPr marL="121285" marR="5080">
              <a:lnSpc>
                <a:spcPct val="116900"/>
              </a:lnSpc>
              <a:spcBef>
                <a:spcPts val="515"/>
              </a:spcBef>
            </a:pPr>
            <a:r>
              <a:rPr dirty="0" sz="650">
                <a:latin typeface="Arial"/>
                <a:cs typeface="Arial"/>
              </a:rPr>
              <a:t>an direkten Steuern NP  an allen</a:t>
            </a:r>
            <a:r>
              <a:rPr dirty="0" sz="650" spc="-8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Fiskaleinnahmen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8" name="object 1468"/>
          <p:cNvSpPr txBox="1"/>
          <p:nvPr/>
        </p:nvSpPr>
        <p:spPr>
          <a:xfrm>
            <a:off x="2412127" y="2173601"/>
            <a:ext cx="1071245" cy="4222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66700">
              <a:lnSpc>
                <a:spcPct val="100000"/>
              </a:lnSpc>
              <a:spcBef>
                <a:spcPts val="100"/>
              </a:spcBef>
              <a:tabLst>
                <a:tab pos="873760" algn="l"/>
              </a:tabLst>
            </a:pPr>
            <a:r>
              <a:rPr dirty="0" sz="650">
                <a:latin typeface="Arial"/>
                <a:cs typeface="Arial"/>
              </a:rPr>
              <a:t>2015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2020</a:t>
            </a:r>
            <a:endParaRPr sz="650">
              <a:latin typeface="Arial"/>
              <a:cs typeface="Arial"/>
            </a:endParaRPr>
          </a:p>
          <a:p>
            <a:pPr marL="12700" marR="130810">
              <a:lnSpc>
                <a:spcPct val="116900"/>
              </a:lnSpc>
              <a:spcBef>
                <a:spcPts val="515"/>
              </a:spcBef>
            </a:pPr>
            <a:r>
              <a:rPr dirty="0" sz="650">
                <a:latin typeface="Arial"/>
                <a:cs typeface="Arial"/>
              </a:rPr>
              <a:t>an allen direkten</a:t>
            </a:r>
            <a:r>
              <a:rPr dirty="0" sz="650" spc="-9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Steuern  in % des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BIP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9" name="object 1469"/>
          <p:cNvSpPr txBox="1"/>
          <p:nvPr/>
        </p:nvSpPr>
        <p:spPr>
          <a:xfrm>
            <a:off x="3772573" y="478594"/>
            <a:ext cx="92075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6525" indent="-12446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37160" algn="l"/>
              </a:tabLst>
            </a:pPr>
            <a:r>
              <a:rPr dirty="0" sz="900" spc="-25">
                <a:latin typeface="Arial"/>
                <a:cs typeface="Arial"/>
              </a:rPr>
              <a:t>Trotz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sinkender</a:t>
            </a:r>
            <a:endParaRPr sz="900">
              <a:latin typeface="Arial"/>
              <a:cs typeface="Arial"/>
            </a:endParaRPr>
          </a:p>
        </p:txBody>
      </p:sp>
      <p:sp>
        <p:nvSpPr>
          <p:cNvPr id="1470" name="object 1470"/>
          <p:cNvSpPr txBox="1"/>
          <p:nvPr/>
        </p:nvSpPr>
        <p:spPr>
          <a:xfrm>
            <a:off x="3896601" y="617773"/>
            <a:ext cx="1517015" cy="44069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just" marL="12700" marR="5080">
              <a:lnSpc>
                <a:spcPct val="101499"/>
              </a:lnSpc>
              <a:spcBef>
                <a:spcPts val="80"/>
              </a:spcBef>
            </a:pPr>
            <a:r>
              <a:rPr dirty="0" sz="900" spc="-10">
                <a:latin typeface="Arial"/>
                <a:cs typeface="Arial"/>
              </a:rPr>
              <a:t>Vermögenssteuersätze </a:t>
            </a:r>
            <a:r>
              <a:rPr dirty="0" sz="900" spc="-5">
                <a:latin typeface="Arial"/>
                <a:cs typeface="Arial"/>
              </a:rPr>
              <a:t>steigt  die fiskalische Bedeutung der  </a:t>
            </a:r>
            <a:r>
              <a:rPr dirty="0" sz="900" spc="-10">
                <a:latin typeface="Arial"/>
                <a:cs typeface="Arial"/>
              </a:rPr>
              <a:t>Vermögenssteuer</a:t>
            </a:r>
            <a:endParaRPr sz="900">
              <a:latin typeface="Arial"/>
              <a:cs typeface="Arial"/>
            </a:endParaRPr>
          </a:p>
        </p:txBody>
      </p:sp>
      <p:sp>
        <p:nvSpPr>
          <p:cNvPr id="1471" name="object 1471"/>
          <p:cNvSpPr txBox="1"/>
          <p:nvPr/>
        </p:nvSpPr>
        <p:spPr>
          <a:xfrm>
            <a:off x="3772573" y="1085921"/>
            <a:ext cx="103505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Grund: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steigende</a:t>
            </a:r>
            <a:endParaRPr sz="900">
              <a:latin typeface="Arial"/>
              <a:cs typeface="Arial"/>
            </a:endParaRPr>
          </a:p>
        </p:txBody>
      </p:sp>
      <p:sp>
        <p:nvSpPr>
          <p:cNvPr id="1472" name="object 1472"/>
          <p:cNvSpPr txBox="1"/>
          <p:nvPr/>
        </p:nvSpPr>
        <p:spPr>
          <a:xfrm>
            <a:off x="3896601" y="1225087"/>
            <a:ext cx="1351915" cy="44069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5875" marR="5080" indent="-3810">
              <a:lnSpc>
                <a:spcPct val="101499"/>
              </a:lnSpc>
              <a:spcBef>
                <a:spcPts val="80"/>
              </a:spcBef>
            </a:pPr>
            <a:r>
              <a:rPr dirty="0" sz="900" spc="-10">
                <a:latin typeface="Arial"/>
                <a:cs typeface="Arial"/>
              </a:rPr>
              <a:t>Vermögenskonzentration </a:t>
            </a:r>
            <a:r>
              <a:rPr dirty="0" sz="900" spc="-5">
                <a:latin typeface="Arial"/>
                <a:cs typeface="Arial"/>
              </a:rPr>
              <a:t>-  NICHT steigende  Progression!</a:t>
            </a:r>
            <a:endParaRPr sz="900">
              <a:latin typeface="Arial"/>
              <a:cs typeface="Arial"/>
            </a:endParaRPr>
          </a:p>
        </p:txBody>
      </p:sp>
      <p:sp>
        <p:nvSpPr>
          <p:cNvPr id="1473" name="object 1473"/>
          <p:cNvSpPr txBox="1"/>
          <p:nvPr/>
        </p:nvSpPr>
        <p:spPr>
          <a:xfrm>
            <a:off x="3772573" y="1693235"/>
            <a:ext cx="113792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  <a:hlinkClick r:id="rId2" action="ppaction://hlinksldjump"/>
              </a:rPr>
              <a:t>Umverteilung in</a:t>
            </a:r>
            <a:r>
              <a:rPr dirty="0" sz="900" spc="-65"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900" spc="-5">
                <a:latin typeface="Arial"/>
                <a:cs typeface="Arial"/>
                <a:hlinkClick r:id="rId2" action="ppaction://hlinksldjump"/>
              </a:rPr>
              <a:t>der</a:t>
            </a:r>
            <a:endParaRPr sz="900">
              <a:latin typeface="Arial"/>
              <a:cs typeface="Arial"/>
            </a:endParaRPr>
          </a:p>
        </p:txBody>
      </p:sp>
      <p:sp>
        <p:nvSpPr>
          <p:cNvPr id="1474" name="object 1474"/>
          <p:cNvSpPr txBox="1"/>
          <p:nvPr/>
        </p:nvSpPr>
        <p:spPr>
          <a:xfrm>
            <a:off x="3900360" y="1832414"/>
            <a:ext cx="1217295" cy="30162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2700" marR="5080">
              <a:lnSpc>
                <a:spcPct val="101499"/>
              </a:lnSpc>
              <a:spcBef>
                <a:spcPts val="80"/>
              </a:spcBef>
            </a:pPr>
            <a:r>
              <a:rPr dirty="0" sz="900" spc="-5">
                <a:latin typeface="Arial"/>
                <a:cs typeface="Arial"/>
                <a:hlinkClick r:id="rId2" action="ppaction://hlinksldjump"/>
              </a:rPr>
              <a:t>Einkommenssteuer</a:t>
            </a:r>
            <a:r>
              <a:rPr dirty="0" sz="900" spc="-5">
                <a:latin typeface="Arial"/>
                <a:cs typeface="Arial"/>
              </a:rPr>
              <a:t> hat  ebenfalls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abgenommen</a:t>
            </a:r>
            <a:endParaRPr sz="900">
              <a:latin typeface="Arial"/>
              <a:cs typeface="Arial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/>
              <a:t>Quelle:</a:t>
            </a:r>
            <a:r>
              <a:rPr dirty="0" sz="800"/>
              <a:t> </a:t>
            </a:r>
            <a:r>
              <a:rPr dirty="0" sz="800" spc="-5"/>
              <a:t>EFV</a:t>
            </a:r>
            <a:endParaRPr sz="800"/>
          </a:p>
          <a:p>
            <a:pPr marL="98425">
              <a:lnSpc>
                <a:spcPct val="100000"/>
              </a:lnSpc>
              <a:spcBef>
                <a:spcPts val="57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20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315586"/>
            <a:ext cx="3505200" cy="54165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ts val="2035"/>
              </a:lnSpc>
              <a:spcBef>
                <a:spcPts val="90"/>
              </a:spcBef>
            </a:pP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Die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700" spc="-15">
                <a:solidFill>
                  <a:srgbClr val="FFFFFF"/>
                </a:solidFill>
                <a:latin typeface="Arial"/>
                <a:cs typeface="Arial"/>
              </a:rPr>
              <a:t>Vermögenssteuer:</a:t>
            </a:r>
            <a:endParaRPr sz="1700">
              <a:latin typeface="Arial"/>
              <a:cs typeface="Arial"/>
            </a:endParaRPr>
          </a:p>
          <a:p>
            <a:pPr marL="12700">
              <a:lnSpc>
                <a:spcPts val="2035"/>
              </a:lnSpc>
            </a:pP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Eine 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Einkommenssteuer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für</a:t>
            </a:r>
            <a:r>
              <a:rPr dirty="0" sz="17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Reiche?</a:t>
            </a:r>
            <a:endParaRPr sz="17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299212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Löhne </a:t>
            </a:r>
            <a:r>
              <a:rPr dirty="0" spc="-10"/>
              <a:t>verlieren </a:t>
            </a:r>
            <a:r>
              <a:rPr dirty="0" spc="-5"/>
              <a:t>an der Spitze an</a:t>
            </a:r>
            <a:r>
              <a:rPr dirty="0"/>
              <a:t> </a:t>
            </a:r>
            <a:r>
              <a:rPr dirty="0" spc="-5"/>
              <a:t>Bedeutung</a:t>
            </a:r>
          </a:p>
        </p:txBody>
      </p:sp>
      <p:sp>
        <p:nvSpPr>
          <p:cNvPr id="3" name="object 3"/>
          <p:cNvSpPr/>
          <p:nvPr/>
        </p:nvSpPr>
        <p:spPr>
          <a:xfrm>
            <a:off x="737332" y="593062"/>
            <a:ext cx="2814320" cy="1296670"/>
          </a:xfrm>
          <a:custGeom>
            <a:avLst/>
            <a:gdLst/>
            <a:ahLst/>
            <a:cxnLst/>
            <a:rect l="l" t="t" r="r" b="b"/>
            <a:pathLst>
              <a:path w="2814320" h="1296670">
                <a:moveTo>
                  <a:pt x="0" y="1296051"/>
                </a:moveTo>
                <a:lnTo>
                  <a:pt x="2814099" y="1296051"/>
                </a:lnTo>
                <a:lnTo>
                  <a:pt x="2814099" y="0"/>
                </a:lnTo>
                <a:lnTo>
                  <a:pt x="0" y="0"/>
                </a:lnTo>
                <a:lnTo>
                  <a:pt x="0" y="1296051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34948" y="1891497"/>
            <a:ext cx="2819400" cy="0"/>
          </a:xfrm>
          <a:custGeom>
            <a:avLst/>
            <a:gdLst/>
            <a:ahLst/>
            <a:cxnLst/>
            <a:rect l="l" t="t" r="r" b="b"/>
            <a:pathLst>
              <a:path w="2819400" h="0">
                <a:moveTo>
                  <a:pt x="0" y="0"/>
                </a:moveTo>
                <a:lnTo>
                  <a:pt x="28188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43612" y="1648048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 h="0">
                <a:moveTo>
                  <a:pt x="0" y="0"/>
                </a:moveTo>
                <a:lnTo>
                  <a:pt x="110202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219623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995531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771542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547552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323460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099471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875481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651492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427400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203411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979421" y="164804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34948" y="1648048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0" y="0"/>
                </a:moveTo>
                <a:lnTo>
                  <a:pt x="110304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3443612" y="140459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 h="0">
                <a:moveTo>
                  <a:pt x="0" y="0"/>
                </a:moveTo>
                <a:lnTo>
                  <a:pt x="110202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3219623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995531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771542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547552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323460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099471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875481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651492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427400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203411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979421" y="140459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34948" y="140459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0" y="0"/>
                </a:moveTo>
                <a:lnTo>
                  <a:pt x="110304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443612" y="1161047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 h="0">
                <a:moveTo>
                  <a:pt x="0" y="0"/>
                </a:moveTo>
                <a:lnTo>
                  <a:pt x="110202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219623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995531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771542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547552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323460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099471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875481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51492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427400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203411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979421" y="1161047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4948" y="1161047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0" y="0"/>
                </a:moveTo>
                <a:lnTo>
                  <a:pt x="110304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219623" y="917598"/>
            <a:ext cx="334645" cy="0"/>
          </a:xfrm>
          <a:custGeom>
            <a:avLst/>
            <a:gdLst/>
            <a:ahLst/>
            <a:cxnLst/>
            <a:rect l="l" t="t" r="r" b="b"/>
            <a:pathLst>
              <a:path w="334645" h="0">
                <a:moveTo>
                  <a:pt x="0" y="0"/>
                </a:moveTo>
                <a:lnTo>
                  <a:pt x="33419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995531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771542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547552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323460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099471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923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875481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651492" y="91759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0" y="0"/>
                </a:moveTo>
                <a:lnTo>
                  <a:pt x="89821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979421" y="917598"/>
            <a:ext cx="538480" cy="0"/>
          </a:xfrm>
          <a:custGeom>
            <a:avLst/>
            <a:gdLst/>
            <a:ahLst/>
            <a:cxnLst/>
            <a:rect l="l" t="t" r="r" b="b"/>
            <a:pathLst>
              <a:path w="538480" h="0">
                <a:moveTo>
                  <a:pt x="0" y="0"/>
                </a:moveTo>
                <a:lnTo>
                  <a:pt x="537902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34948" y="917598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0" y="0"/>
                </a:moveTo>
                <a:lnTo>
                  <a:pt x="110304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34948" y="674149"/>
            <a:ext cx="2819400" cy="0"/>
          </a:xfrm>
          <a:custGeom>
            <a:avLst/>
            <a:gdLst/>
            <a:ahLst/>
            <a:cxnLst/>
            <a:rect l="l" t="t" r="r" b="b"/>
            <a:pathLst>
              <a:path w="2819400" h="0">
                <a:moveTo>
                  <a:pt x="0" y="0"/>
                </a:moveTo>
                <a:lnTo>
                  <a:pt x="2818866" y="0"/>
                </a:lnTo>
              </a:path>
            </a:pathLst>
          </a:custGeom>
          <a:ln w="7150">
            <a:solidFill>
              <a:srgbClr val="DFD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845253" y="1088638"/>
            <a:ext cx="134620" cy="803275"/>
          </a:xfrm>
          <a:custGeom>
            <a:avLst/>
            <a:gdLst/>
            <a:ahLst/>
            <a:cxnLst/>
            <a:rect l="l" t="t" r="r" b="b"/>
            <a:pathLst>
              <a:path w="134619" h="803275">
                <a:moveTo>
                  <a:pt x="0" y="802859"/>
                </a:moveTo>
                <a:lnTo>
                  <a:pt x="134168" y="802859"/>
                </a:lnTo>
                <a:lnTo>
                  <a:pt x="134168" y="0"/>
                </a:lnTo>
                <a:lnTo>
                  <a:pt x="0" y="0"/>
                </a:lnTo>
                <a:lnTo>
                  <a:pt x="0" y="802859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847636" y="1091021"/>
            <a:ext cx="129539" cy="798195"/>
          </a:xfrm>
          <a:custGeom>
            <a:avLst/>
            <a:gdLst/>
            <a:ahLst/>
            <a:cxnLst/>
            <a:rect l="l" t="t" r="r" b="b"/>
            <a:pathLst>
              <a:path w="129540" h="798194">
                <a:moveTo>
                  <a:pt x="0" y="798092"/>
                </a:moveTo>
                <a:lnTo>
                  <a:pt x="129401" y="798092"/>
                </a:lnTo>
                <a:lnTo>
                  <a:pt x="129401" y="0"/>
                </a:lnTo>
                <a:lnTo>
                  <a:pt x="0" y="0"/>
                </a:lnTo>
                <a:lnTo>
                  <a:pt x="0" y="798092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845253" y="1071841"/>
            <a:ext cx="134620" cy="17145"/>
          </a:xfrm>
          <a:custGeom>
            <a:avLst/>
            <a:gdLst/>
            <a:ahLst/>
            <a:cxnLst/>
            <a:rect l="l" t="t" r="r" b="b"/>
            <a:pathLst>
              <a:path w="134619" h="17144">
                <a:moveTo>
                  <a:pt x="0" y="16796"/>
                </a:moveTo>
                <a:lnTo>
                  <a:pt x="134168" y="16796"/>
                </a:lnTo>
                <a:lnTo>
                  <a:pt x="134168" y="0"/>
                </a:lnTo>
                <a:lnTo>
                  <a:pt x="0" y="0"/>
                </a:lnTo>
                <a:lnTo>
                  <a:pt x="0" y="16796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845253" y="1071841"/>
            <a:ext cx="134620" cy="17145"/>
          </a:xfrm>
          <a:custGeom>
            <a:avLst/>
            <a:gdLst/>
            <a:ahLst/>
            <a:cxnLst/>
            <a:rect l="l" t="t" r="r" b="b"/>
            <a:pathLst>
              <a:path w="134619" h="17144">
                <a:moveTo>
                  <a:pt x="0" y="16796"/>
                </a:moveTo>
                <a:lnTo>
                  <a:pt x="134168" y="16796"/>
                </a:lnTo>
                <a:lnTo>
                  <a:pt x="134168" y="0"/>
                </a:lnTo>
                <a:lnTo>
                  <a:pt x="0" y="0"/>
                </a:lnTo>
                <a:lnTo>
                  <a:pt x="0" y="167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845253" y="715834"/>
            <a:ext cx="134620" cy="356235"/>
          </a:xfrm>
          <a:custGeom>
            <a:avLst/>
            <a:gdLst/>
            <a:ahLst/>
            <a:cxnLst/>
            <a:rect l="l" t="t" r="r" b="b"/>
            <a:pathLst>
              <a:path w="134619" h="356234">
                <a:moveTo>
                  <a:pt x="0" y="356006"/>
                </a:moveTo>
                <a:lnTo>
                  <a:pt x="134168" y="356006"/>
                </a:lnTo>
                <a:lnTo>
                  <a:pt x="134168" y="0"/>
                </a:lnTo>
                <a:lnTo>
                  <a:pt x="0" y="0"/>
                </a:lnTo>
                <a:lnTo>
                  <a:pt x="0" y="356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847636" y="718217"/>
            <a:ext cx="129539" cy="351790"/>
          </a:xfrm>
          <a:custGeom>
            <a:avLst/>
            <a:gdLst/>
            <a:ahLst/>
            <a:cxnLst/>
            <a:rect l="l" t="t" r="r" b="b"/>
            <a:pathLst>
              <a:path w="129540" h="351790">
                <a:moveTo>
                  <a:pt x="0" y="351240"/>
                </a:moveTo>
                <a:lnTo>
                  <a:pt x="129401" y="351240"/>
                </a:lnTo>
                <a:lnTo>
                  <a:pt x="129401" y="0"/>
                </a:lnTo>
                <a:lnTo>
                  <a:pt x="0" y="0"/>
                </a:lnTo>
                <a:lnTo>
                  <a:pt x="0" y="351240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845253" y="7131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168" y="0"/>
                </a:lnTo>
              </a:path>
            </a:pathLst>
          </a:custGeom>
          <a:ln w="5325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845253" y="713171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168" y="0"/>
                </a:lnTo>
              </a:path>
            </a:pathLst>
          </a:custGeom>
          <a:ln w="53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845253" y="69232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19" h="0">
                <a:moveTo>
                  <a:pt x="0" y="0"/>
                </a:moveTo>
                <a:lnTo>
                  <a:pt x="134168" y="0"/>
                </a:lnTo>
              </a:path>
            </a:pathLst>
          </a:custGeom>
          <a:ln w="36358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847636" y="676533"/>
            <a:ext cx="129539" cy="31750"/>
          </a:xfrm>
          <a:custGeom>
            <a:avLst/>
            <a:gdLst/>
            <a:ahLst/>
            <a:cxnLst/>
            <a:rect l="l" t="t" r="r" b="b"/>
            <a:pathLst>
              <a:path w="129540" h="31750">
                <a:moveTo>
                  <a:pt x="0" y="31591"/>
                </a:moveTo>
                <a:lnTo>
                  <a:pt x="129401" y="31591"/>
                </a:lnTo>
                <a:lnTo>
                  <a:pt x="129401" y="0"/>
                </a:lnTo>
                <a:lnTo>
                  <a:pt x="0" y="0"/>
                </a:lnTo>
                <a:lnTo>
                  <a:pt x="0" y="31591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069242" y="940745"/>
            <a:ext cx="134620" cy="951230"/>
          </a:xfrm>
          <a:custGeom>
            <a:avLst/>
            <a:gdLst/>
            <a:ahLst/>
            <a:cxnLst/>
            <a:rect l="l" t="t" r="r" b="b"/>
            <a:pathLst>
              <a:path w="134619" h="951230">
                <a:moveTo>
                  <a:pt x="0" y="950751"/>
                </a:moveTo>
                <a:lnTo>
                  <a:pt x="134168" y="950751"/>
                </a:lnTo>
                <a:lnTo>
                  <a:pt x="134168" y="0"/>
                </a:lnTo>
                <a:lnTo>
                  <a:pt x="0" y="0"/>
                </a:lnTo>
                <a:lnTo>
                  <a:pt x="0" y="950751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071626" y="943128"/>
            <a:ext cx="129539" cy="946150"/>
          </a:xfrm>
          <a:custGeom>
            <a:avLst/>
            <a:gdLst/>
            <a:ahLst/>
            <a:cxnLst/>
            <a:rect l="l" t="t" r="r" b="b"/>
            <a:pathLst>
              <a:path w="129540" h="946150">
                <a:moveTo>
                  <a:pt x="0" y="945984"/>
                </a:moveTo>
                <a:lnTo>
                  <a:pt x="129401" y="945984"/>
                </a:lnTo>
                <a:lnTo>
                  <a:pt x="129401" y="0"/>
                </a:lnTo>
                <a:lnTo>
                  <a:pt x="0" y="0"/>
                </a:lnTo>
                <a:lnTo>
                  <a:pt x="0" y="945984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069242" y="674150"/>
            <a:ext cx="134168" cy="2665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293232" y="924563"/>
            <a:ext cx="134620" cy="967105"/>
          </a:xfrm>
          <a:custGeom>
            <a:avLst/>
            <a:gdLst/>
            <a:ahLst/>
            <a:cxnLst/>
            <a:rect l="l" t="t" r="r" b="b"/>
            <a:pathLst>
              <a:path w="134619" h="967105">
                <a:moveTo>
                  <a:pt x="0" y="966933"/>
                </a:moveTo>
                <a:lnTo>
                  <a:pt x="134168" y="966933"/>
                </a:lnTo>
                <a:lnTo>
                  <a:pt x="134168" y="0"/>
                </a:lnTo>
                <a:lnTo>
                  <a:pt x="0" y="0"/>
                </a:lnTo>
                <a:lnTo>
                  <a:pt x="0" y="966933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295615" y="926946"/>
            <a:ext cx="129539" cy="962660"/>
          </a:xfrm>
          <a:custGeom>
            <a:avLst/>
            <a:gdLst/>
            <a:ahLst/>
            <a:cxnLst/>
            <a:rect l="l" t="t" r="r" b="b"/>
            <a:pathLst>
              <a:path w="129540" h="962660">
                <a:moveTo>
                  <a:pt x="0" y="962166"/>
                </a:moveTo>
                <a:lnTo>
                  <a:pt x="129401" y="962166"/>
                </a:lnTo>
                <a:lnTo>
                  <a:pt x="129401" y="0"/>
                </a:lnTo>
                <a:lnTo>
                  <a:pt x="0" y="0"/>
                </a:lnTo>
                <a:lnTo>
                  <a:pt x="0" y="962166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293232" y="674150"/>
            <a:ext cx="134168" cy="25041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517324" y="900904"/>
            <a:ext cx="134620" cy="990600"/>
          </a:xfrm>
          <a:custGeom>
            <a:avLst/>
            <a:gdLst/>
            <a:ahLst/>
            <a:cxnLst/>
            <a:rect l="l" t="t" r="r" b="b"/>
            <a:pathLst>
              <a:path w="134619" h="990600">
                <a:moveTo>
                  <a:pt x="0" y="990592"/>
                </a:moveTo>
                <a:lnTo>
                  <a:pt x="134168" y="990592"/>
                </a:lnTo>
                <a:lnTo>
                  <a:pt x="134168" y="0"/>
                </a:lnTo>
                <a:lnTo>
                  <a:pt x="0" y="0"/>
                </a:lnTo>
                <a:lnTo>
                  <a:pt x="0" y="990592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519707" y="903288"/>
            <a:ext cx="129539" cy="986155"/>
          </a:xfrm>
          <a:custGeom>
            <a:avLst/>
            <a:gdLst/>
            <a:ahLst/>
            <a:cxnLst/>
            <a:rect l="l" t="t" r="r" b="b"/>
            <a:pathLst>
              <a:path w="129539" h="986155">
                <a:moveTo>
                  <a:pt x="0" y="985825"/>
                </a:moveTo>
                <a:lnTo>
                  <a:pt x="129401" y="985825"/>
                </a:lnTo>
                <a:lnTo>
                  <a:pt x="129401" y="0"/>
                </a:lnTo>
                <a:lnTo>
                  <a:pt x="0" y="0"/>
                </a:lnTo>
                <a:lnTo>
                  <a:pt x="0" y="985825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517324" y="674150"/>
            <a:ext cx="134168" cy="22675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741313" y="887795"/>
            <a:ext cx="134620" cy="1003935"/>
          </a:xfrm>
          <a:custGeom>
            <a:avLst/>
            <a:gdLst/>
            <a:ahLst/>
            <a:cxnLst/>
            <a:rect l="l" t="t" r="r" b="b"/>
            <a:pathLst>
              <a:path w="134619" h="1003935">
                <a:moveTo>
                  <a:pt x="0" y="1003702"/>
                </a:moveTo>
                <a:lnTo>
                  <a:pt x="134168" y="1003702"/>
                </a:lnTo>
                <a:lnTo>
                  <a:pt x="134168" y="0"/>
                </a:lnTo>
                <a:lnTo>
                  <a:pt x="0" y="0"/>
                </a:lnTo>
                <a:lnTo>
                  <a:pt x="0" y="1003702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743697" y="890178"/>
            <a:ext cx="129539" cy="999490"/>
          </a:xfrm>
          <a:custGeom>
            <a:avLst/>
            <a:gdLst/>
            <a:ahLst/>
            <a:cxnLst/>
            <a:rect l="l" t="t" r="r" b="b"/>
            <a:pathLst>
              <a:path w="129539" h="999489">
                <a:moveTo>
                  <a:pt x="0" y="998935"/>
                </a:moveTo>
                <a:lnTo>
                  <a:pt x="129401" y="998935"/>
                </a:lnTo>
                <a:lnTo>
                  <a:pt x="129401" y="0"/>
                </a:lnTo>
                <a:lnTo>
                  <a:pt x="0" y="0"/>
                </a:lnTo>
                <a:lnTo>
                  <a:pt x="0" y="998935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741313" y="674150"/>
            <a:ext cx="134168" cy="21364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965303" y="878065"/>
            <a:ext cx="134620" cy="1013460"/>
          </a:xfrm>
          <a:custGeom>
            <a:avLst/>
            <a:gdLst/>
            <a:ahLst/>
            <a:cxnLst/>
            <a:rect l="l" t="t" r="r" b="b"/>
            <a:pathLst>
              <a:path w="134619" h="1013460">
                <a:moveTo>
                  <a:pt x="0" y="1013431"/>
                </a:moveTo>
                <a:lnTo>
                  <a:pt x="134168" y="1013431"/>
                </a:lnTo>
                <a:lnTo>
                  <a:pt x="134168" y="0"/>
                </a:lnTo>
                <a:lnTo>
                  <a:pt x="0" y="0"/>
                </a:lnTo>
                <a:lnTo>
                  <a:pt x="0" y="1013431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967686" y="880448"/>
            <a:ext cx="129539" cy="1009015"/>
          </a:xfrm>
          <a:custGeom>
            <a:avLst/>
            <a:gdLst/>
            <a:ahLst/>
            <a:cxnLst/>
            <a:rect l="l" t="t" r="r" b="b"/>
            <a:pathLst>
              <a:path w="129539" h="1009014">
                <a:moveTo>
                  <a:pt x="0" y="1008664"/>
                </a:moveTo>
                <a:lnTo>
                  <a:pt x="129401" y="1008664"/>
                </a:lnTo>
                <a:lnTo>
                  <a:pt x="129401" y="0"/>
                </a:lnTo>
                <a:lnTo>
                  <a:pt x="0" y="0"/>
                </a:lnTo>
                <a:lnTo>
                  <a:pt x="0" y="1008664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965303" y="674150"/>
            <a:ext cx="134168" cy="2039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189394" y="879396"/>
            <a:ext cx="134620" cy="1012190"/>
          </a:xfrm>
          <a:custGeom>
            <a:avLst/>
            <a:gdLst/>
            <a:ahLst/>
            <a:cxnLst/>
            <a:rect l="l" t="t" r="r" b="b"/>
            <a:pathLst>
              <a:path w="134619" h="1012189">
                <a:moveTo>
                  <a:pt x="0" y="1012100"/>
                </a:moveTo>
                <a:lnTo>
                  <a:pt x="134065" y="1012100"/>
                </a:lnTo>
                <a:lnTo>
                  <a:pt x="134065" y="0"/>
                </a:lnTo>
                <a:lnTo>
                  <a:pt x="0" y="0"/>
                </a:lnTo>
                <a:lnTo>
                  <a:pt x="0" y="1012100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191778" y="881780"/>
            <a:ext cx="129539" cy="1007744"/>
          </a:xfrm>
          <a:custGeom>
            <a:avLst/>
            <a:gdLst/>
            <a:ahLst/>
            <a:cxnLst/>
            <a:rect l="l" t="t" r="r" b="b"/>
            <a:pathLst>
              <a:path w="129539" h="1007744">
                <a:moveTo>
                  <a:pt x="0" y="1007333"/>
                </a:moveTo>
                <a:lnTo>
                  <a:pt x="129298" y="1007333"/>
                </a:lnTo>
                <a:lnTo>
                  <a:pt x="129298" y="0"/>
                </a:lnTo>
                <a:lnTo>
                  <a:pt x="0" y="0"/>
                </a:lnTo>
                <a:lnTo>
                  <a:pt x="0" y="1007333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189394" y="674150"/>
            <a:ext cx="134065" cy="20524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413384" y="901928"/>
            <a:ext cx="134620" cy="989965"/>
          </a:xfrm>
          <a:custGeom>
            <a:avLst/>
            <a:gdLst/>
            <a:ahLst/>
            <a:cxnLst/>
            <a:rect l="l" t="t" r="r" b="b"/>
            <a:pathLst>
              <a:path w="134619" h="989964">
                <a:moveTo>
                  <a:pt x="0" y="989568"/>
                </a:moveTo>
                <a:lnTo>
                  <a:pt x="134168" y="989568"/>
                </a:lnTo>
                <a:lnTo>
                  <a:pt x="134168" y="0"/>
                </a:lnTo>
                <a:lnTo>
                  <a:pt x="0" y="0"/>
                </a:lnTo>
                <a:lnTo>
                  <a:pt x="0" y="989568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415767" y="904312"/>
            <a:ext cx="129539" cy="984885"/>
          </a:xfrm>
          <a:custGeom>
            <a:avLst/>
            <a:gdLst/>
            <a:ahLst/>
            <a:cxnLst/>
            <a:rect l="l" t="t" r="r" b="b"/>
            <a:pathLst>
              <a:path w="129539" h="984885">
                <a:moveTo>
                  <a:pt x="0" y="984801"/>
                </a:moveTo>
                <a:lnTo>
                  <a:pt x="129401" y="984801"/>
                </a:lnTo>
                <a:lnTo>
                  <a:pt x="129401" y="0"/>
                </a:lnTo>
                <a:lnTo>
                  <a:pt x="0" y="0"/>
                </a:lnTo>
                <a:lnTo>
                  <a:pt x="0" y="984801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413384" y="674150"/>
            <a:ext cx="134168" cy="2277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637373" y="984888"/>
            <a:ext cx="134620" cy="906780"/>
          </a:xfrm>
          <a:custGeom>
            <a:avLst/>
            <a:gdLst/>
            <a:ahLst/>
            <a:cxnLst/>
            <a:rect l="l" t="t" r="r" b="b"/>
            <a:pathLst>
              <a:path w="134619" h="906780">
                <a:moveTo>
                  <a:pt x="0" y="906609"/>
                </a:moveTo>
                <a:lnTo>
                  <a:pt x="134168" y="906609"/>
                </a:lnTo>
                <a:lnTo>
                  <a:pt x="134168" y="0"/>
                </a:lnTo>
                <a:lnTo>
                  <a:pt x="0" y="0"/>
                </a:lnTo>
                <a:lnTo>
                  <a:pt x="0" y="906609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639757" y="987271"/>
            <a:ext cx="129539" cy="902335"/>
          </a:xfrm>
          <a:custGeom>
            <a:avLst/>
            <a:gdLst/>
            <a:ahLst/>
            <a:cxnLst/>
            <a:rect l="l" t="t" r="r" b="b"/>
            <a:pathLst>
              <a:path w="129539" h="902335">
                <a:moveTo>
                  <a:pt x="0" y="901842"/>
                </a:moveTo>
                <a:lnTo>
                  <a:pt x="129401" y="901842"/>
                </a:lnTo>
                <a:lnTo>
                  <a:pt x="129401" y="0"/>
                </a:lnTo>
                <a:lnTo>
                  <a:pt x="0" y="0"/>
                </a:lnTo>
                <a:lnTo>
                  <a:pt x="0" y="901842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637373" y="674150"/>
            <a:ext cx="134168" cy="31073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861465" y="1255477"/>
            <a:ext cx="134620" cy="636270"/>
          </a:xfrm>
          <a:custGeom>
            <a:avLst/>
            <a:gdLst/>
            <a:ahLst/>
            <a:cxnLst/>
            <a:rect l="l" t="t" r="r" b="b"/>
            <a:pathLst>
              <a:path w="134619" h="636269">
                <a:moveTo>
                  <a:pt x="0" y="636019"/>
                </a:moveTo>
                <a:lnTo>
                  <a:pt x="134065" y="636019"/>
                </a:lnTo>
                <a:lnTo>
                  <a:pt x="134065" y="0"/>
                </a:lnTo>
                <a:lnTo>
                  <a:pt x="0" y="0"/>
                </a:lnTo>
                <a:lnTo>
                  <a:pt x="0" y="636019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863849" y="1257861"/>
            <a:ext cx="129539" cy="631825"/>
          </a:xfrm>
          <a:custGeom>
            <a:avLst/>
            <a:gdLst/>
            <a:ahLst/>
            <a:cxnLst/>
            <a:rect l="l" t="t" r="r" b="b"/>
            <a:pathLst>
              <a:path w="129539" h="631825">
                <a:moveTo>
                  <a:pt x="0" y="631252"/>
                </a:moveTo>
                <a:lnTo>
                  <a:pt x="129298" y="631252"/>
                </a:lnTo>
                <a:lnTo>
                  <a:pt x="129298" y="0"/>
                </a:lnTo>
                <a:lnTo>
                  <a:pt x="0" y="0"/>
                </a:lnTo>
                <a:lnTo>
                  <a:pt x="0" y="631252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861465" y="972802"/>
            <a:ext cx="134620" cy="283210"/>
          </a:xfrm>
          <a:custGeom>
            <a:avLst/>
            <a:gdLst/>
            <a:ahLst/>
            <a:cxnLst/>
            <a:rect l="l" t="t" r="r" b="b"/>
            <a:pathLst>
              <a:path w="134619" h="283209">
                <a:moveTo>
                  <a:pt x="0" y="282675"/>
                </a:moveTo>
                <a:lnTo>
                  <a:pt x="134065" y="282675"/>
                </a:lnTo>
                <a:lnTo>
                  <a:pt x="134065" y="0"/>
                </a:lnTo>
                <a:lnTo>
                  <a:pt x="0" y="0"/>
                </a:lnTo>
                <a:lnTo>
                  <a:pt x="0" y="282675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863849" y="975186"/>
            <a:ext cx="129539" cy="278130"/>
          </a:xfrm>
          <a:custGeom>
            <a:avLst/>
            <a:gdLst/>
            <a:ahLst/>
            <a:cxnLst/>
            <a:rect l="l" t="t" r="r" b="b"/>
            <a:pathLst>
              <a:path w="129539" h="278130">
                <a:moveTo>
                  <a:pt x="0" y="277908"/>
                </a:moveTo>
                <a:lnTo>
                  <a:pt x="129298" y="277908"/>
                </a:lnTo>
                <a:lnTo>
                  <a:pt x="129298" y="0"/>
                </a:lnTo>
                <a:lnTo>
                  <a:pt x="0" y="0"/>
                </a:lnTo>
                <a:lnTo>
                  <a:pt x="0" y="277908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861465" y="674150"/>
            <a:ext cx="134065" cy="29865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085455" y="1491757"/>
            <a:ext cx="134620" cy="400050"/>
          </a:xfrm>
          <a:custGeom>
            <a:avLst/>
            <a:gdLst/>
            <a:ahLst/>
            <a:cxnLst/>
            <a:rect l="l" t="t" r="r" b="b"/>
            <a:pathLst>
              <a:path w="134619" h="400050">
                <a:moveTo>
                  <a:pt x="0" y="399739"/>
                </a:moveTo>
                <a:lnTo>
                  <a:pt x="134168" y="399739"/>
                </a:lnTo>
                <a:lnTo>
                  <a:pt x="134168" y="0"/>
                </a:lnTo>
                <a:lnTo>
                  <a:pt x="0" y="0"/>
                </a:lnTo>
                <a:lnTo>
                  <a:pt x="0" y="399739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087838" y="1494140"/>
            <a:ext cx="129539" cy="394970"/>
          </a:xfrm>
          <a:custGeom>
            <a:avLst/>
            <a:gdLst/>
            <a:ahLst/>
            <a:cxnLst/>
            <a:rect l="l" t="t" r="r" b="b"/>
            <a:pathLst>
              <a:path w="129539" h="394969">
                <a:moveTo>
                  <a:pt x="0" y="394972"/>
                </a:moveTo>
                <a:lnTo>
                  <a:pt x="129401" y="394972"/>
                </a:lnTo>
                <a:lnTo>
                  <a:pt x="129401" y="0"/>
                </a:lnTo>
                <a:lnTo>
                  <a:pt x="0" y="0"/>
                </a:lnTo>
                <a:lnTo>
                  <a:pt x="0" y="394972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085455" y="946890"/>
            <a:ext cx="134620" cy="545465"/>
          </a:xfrm>
          <a:custGeom>
            <a:avLst/>
            <a:gdLst/>
            <a:ahLst/>
            <a:cxnLst/>
            <a:rect l="l" t="t" r="r" b="b"/>
            <a:pathLst>
              <a:path w="134619" h="545465">
                <a:moveTo>
                  <a:pt x="0" y="544866"/>
                </a:moveTo>
                <a:lnTo>
                  <a:pt x="134168" y="544866"/>
                </a:lnTo>
                <a:lnTo>
                  <a:pt x="134168" y="0"/>
                </a:lnTo>
                <a:lnTo>
                  <a:pt x="0" y="0"/>
                </a:lnTo>
                <a:lnTo>
                  <a:pt x="0" y="544866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087838" y="949274"/>
            <a:ext cx="129539" cy="540385"/>
          </a:xfrm>
          <a:custGeom>
            <a:avLst/>
            <a:gdLst/>
            <a:ahLst/>
            <a:cxnLst/>
            <a:rect l="l" t="t" r="r" b="b"/>
            <a:pathLst>
              <a:path w="129539" h="540385">
                <a:moveTo>
                  <a:pt x="0" y="540099"/>
                </a:moveTo>
                <a:lnTo>
                  <a:pt x="129401" y="540099"/>
                </a:lnTo>
                <a:lnTo>
                  <a:pt x="129401" y="0"/>
                </a:lnTo>
                <a:lnTo>
                  <a:pt x="0" y="0"/>
                </a:lnTo>
                <a:lnTo>
                  <a:pt x="0" y="540099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085455" y="674150"/>
            <a:ext cx="134168" cy="2727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309444" y="1741146"/>
            <a:ext cx="134620" cy="150495"/>
          </a:xfrm>
          <a:custGeom>
            <a:avLst/>
            <a:gdLst/>
            <a:ahLst/>
            <a:cxnLst/>
            <a:rect l="l" t="t" r="r" b="b"/>
            <a:pathLst>
              <a:path w="134620" h="150494">
                <a:moveTo>
                  <a:pt x="0" y="150350"/>
                </a:moveTo>
                <a:lnTo>
                  <a:pt x="134168" y="150350"/>
                </a:lnTo>
                <a:lnTo>
                  <a:pt x="134168" y="0"/>
                </a:lnTo>
                <a:lnTo>
                  <a:pt x="0" y="0"/>
                </a:lnTo>
                <a:lnTo>
                  <a:pt x="0" y="150350"/>
                </a:lnTo>
                <a:close/>
              </a:path>
            </a:pathLst>
          </a:custGeom>
          <a:solidFill>
            <a:srgbClr val="008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311828" y="1743530"/>
            <a:ext cx="129539" cy="146050"/>
          </a:xfrm>
          <a:custGeom>
            <a:avLst/>
            <a:gdLst/>
            <a:ahLst/>
            <a:cxnLst/>
            <a:rect l="l" t="t" r="r" b="b"/>
            <a:pathLst>
              <a:path w="129539" h="146050">
                <a:moveTo>
                  <a:pt x="0" y="145583"/>
                </a:moveTo>
                <a:lnTo>
                  <a:pt x="129401" y="145583"/>
                </a:lnTo>
                <a:lnTo>
                  <a:pt x="129401" y="0"/>
                </a:lnTo>
                <a:lnTo>
                  <a:pt x="0" y="0"/>
                </a:lnTo>
                <a:lnTo>
                  <a:pt x="0" y="145583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309444" y="945661"/>
            <a:ext cx="134620" cy="795655"/>
          </a:xfrm>
          <a:custGeom>
            <a:avLst/>
            <a:gdLst/>
            <a:ahLst/>
            <a:cxnLst/>
            <a:rect l="l" t="t" r="r" b="b"/>
            <a:pathLst>
              <a:path w="134620" h="795655">
                <a:moveTo>
                  <a:pt x="0" y="795485"/>
                </a:moveTo>
                <a:lnTo>
                  <a:pt x="134168" y="795485"/>
                </a:lnTo>
                <a:lnTo>
                  <a:pt x="134168" y="0"/>
                </a:lnTo>
                <a:lnTo>
                  <a:pt x="0" y="0"/>
                </a:lnTo>
                <a:lnTo>
                  <a:pt x="0" y="795485"/>
                </a:lnTo>
                <a:close/>
              </a:path>
            </a:pathLst>
          </a:custGeom>
          <a:solidFill>
            <a:srgbClr val="BFBF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311828" y="948045"/>
            <a:ext cx="129539" cy="791210"/>
          </a:xfrm>
          <a:custGeom>
            <a:avLst/>
            <a:gdLst/>
            <a:ahLst/>
            <a:cxnLst/>
            <a:rect l="l" t="t" r="r" b="b"/>
            <a:pathLst>
              <a:path w="129539" h="791210">
                <a:moveTo>
                  <a:pt x="0" y="790718"/>
                </a:moveTo>
                <a:lnTo>
                  <a:pt x="129401" y="790718"/>
                </a:lnTo>
                <a:lnTo>
                  <a:pt x="129401" y="0"/>
                </a:lnTo>
                <a:lnTo>
                  <a:pt x="0" y="0"/>
                </a:lnTo>
                <a:lnTo>
                  <a:pt x="0" y="790718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309444" y="674150"/>
            <a:ext cx="134168" cy="2715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34948" y="590678"/>
            <a:ext cx="0" cy="1301115"/>
          </a:xfrm>
          <a:custGeom>
            <a:avLst/>
            <a:gdLst/>
            <a:ahLst/>
            <a:cxnLst/>
            <a:rect l="l" t="t" r="r" b="b"/>
            <a:pathLst>
              <a:path w="0" h="1301114">
                <a:moveTo>
                  <a:pt x="0" y="1300818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01867" y="189149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 txBox="1"/>
          <p:nvPr/>
        </p:nvSpPr>
        <p:spPr>
          <a:xfrm>
            <a:off x="572977" y="1821268"/>
            <a:ext cx="118110" cy="14097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650" spc="-5">
                <a:latin typeface="Arial"/>
                <a:cs typeface="Arial"/>
              </a:rPr>
              <a:t>0.0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01867" y="164804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 txBox="1"/>
          <p:nvPr/>
        </p:nvSpPr>
        <p:spPr>
          <a:xfrm>
            <a:off x="572977" y="1577819"/>
            <a:ext cx="118110" cy="14097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650" spc="-5">
                <a:latin typeface="Arial"/>
                <a:cs typeface="Arial"/>
              </a:rPr>
              <a:t>0.2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01867" y="140459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 txBox="1"/>
          <p:nvPr/>
        </p:nvSpPr>
        <p:spPr>
          <a:xfrm>
            <a:off x="572977" y="1334370"/>
            <a:ext cx="118110" cy="14097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650" spc="-5">
                <a:latin typeface="Arial"/>
                <a:cs typeface="Arial"/>
              </a:rPr>
              <a:t>0.4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01867" y="116104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 txBox="1"/>
          <p:nvPr/>
        </p:nvSpPr>
        <p:spPr>
          <a:xfrm>
            <a:off x="572977" y="1090818"/>
            <a:ext cx="118110" cy="14097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650" spc="-5">
                <a:latin typeface="Arial"/>
                <a:cs typeface="Arial"/>
              </a:rPr>
              <a:t>0.6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01867" y="91759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 txBox="1"/>
          <p:nvPr/>
        </p:nvSpPr>
        <p:spPr>
          <a:xfrm>
            <a:off x="572977" y="847369"/>
            <a:ext cx="118110" cy="14097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650" spc="-5">
                <a:latin typeface="Arial"/>
                <a:cs typeface="Arial"/>
              </a:rPr>
              <a:t>0.8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01867" y="67414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81" y="0"/>
                </a:moveTo>
                <a:lnTo>
                  <a:pt x="0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 txBox="1"/>
          <p:nvPr/>
        </p:nvSpPr>
        <p:spPr>
          <a:xfrm>
            <a:off x="572977" y="603920"/>
            <a:ext cx="118110" cy="14097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650" spc="-5">
                <a:latin typeface="Arial"/>
                <a:cs typeface="Arial"/>
              </a:rPr>
              <a:t>1.0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30308" y="631640"/>
            <a:ext cx="118110" cy="1219835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650" spc="-5">
                <a:latin typeface="Arial"/>
                <a:cs typeface="Arial"/>
              </a:rPr>
              <a:t>Share of pre-tax national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income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34948" y="1891497"/>
            <a:ext cx="2819400" cy="0"/>
          </a:xfrm>
          <a:custGeom>
            <a:avLst/>
            <a:gdLst/>
            <a:ahLst/>
            <a:cxnLst/>
            <a:rect l="l" t="t" r="r" b="b"/>
            <a:pathLst>
              <a:path w="2819400" h="0">
                <a:moveTo>
                  <a:pt x="0" y="0"/>
                </a:moveTo>
                <a:lnTo>
                  <a:pt x="2818866" y="0"/>
                </a:lnTo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 txBox="1"/>
          <p:nvPr/>
        </p:nvSpPr>
        <p:spPr>
          <a:xfrm>
            <a:off x="862889" y="1912268"/>
            <a:ext cx="99695" cy="28257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P10-P20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086878" y="1912268"/>
            <a:ext cx="99695" cy="28257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P20-P30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310868" y="1912268"/>
            <a:ext cx="99695" cy="28257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P30-P40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534959" y="1912268"/>
            <a:ext cx="99695" cy="28257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P40-P50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758949" y="1912268"/>
            <a:ext cx="99695" cy="28257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P50-P60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982938" y="1912268"/>
            <a:ext cx="99695" cy="28257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P60-P70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2207030" y="1912268"/>
            <a:ext cx="99695" cy="28257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P70-P80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2431020" y="1912268"/>
            <a:ext cx="99695" cy="28257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P80-P90</a:t>
            </a:r>
            <a:endParaRPr sz="500">
              <a:latin typeface="Arial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2655009" y="1912268"/>
            <a:ext cx="99695" cy="28257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-5">
                <a:latin typeface="Arial"/>
                <a:cs typeface="Arial"/>
              </a:rPr>
              <a:t>P90-P99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2879101" y="1912334"/>
            <a:ext cx="99695" cy="337820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5">
                <a:latin typeface="Arial"/>
                <a:cs typeface="Arial"/>
              </a:rPr>
              <a:t>P99-P99.9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3103091" y="1912456"/>
            <a:ext cx="99695" cy="429259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5">
                <a:latin typeface="Arial"/>
                <a:cs typeface="Arial"/>
              </a:rPr>
              <a:t>P99.9-P99.99</a:t>
            </a:r>
            <a:endParaRPr sz="50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3327080" y="1912445"/>
            <a:ext cx="99695" cy="411480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500" spc="5">
                <a:latin typeface="Arial"/>
                <a:cs typeface="Arial"/>
              </a:rPr>
              <a:t>P99.99-P100</a:t>
            </a:r>
            <a:endParaRPr sz="50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2058160" y="477608"/>
            <a:ext cx="172720" cy="1054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5">
                <a:latin typeface="Arial"/>
                <a:cs typeface="Arial"/>
              </a:rPr>
              <a:t>2016</a:t>
            </a:r>
            <a:endParaRPr sz="500">
              <a:latin typeface="Arial"/>
              <a:cs typeface="Arial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66009" y="2416215"/>
            <a:ext cx="2757170" cy="265430"/>
          </a:xfrm>
          <a:custGeom>
            <a:avLst/>
            <a:gdLst/>
            <a:ahLst/>
            <a:cxnLst/>
            <a:rect l="l" t="t" r="r" b="b"/>
            <a:pathLst>
              <a:path w="2757170" h="265430">
                <a:moveTo>
                  <a:pt x="0" y="265310"/>
                </a:moveTo>
                <a:lnTo>
                  <a:pt x="2756847" y="265310"/>
                </a:lnTo>
                <a:lnTo>
                  <a:pt x="2756847" y="0"/>
                </a:lnTo>
                <a:lnTo>
                  <a:pt x="0" y="0"/>
                </a:lnTo>
                <a:lnTo>
                  <a:pt x="0" y="265310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99369" y="2490953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5" h="0">
                <a:moveTo>
                  <a:pt x="0" y="0"/>
                </a:moveTo>
                <a:lnTo>
                  <a:pt x="278578" y="0"/>
                </a:lnTo>
              </a:path>
            </a:pathLst>
          </a:custGeom>
          <a:ln w="82754">
            <a:solidFill>
              <a:srgbClr val="008BB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801753" y="2451959"/>
            <a:ext cx="274320" cy="78105"/>
          </a:xfrm>
          <a:custGeom>
            <a:avLst/>
            <a:gdLst/>
            <a:ahLst/>
            <a:cxnLst/>
            <a:rect l="l" t="t" r="r" b="b"/>
            <a:pathLst>
              <a:path w="274319" h="78105">
                <a:moveTo>
                  <a:pt x="0" y="77987"/>
                </a:moveTo>
                <a:lnTo>
                  <a:pt x="273811" y="77987"/>
                </a:lnTo>
                <a:lnTo>
                  <a:pt x="273811" y="0"/>
                </a:lnTo>
                <a:lnTo>
                  <a:pt x="0" y="0"/>
                </a:lnTo>
                <a:lnTo>
                  <a:pt x="0" y="77987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954139" y="2490953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4" h="0">
                <a:moveTo>
                  <a:pt x="0" y="0"/>
                </a:moveTo>
                <a:lnTo>
                  <a:pt x="278578" y="0"/>
                </a:lnTo>
              </a:path>
            </a:pathLst>
          </a:custGeom>
          <a:ln w="82754">
            <a:solidFill>
              <a:srgbClr val="BFBF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1956523" y="2451959"/>
            <a:ext cx="274320" cy="78105"/>
          </a:xfrm>
          <a:custGeom>
            <a:avLst/>
            <a:gdLst/>
            <a:ahLst/>
            <a:cxnLst/>
            <a:rect l="l" t="t" r="r" b="b"/>
            <a:pathLst>
              <a:path w="274319" h="78105">
                <a:moveTo>
                  <a:pt x="0" y="77987"/>
                </a:moveTo>
                <a:lnTo>
                  <a:pt x="273811" y="77987"/>
                </a:lnTo>
                <a:lnTo>
                  <a:pt x="273811" y="0"/>
                </a:lnTo>
                <a:lnTo>
                  <a:pt x="0" y="0"/>
                </a:lnTo>
                <a:lnTo>
                  <a:pt x="0" y="77987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789567" y="2490953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4" h="0">
                <a:moveTo>
                  <a:pt x="0" y="0"/>
                </a:moveTo>
                <a:lnTo>
                  <a:pt x="278578" y="0"/>
                </a:lnTo>
              </a:path>
            </a:pathLst>
          </a:custGeom>
          <a:ln w="8275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791951" y="2451959"/>
            <a:ext cx="274320" cy="78105"/>
          </a:xfrm>
          <a:custGeom>
            <a:avLst/>
            <a:gdLst/>
            <a:ahLst/>
            <a:cxnLst/>
            <a:rect l="l" t="t" r="r" b="b"/>
            <a:pathLst>
              <a:path w="274319" h="78105">
                <a:moveTo>
                  <a:pt x="0" y="77987"/>
                </a:moveTo>
                <a:lnTo>
                  <a:pt x="273811" y="77987"/>
                </a:lnTo>
                <a:lnTo>
                  <a:pt x="273811" y="0"/>
                </a:lnTo>
                <a:lnTo>
                  <a:pt x="0" y="0"/>
                </a:lnTo>
                <a:lnTo>
                  <a:pt x="0" y="77987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99369" y="2606788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5" h="0">
                <a:moveTo>
                  <a:pt x="0" y="0"/>
                </a:moveTo>
                <a:lnTo>
                  <a:pt x="278578" y="0"/>
                </a:lnTo>
              </a:path>
            </a:pathLst>
          </a:custGeom>
          <a:ln w="82754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801753" y="2567795"/>
            <a:ext cx="274320" cy="78105"/>
          </a:xfrm>
          <a:custGeom>
            <a:avLst/>
            <a:gdLst/>
            <a:ahLst/>
            <a:cxnLst/>
            <a:rect l="l" t="t" r="r" b="b"/>
            <a:pathLst>
              <a:path w="274319" h="78105">
                <a:moveTo>
                  <a:pt x="0" y="77987"/>
                </a:moveTo>
                <a:lnTo>
                  <a:pt x="273811" y="77987"/>
                </a:lnTo>
                <a:lnTo>
                  <a:pt x="273811" y="0"/>
                </a:lnTo>
                <a:lnTo>
                  <a:pt x="0" y="0"/>
                </a:lnTo>
                <a:lnTo>
                  <a:pt x="0" y="77987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1956523" y="2567795"/>
            <a:ext cx="274320" cy="78105"/>
          </a:xfrm>
          <a:custGeom>
            <a:avLst/>
            <a:gdLst/>
            <a:ahLst/>
            <a:cxnLst/>
            <a:rect l="l" t="t" r="r" b="b"/>
            <a:pathLst>
              <a:path w="274319" h="78105">
                <a:moveTo>
                  <a:pt x="0" y="77987"/>
                </a:moveTo>
                <a:lnTo>
                  <a:pt x="273811" y="77987"/>
                </a:lnTo>
                <a:lnTo>
                  <a:pt x="273811" y="0"/>
                </a:lnTo>
                <a:lnTo>
                  <a:pt x="0" y="0"/>
                </a:lnTo>
                <a:lnTo>
                  <a:pt x="0" y="77987"/>
                </a:lnTo>
                <a:close/>
              </a:path>
            </a:pathLst>
          </a:custGeom>
          <a:ln w="4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 txBox="1"/>
          <p:nvPr/>
        </p:nvSpPr>
        <p:spPr>
          <a:xfrm>
            <a:off x="3112801" y="2435237"/>
            <a:ext cx="421005" cy="1054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Mixed</a:t>
            </a:r>
            <a:r>
              <a:rPr dirty="0" sz="500" spc="-4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income</a:t>
            </a:r>
            <a:endParaRPr sz="50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122602" y="2398796"/>
            <a:ext cx="792480" cy="2571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R="5080">
              <a:lnSpc>
                <a:spcPct val="152000"/>
              </a:lnSpc>
              <a:spcBef>
                <a:spcPts val="95"/>
              </a:spcBef>
            </a:pPr>
            <a:r>
              <a:rPr dirty="0" sz="500" spc="5">
                <a:latin typeface="Arial"/>
                <a:cs typeface="Arial"/>
              </a:rPr>
              <a:t>Labor and pension income  Retained</a:t>
            </a:r>
            <a:r>
              <a:rPr dirty="0" sz="500" spc="-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earnings</a:t>
            </a:r>
            <a:endParaRPr sz="50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2277372" y="2398796"/>
            <a:ext cx="450215" cy="2571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R="5080">
              <a:lnSpc>
                <a:spcPct val="152000"/>
              </a:lnSpc>
              <a:spcBef>
                <a:spcPts val="95"/>
              </a:spcBef>
            </a:pPr>
            <a:r>
              <a:rPr dirty="0" sz="500" spc="5">
                <a:latin typeface="Arial"/>
                <a:cs typeface="Arial"/>
              </a:rPr>
              <a:t>Capital</a:t>
            </a:r>
            <a:r>
              <a:rPr dirty="0" sz="500" spc="-6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income  Other</a:t>
            </a:r>
            <a:r>
              <a:rPr dirty="0" sz="500" spc="-2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income</a:t>
            </a:r>
            <a:endParaRPr sz="50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597871" y="1020681"/>
            <a:ext cx="1398905" cy="63055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38100" marR="50165">
              <a:lnSpc>
                <a:spcPct val="101499"/>
              </a:lnSpc>
              <a:spcBef>
                <a:spcPts val="80"/>
              </a:spcBef>
            </a:pPr>
            <a:r>
              <a:rPr dirty="0" sz="900" spc="-5">
                <a:latin typeface="Arial"/>
                <a:cs typeface="Arial"/>
              </a:rPr>
              <a:t>Einkommensquellen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nach  Einkommenshöhe</a:t>
            </a:r>
            <a:endParaRPr sz="900">
              <a:latin typeface="Arial"/>
              <a:cs typeface="Arial"/>
            </a:endParaRPr>
          </a:p>
          <a:p>
            <a:pPr marL="314960" marR="30480" indent="-128270">
              <a:lnSpc>
                <a:spcPct val="101499"/>
              </a:lnSpc>
              <a:spcBef>
                <a:spcPts val="395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5">
                <a:latin typeface="Arial"/>
                <a:cs typeface="Arial"/>
              </a:rPr>
              <a:t>Das </a:t>
            </a:r>
            <a:r>
              <a:rPr dirty="0" sz="900" spc="-35">
                <a:latin typeface="Arial"/>
                <a:cs typeface="Arial"/>
              </a:rPr>
              <a:t>Top </a:t>
            </a:r>
            <a:r>
              <a:rPr dirty="0" sz="900" spc="-5">
                <a:latin typeface="Arial"/>
                <a:cs typeface="Arial"/>
              </a:rPr>
              <a:t>1% lebt </a:t>
            </a:r>
            <a:r>
              <a:rPr dirty="0" sz="900" spc="-10">
                <a:latin typeface="Arial"/>
                <a:cs typeface="Arial"/>
              </a:rPr>
              <a:t>von  </a:t>
            </a:r>
            <a:r>
              <a:rPr dirty="0" sz="900" spc="-5">
                <a:latin typeface="Arial"/>
                <a:cs typeface="Arial"/>
              </a:rPr>
              <a:t>Kapitaleinkommen</a:t>
            </a:r>
            <a:endParaRPr sz="90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2172284" y="2820351"/>
            <a:ext cx="3247390" cy="147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-5">
                <a:latin typeface="Arial"/>
                <a:cs typeface="Arial"/>
              </a:rPr>
              <a:t>Quelle: Baselgia </a:t>
            </a:r>
            <a:r>
              <a:rPr dirty="0" sz="800" spc="-10">
                <a:latin typeface="Arial"/>
                <a:cs typeface="Arial"/>
              </a:rPr>
              <a:t>et </a:t>
            </a:r>
            <a:r>
              <a:rPr dirty="0" sz="800" spc="-5">
                <a:latin typeface="Arial"/>
                <a:cs typeface="Arial"/>
              </a:rPr>
              <a:t>al. DINA-Switzerland (</a:t>
            </a:r>
            <a:r>
              <a:rPr dirty="0" sz="800" spc="-5" i="1">
                <a:latin typeface="Arial"/>
                <a:cs typeface="Arial"/>
              </a:rPr>
              <a:t>laufendes</a:t>
            </a:r>
            <a:r>
              <a:rPr dirty="0" sz="800" spc="15" i="1">
                <a:latin typeface="Arial"/>
                <a:cs typeface="Arial"/>
              </a:rPr>
              <a:t> </a:t>
            </a:r>
            <a:r>
              <a:rPr dirty="0" sz="800" spc="-5" i="1">
                <a:latin typeface="Arial"/>
                <a:cs typeface="Arial"/>
              </a:rPr>
              <a:t>Forschungsprojekt</a:t>
            </a:r>
            <a:r>
              <a:rPr dirty="0" sz="800" spc="-5">
                <a:latin typeface="Arial"/>
                <a:cs typeface="Arial"/>
              </a:rPr>
              <a:t>)</a:t>
            </a:r>
            <a:endParaRPr sz="800">
              <a:latin typeface="Arial"/>
              <a:cs typeface="Arial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21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375856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Vermögenssteuer </a:t>
            </a:r>
            <a:r>
              <a:rPr dirty="0" spc="-5"/>
              <a:t>als </a:t>
            </a:r>
            <a:r>
              <a:rPr dirty="0" spc="-10"/>
              <a:t>“Steuer </a:t>
            </a:r>
            <a:r>
              <a:rPr dirty="0" spc="-5"/>
              <a:t>of Last </a:t>
            </a:r>
            <a:r>
              <a:rPr dirty="0"/>
              <a:t>Resort” </a:t>
            </a:r>
            <a:r>
              <a:rPr dirty="0" spc="-5"/>
              <a:t>für</a:t>
            </a:r>
            <a:r>
              <a:rPr dirty="0" spc="-30"/>
              <a:t> </a:t>
            </a:r>
            <a:r>
              <a:rPr dirty="0" spc="-5"/>
              <a:t>Reiche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58495" y="635168"/>
            <a:ext cx="3333750" cy="1835150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784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79070" algn="l"/>
              </a:tabLst>
            </a:pPr>
            <a:r>
              <a:rPr dirty="0" sz="900" spc="-5">
                <a:latin typeface="Arial"/>
                <a:cs typeface="Arial"/>
              </a:rPr>
              <a:t>Reiche beziehen wenig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Arbeitseinkommen</a:t>
            </a:r>
            <a:endParaRPr sz="900">
              <a:latin typeface="Arial"/>
              <a:cs typeface="Arial"/>
            </a:endParaRPr>
          </a:p>
          <a:p>
            <a:pPr marL="178435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79070" algn="l"/>
              </a:tabLst>
            </a:pPr>
            <a:r>
              <a:rPr dirty="0" sz="900" spc="-5">
                <a:latin typeface="Arial"/>
                <a:cs typeface="Arial"/>
              </a:rPr>
              <a:t>Kapitaleinkommen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typischerweise</a:t>
            </a:r>
            <a:endParaRPr sz="900">
              <a:latin typeface="Arial"/>
              <a:cs typeface="Arial"/>
            </a:endParaRPr>
          </a:p>
          <a:p>
            <a:pPr lvl="1" marL="311150" indent="-133350">
              <a:lnSpc>
                <a:spcPct val="100000"/>
              </a:lnSpc>
              <a:spcBef>
                <a:spcPts val="15"/>
              </a:spcBef>
              <a:buAutoNum type="alphaLcParenR"/>
              <a:tabLst>
                <a:tab pos="311785" algn="l"/>
              </a:tabLst>
            </a:pPr>
            <a:r>
              <a:rPr dirty="0" sz="900" spc="-5">
                <a:latin typeface="Arial"/>
                <a:cs typeface="Arial"/>
              </a:rPr>
              <a:t>tiefer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besteuert</a:t>
            </a:r>
            <a:endParaRPr sz="900">
              <a:latin typeface="Arial"/>
              <a:cs typeface="Arial"/>
            </a:endParaRPr>
          </a:p>
          <a:p>
            <a:pPr lvl="1" marL="311150" indent="-133350">
              <a:lnSpc>
                <a:spcPct val="100000"/>
              </a:lnSpc>
              <a:spcBef>
                <a:spcPts val="15"/>
              </a:spcBef>
              <a:buAutoNum type="alphaLcParenR"/>
              <a:tabLst>
                <a:tab pos="311785" algn="l"/>
              </a:tabLst>
            </a:pPr>
            <a:r>
              <a:rPr dirty="0" sz="900" spc="-5">
                <a:latin typeface="Arial"/>
                <a:cs typeface="Arial"/>
              </a:rPr>
              <a:t>erstmal gar nicht besteuert dank Firmenkonstrukten</a:t>
            </a:r>
            <a:endParaRPr sz="900">
              <a:latin typeface="Arial"/>
              <a:cs typeface="Arial"/>
            </a:endParaRPr>
          </a:p>
          <a:p>
            <a:pPr marL="174625">
              <a:lnSpc>
                <a:spcPct val="100000"/>
              </a:lnSpc>
              <a:spcBef>
                <a:spcPts val="15"/>
              </a:spcBef>
            </a:pPr>
            <a:r>
              <a:rPr dirty="0" sz="900" spc="-5">
                <a:latin typeface="Arial"/>
                <a:cs typeface="Arial"/>
              </a:rPr>
              <a:t>(ob, wann, und </a:t>
            </a:r>
            <a:r>
              <a:rPr dirty="0" sz="900" spc="-10">
                <a:latin typeface="Arial"/>
                <a:cs typeface="Arial"/>
              </a:rPr>
              <a:t>wo </a:t>
            </a:r>
            <a:r>
              <a:rPr dirty="0" sz="900" spc="-5">
                <a:latin typeface="Arial"/>
                <a:cs typeface="Arial"/>
              </a:rPr>
              <a:t>sie dereinst besteuert werden völlig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unklar)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400">
              <a:latin typeface="Arial"/>
              <a:cs typeface="Arial"/>
            </a:endParaRPr>
          </a:p>
          <a:p>
            <a:pPr marL="178435" indent="-128270">
              <a:lnSpc>
                <a:spcPct val="100000"/>
              </a:lnSpc>
              <a:buFont typeface="Lucida Sans Unicode"/>
              <a:buChar char="•"/>
              <a:tabLst>
                <a:tab pos="179070" algn="l"/>
              </a:tabLst>
            </a:pPr>
            <a:r>
              <a:rPr dirty="0" sz="900" spc="-5">
                <a:latin typeface="Arial"/>
                <a:cs typeface="Arial"/>
              </a:rPr>
              <a:t>Hier springt die </a:t>
            </a:r>
            <a:r>
              <a:rPr dirty="0" sz="900" spc="-10">
                <a:latin typeface="Arial"/>
                <a:cs typeface="Arial"/>
              </a:rPr>
              <a:t>Vermögenssteuer </a:t>
            </a:r>
            <a:r>
              <a:rPr dirty="0" sz="900" spc="-5">
                <a:latin typeface="Arial"/>
                <a:cs typeface="Arial"/>
              </a:rPr>
              <a:t>in die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Bresche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buFont typeface="Lucida Sans Unicode"/>
              <a:buChar char="•"/>
            </a:pPr>
            <a:endParaRPr sz="1400">
              <a:latin typeface="Arial"/>
              <a:cs typeface="Arial"/>
            </a:endParaRPr>
          </a:p>
          <a:p>
            <a:pPr marL="178435" indent="-128270">
              <a:lnSpc>
                <a:spcPct val="100000"/>
              </a:lnSpc>
              <a:buFont typeface="Lucida Sans Unicode"/>
              <a:buChar char="•"/>
              <a:tabLst>
                <a:tab pos="179070" algn="l"/>
              </a:tabLst>
            </a:pPr>
            <a:r>
              <a:rPr dirty="0" sz="900" spc="-5">
                <a:latin typeface="Arial"/>
                <a:cs typeface="Arial"/>
              </a:rPr>
              <a:t>2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Beispiele</a:t>
            </a:r>
            <a:r>
              <a:rPr dirty="0" baseline="37037" sz="900" spc="-7">
                <a:latin typeface="Arial"/>
                <a:cs typeface="Arial"/>
              </a:rPr>
              <a:t>1</a:t>
            </a:r>
            <a:endParaRPr baseline="37037" sz="900">
              <a:latin typeface="Arial"/>
              <a:cs typeface="Arial"/>
            </a:endParaRPr>
          </a:p>
          <a:p>
            <a:pPr marL="455295" indent="-165100">
              <a:lnSpc>
                <a:spcPct val="100000"/>
              </a:lnSpc>
              <a:spcBef>
                <a:spcPts val="415"/>
              </a:spcBef>
              <a:buAutoNum type="arabicPeriod"/>
              <a:tabLst>
                <a:tab pos="455930" algn="l"/>
              </a:tabLst>
            </a:pPr>
            <a:r>
              <a:rPr dirty="0" sz="900" spc="-5">
                <a:latin typeface="Arial"/>
                <a:cs typeface="Arial"/>
              </a:rPr>
              <a:t>Mustermillionär und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Unternehmer</a:t>
            </a:r>
            <a:endParaRPr sz="900">
              <a:latin typeface="Arial"/>
              <a:cs typeface="Arial"/>
            </a:endParaRPr>
          </a:p>
          <a:p>
            <a:pPr marL="455295" indent="-165100">
              <a:lnSpc>
                <a:spcPct val="100000"/>
              </a:lnSpc>
              <a:spcBef>
                <a:spcPts val="15"/>
              </a:spcBef>
              <a:buAutoNum type="arabicPeriod"/>
              <a:tabLst>
                <a:tab pos="455930" algn="l"/>
              </a:tabLst>
            </a:pPr>
            <a:r>
              <a:rPr dirty="0" sz="900" spc="-5">
                <a:latin typeface="Arial"/>
                <a:cs typeface="Arial"/>
              </a:rPr>
              <a:t>Erben des Pharmakonzerns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Roche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59994" y="2786202"/>
            <a:ext cx="2016125" cy="0"/>
          </a:xfrm>
          <a:custGeom>
            <a:avLst/>
            <a:gdLst/>
            <a:ahLst/>
            <a:cxnLst/>
            <a:rect l="l" t="t" r="r" b="b"/>
            <a:pathLst>
              <a:path w="2016125" h="0">
                <a:moveTo>
                  <a:pt x="0" y="0"/>
                </a:moveTo>
                <a:lnTo>
                  <a:pt x="2015972" y="0"/>
                </a:lnTo>
              </a:path>
            </a:pathLst>
          </a:custGeom>
          <a:ln w="505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345173" y="2794716"/>
            <a:ext cx="67945" cy="11683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>
                <a:latin typeface="Arial"/>
                <a:cs typeface="Arial"/>
              </a:rPr>
              <a:t>1</a:t>
            </a:r>
            <a:endParaRPr sz="6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7001" y="2830428"/>
            <a:ext cx="832485" cy="11683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>
                <a:latin typeface="Arial"/>
                <a:cs typeface="Arial"/>
              </a:rPr>
              <a:t>Quelle: </a:t>
            </a:r>
            <a:r>
              <a:rPr dirty="0" sz="600">
                <a:latin typeface="Arial"/>
                <a:cs typeface="Arial"/>
              </a:rPr>
              <a:t>Martínez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-5">
                <a:latin typeface="Arial"/>
                <a:cs typeface="Arial"/>
              </a:rPr>
              <a:t>(2024)</a:t>
            </a:r>
            <a:endParaRPr sz="6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22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50673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Outline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3420" y="661770"/>
            <a:ext cx="2463800" cy="184975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79070" indent="-167005">
              <a:lnSpc>
                <a:spcPts val="1310"/>
              </a:lnSpc>
              <a:spcBef>
                <a:spcPts val="90"/>
              </a:spcBef>
              <a:buAutoNum type="arabicPeriod"/>
              <a:tabLst>
                <a:tab pos="179705" algn="l"/>
              </a:tabLst>
            </a:pPr>
            <a:r>
              <a:rPr dirty="0" sz="1100" spc="-10">
                <a:latin typeface="Arial"/>
                <a:cs typeface="Arial"/>
                <a:hlinkClick r:id="rId2" action="ppaction://hlinksldjump"/>
              </a:rPr>
              <a:t>Ungleichheit </a:t>
            </a:r>
            <a:r>
              <a:rPr dirty="0" sz="1100" spc="-5">
                <a:latin typeface="Arial"/>
                <a:cs typeface="Arial"/>
                <a:hlinkClick r:id="rId2" action="ppaction://hlinksldjump"/>
              </a:rPr>
              <a:t>in der </a:t>
            </a:r>
            <a:r>
              <a:rPr dirty="0" sz="1100" spc="-10">
                <a:latin typeface="Arial"/>
                <a:cs typeface="Arial"/>
                <a:hlinkClick r:id="rId2" action="ppaction://hlinksldjump"/>
              </a:rPr>
              <a:t>Schweiz</a:t>
            </a:r>
            <a:endParaRPr sz="1100">
              <a:latin typeface="Arial"/>
              <a:cs typeface="Arial"/>
            </a:endParaRPr>
          </a:p>
          <a:p>
            <a:pPr marL="187325" marR="916940">
              <a:lnSpc>
                <a:spcPts val="1100"/>
              </a:lnSpc>
              <a:spcBef>
                <a:spcPts val="5"/>
              </a:spcBef>
            </a:pPr>
            <a:r>
              <a:rPr dirty="0" sz="900" spc="-5">
                <a:latin typeface="Arial"/>
                <a:cs typeface="Arial"/>
                <a:hlinkClick r:id="rId3" action="ppaction://hlinksldjump"/>
              </a:rPr>
              <a:t>Die</a:t>
            </a:r>
            <a:r>
              <a:rPr dirty="0" sz="900" spc="-60"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900" spc="-5">
                <a:latin typeface="Arial"/>
                <a:cs typeface="Arial"/>
                <a:hlinkClick r:id="rId3" action="ppaction://hlinksldjump"/>
              </a:rPr>
              <a:t>Einkommensverteilung 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  <a:hlinkClick r:id="rId4" action="ppaction://hlinksldjump"/>
              </a:rPr>
              <a:t>Die Vermögensverteilung 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  <a:hlinkClick r:id="rId5" action="ppaction://hlinksldjump"/>
              </a:rPr>
              <a:t>Die</a:t>
            </a:r>
            <a:r>
              <a:rPr dirty="0" sz="900" spc="-10"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900" spc="-5">
                <a:latin typeface="Arial"/>
                <a:cs typeface="Arial"/>
                <a:hlinkClick r:id="rId5" action="ppaction://hlinksldjump"/>
              </a:rPr>
              <a:t>Superreichen</a:t>
            </a:r>
            <a:endParaRPr sz="9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15"/>
              </a:spcBef>
              <a:buAutoNum type="arabicPeriod" startAt="2"/>
              <a:tabLst>
                <a:tab pos="183515" algn="l"/>
              </a:tabLst>
            </a:pP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6" action="ppaction://hlinksldjump"/>
              </a:rPr>
              <a:t>Die </a:t>
            </a:r>
            <a:r>
              <a:rPr dirty="0" sz="1100" spc="-15">
                <a:solidFill>
                  <a:srgbClr val="CCCCCC"/>
                </a:solidFill>
                <a:latin typeface="Arial"/>
                <a:cs typeface="Arial"/>
                <a:hlinkClick r:id="rId6" action="ppaction://hlinksldjump"/>
              </a:rPr>
              <a:t>Vermögenssteuer </a:t>
            </a: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6" action="ppaction://hlinksldjump"/>
              </a:rPr>
              <a:t>in der</a:t>
            </a: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6" action="ppaction://hlinksldjump"/>
              </a:rPr>
              <a:t> Schweiz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 startAt="2"/>
              <a:tabLst>
                <a:tab pos="183515" algn="l"/>
              </a:tabLst>
            </a:pP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7" action="ppaction://hlinksldjump"/>
              </a:rPr>
              <a:t>Erbschaften</a:t>
            </a:r>
            <a:endParaRPr sz="1100">
              <a:latin typeface="Arial"/>
              <a:cs typeface="Arial"/>
            </a:endParaRPr>
          </a:p>
          <a:p>
            <a:pPr marL="179070" indent="-167005">
              <a:lnSpc>
                <a:spcPct val="100000"/>
              </a:lnSpc>
              <a:spcBef>
                <a:spcPts val="1120"/>
              </a:spcBef>
              <a:buAutoNum type="arabicPeriod" startAt="2"/>
              <a:tabLst>
                <a:tab pos="179705" algn="l"/>
              </a:tabLst>
            </a:pP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8" action="ppaction://hlinksldjump"/>
              </a:rPr>
              <a:t>Intergenerationelle </a:t>
            </a: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8" action="ppaction://hlinksldjump"/>
              </a:rPr>
              <a:t>Mobilität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5"/>
              </a:spcBef>
              <a:buAutoNum type="arabicPeriod" startAt="2"/>
              <a:tabLst>
                <a:tab pos="183515" algn="l"/>
              </a:tabLst>
            </a:pP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9" action="ppaction://hlinksldjump"/>
              </a:rPr>
              <a:t>Gesprächsstoff</a:t>
            </a:r>
            <a:endParaRPr sz="11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949494" y="3061196"/>
            <a:ext cx="482600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	</a:t>
            </a:r>
            <a:r>
              <a:rPr dirty="0" sz="400" spc="-5">
                <a:latin typeface="Arial"/>
                <a:cs typeface="Arial"/>
              </a:rPr>
              <a:t>2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41325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Beispiel 1: Fiktiver Mustermillionär und </a:t>
            </a:r>
            <a:r>
              <a:rPr dirty="0" spc="-15"/>
              <a:t>Unternehmer, </a:t>
            </a:r>
            <a:r>
              <a:rPr dirty="0" spc="-10"/>
              <a:t>Kanton</a:t>
            </a:r>
            <a:r>
              <a:rPr dirty="0" spc="-200"/>
              <a:t> </a:t>
            </a:r>
            <a:r>
              <a:rPr dirty="0" spc="-5"/>
              <a:t>Zug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21894" y="552224"/>
            <a:ext cx="2181860" cy="594995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515"/>
              </a:spcBef>
            </a:pPr>
            <a:r>
              <a:rPr dirty="0" sz="900" spc="-5">
                <a:latin typeface="Arial"/>
                <a:cs typeface="Arial"/>
              </a:rPr>
              <a:t>Simple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Steueroptimierung</a:t>
            </a:r>
            <a:endParaRPr sz="90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5">
                <a:latin typeface="Arial"/>
                <a:cs typeface="Arial"/>
              </a:rPr>
              <a:t>Holding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AG</a:t>
            </a:r>
            <a:endParaRPr sz="90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5">
                <a:latin typeface="Arial"/>
                <a:cs typeface="Arial"/>
              </a:rPr>
              <a:t>Privilegierte Dividendenbesteuerung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74178" y="1395537"/>
            <a:ext cx="3780154" cy="0"/>
          </a:xfrm>
          <a:custGeom>
            <a:avLst/>
            <a:gdLst/>
            <a:ahLst/>
            <a:cxnLst/>
            <a:rect l="l" t="t" r="r" b="b"/>
            <a:pathLst>
              <a:path w="3780154" h="0">
                <a:moveTo>
                  <a:pt x="0" y="0"/>
                </a:moveTo>
                <a:lnTo>
                  <a:pt x="3779995" y="0"/>
                </a:lnTo>
              </a:path>
            </a:pathLst>
          </a:custGeom>
          <a:ln w="122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045639" y="1415114"/>
            <a:ext cx="1314450" cy="48577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2700" marR="5080">
              <a:lnSpc>
                <a:spcPct val="101200"/>
              </a:lnSpc>
              <a:spcBef>
                <a:spcPts val="80"/>
              </a:spcBef>
            </a:pPr>
            <a:r>
              <a:rPr dirty="0" sz="1000" spc="-15">
                <a:latin typeface="Arial"/>
                <a:cs typeface="Arial"/>
              </a:rPr>
              <a:t>Vermögen  </a:t>
            </a:r>
            <a:r>
              <a:rPr dirty="0" sz="1000" spc="-5">
                <a:latin typeface="Arial"/>
                <a:cs typeface="Arial"/>
              </a:rPr>
              <a:t>Arbeitseinkommen  </a:t>
            </a:r>
            <a:r>
              <a:rPr dirty="0" sz="1000" spc="-25">
                <a:latin typeface="Arial"/>
                <a:cs typeface="Arial"/>
              </a:rPr>
              <a:t>Total </a:t>
            </a:r>
            <a:r>
              <a:rPr dirty="0" sz="1000" spc="-10">
                <a:latin typeface="Arial"/>
                <a:cs typeface="Arial"/>
              </a:rPr>
              <a:t>Bruttoeinkommen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8160" y="1415114"/>
            <a:ext cx="704850" cy="48577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40640" marR="5080" indent="-28575">
              <a:lnSpc>
                <a:spcPct val="101200"/>
              </a:lnSpc>
              <a:spcBef>
                <a:spcPts val="80"/>
              </a:spcBef>
            </a:pPr>
            <a:r>
              <a:rPr dirty="0" sz="1000" spc="-5">
                <a:latin typeface="Arial"/>
                <a:cs typeface="Arial"/>
              </a:rPr>
              <a:t>83.2 M</a:t>
            </a:r>
            <a:r>
              <a:rPr dirty="0" sz="1000" spc="-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  </a:t>
            </a:r>
            <a:r>
              <a:rPr dirty="0" sz="1000" spc="-5">
                <a:latin typeface="Arial"/>
                <a:cs typeface="Arial"/>
              </a:rPr>
              <a:t>650 K</a:t>
            </a:r>
            <a:r>
              <a:rPr dirty="0" sz="1000" spc="-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47625">
              <a:lnSpc>
                <a:spcPct val="100000"/>
              </a:lnSpc>
              <a:spcBef>
                <a:spcPts val="15"/>
              </a:spcBef>
            </a:pPr>
            <a:r>
              <a:rPr dirty="0" sz="1000" spc="-5">
                <a:latin typeface="Arial"/>
                <a:cs typeface="Arial"/>
              </a:rPr>
              <a:t>6.3 M</a:t>
            </a:r>
            <a:r>
              <a:rPr dirty="0" sz="1000" spc="-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41325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Beispiel 1: Fiktiver Mustermillionär und </a:t>
            </a:r>
            <a:r>
              <a:rPr dirty="0" spc="-15"/>
              <a:t>Unternehmer, </a:t>
            </a:r>
            <a:r>
              <a:rPr dirty="0" spc="-10"/>
              <a:t>Kanton</a:t>
            </a:r>
            <a:r>
              <a:rPr dirty="0" spc="-200"/>
              <a:t> </a:t>
            </a:r>
            <a:r>
              <a:rPr dirty="0" spc="-5"/>
              <a:t>Zug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21894" y="552224"/>
            <a:ext cx="2181860" cy="594995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515"/>
              </a:spcBef>
            </a:pPr>
            <a:r>
              <a:rPr dirty="0" sz="900" spc="-5">
                <a:latin typeface="Arial"/>
                <a:cs typeface="Arial"/>
              </a:rPr>
              <a:t>Simple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Steueroptimierung</a:t>
            </a:r>
            <a:endParaRPr sz="90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5">
                <a:latin typeface="Arial"/>
                <a:cs typeface="Arial"/>
              </a:rPr>
              <a:t>Holding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AG</a:t>
            </a:r>
            <a:endParaRPr sz="90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5">
                <a:latin typeface="Arial"/>
                <a:cs typeface="Arial"/>
              </a:rPr>
              <a:t>Privilegierte Dividendenbesteuerung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74178" y="1395537"/>
            <a:ext cx="3780154" cy="0"/>
          </a:xfrm>
          <a:custGeom>
            <a:avLst/>
            <a:gdLst/>
            <a:ahLst/>
            <a:cxnLst/>
            <a:rect l="l" t="t" r="r" b="b"/>
            <a:pathLst>
              <a:path w="3780154" h="0">
                <a:moveTo>
                  <a:pt x="0" y="0"/>
                </a:moveTo>
                <a:lnTo>
                  <a:pt x="3779995" y="0"/>
                </a:lnTo>
              </a:path>
            </a:pathLst>
          </a:custGeom>
          <a:ln w="122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045639" y="1415114"/>
            <a:ext cx="2585085" cy="72390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2700" marR="1275715">
              <a:lnSpc>
                <a:spcPct val="101200"/>
              </a:lnSpc>
              <a:spcBef>
                <a:spcPts val="80"/>
              </a:spcBef>
            </a:pPr>
            <a:r>
              <a:rPr dirty="0" sz="1000" spc="-15">
                <a:latin typeface="Arial"/>
                <a:cs typeface="Arial"/>
              </a:rPr>
              <a:t>Vermögen  </a:t>
            </a:r>
            <a:r>
              <a:rPr dirty="0" sz="1000" spc="-5">
                <a:latin typeface="Arial"/>
                <a:cs typeface="Arial"/>
              </a:rPr>
              <a:t>Arbeitseinkommen  </a:t>
            </a:r>
            <a:r>
              <a:rPr dirty="0" sz="1000" spc="-25">
                <a:latin typeface="Arial"/>
                <a:cs typeface="Arial"/>
              </a:rPr>
              <a:t>Total </a:t>
            </a:r>
            <a:r>
              <a:rPr dirty="0" sz="1000" spc="-10">
                <a:latin typeface="Arial"/>
                <a:cs typeface="Arial"/>
              </a:rPr>
              <a:t>Bruttoeinkommen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dirty="0" sz="1000" spc="-10">
                <a:latin typeface="Arial"/>
                <a:cs typeface="Arial"/>
              </a:rPr>
              <a:t>Einkommenssteuern </a:t>
            </a:r>
            <a:r>
              <a:rPr dirty="0" sz="1000" spc="-5">
                <a:latin typeface="Arial"/>
                <a:cs typeface="Arial"/>
              </a:rPr>
              <a:t>(inkl. Sozialvers. +</a:t>
            </a:r>
            <a:r>
              <a:rPr dirty="0" sz="1000" spc="195">
                <a:latin typeface="Arial"/>
                <a:cs typeface="Arial"/>
              </a:rPr>
              <a:t> </a:t>
            </a:r>
            <a:r>
              <a:rPr dirty="0" sz="1000" spc="-5">
                <a:latin typeface="Arial"/>
                <a:cs typeface="Arial"/>
              </a:rPr>
              <a:t>KKP)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8160" y="1415114"/>
            <a:ext cx="704850" cy="72390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40640" marR="5080" indent="-28575">
              <a:lnSpc>
                <a:spcPct val="101200"/>
              </a:lnSpc>
              <a:spcBef>
                <a:spcPts val="80"/>
              </a:spcBef>
            </a:pPr>
            <a:r>
              <a:rPr dirty="0" sz="1000" spc="-5">
                <a:latin typeface="Arial"/>
                <a:cs typeface="Arial"/>
              </a:rPr>
              <a:t>83.2 M</a:t>
            </a:r>
            <a:r>
              <a:rPr dirty="0" sz="1000" spc="-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  </a:t>
            </a:r>
            <a:r>
              <a:rPr dirty="0" sz="1000" spc="-5">
                <a:latin typeface="Arial"/>
                <a:cs typeface="Arial"/>
              </a:rPr>
              <a:t>650 K</a:t>
            </a:r>
            <a:r>
              <a:rPr dirty="0" sz="1000" spc="-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47625">
              <a:lnSpc>
                <a:spcPct val="100000"/>
              </a:lnSpc>
              <a:spcBef>
                <a:spcPts val="15"/>
              </a:spcBef>
            </a:pPr>
            <a:r>
              <a:rPr dirty="0" sz="1000" spc="-5">
                <a:latin typeface="Arial"/>
                <a:cs typeface="Arial"/>
              </a:rPr>
              <a:t>6.3 M</a:t>
            </a:r>
            <a:r>
              <a:rPr dirty="0" sz="1000" spc="-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173355">
              <a:lnSpc>
                <a:spcPct val="100000"/>
              </a:lnSpc>
              <a:spcBef>
                <a:spcPts val="675"/>
              </a:spcBef>
            </a:pPr>
            <a:r>
              <a:rPr dirty="0" sz="1000" spc="-5">
                <a:latin typeface="Arial"/>
                <a:cs typeface="Arial"/>
              </a:rPr>
              <a:t>3.94%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41325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Beispiel 1: Fiktiver Mustermillionär und </a:t>
            </a:r>
            <a:r>
              <a:rPr dirty="0" spc="-15"/>
              <a:t>Unternehmer, </a:t>
            </a:r>
            <a:r>
              <a:rPr dirty="0" spc="-10"/>
              <a:t>Kanton</a:t>
            </a:r>
            <a:r>
              <a:rPr dirty="0" spc="-200"/>
              <a:t> </a:t>
            </a:r>
            <a:r>
              <a:rPr dirty="0" spc="-5"/>
              <a:t>Zug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21894" y="552224"/>
            <a:ext cx="2181860" cy="594995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515"/>
              </a:spcBef>
            </a:pPr>
            <a:r>
              <a:rPr dirty="0" sz="900" spc="-5">
                <a:latin typeface="Arial"/>
                <a:cs typeface="Arial"/>
              </a:rPr>
              <a:t>Simple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Steueroptimierung</a:t>
            </a:r>
            <a:endParaRPr sz="90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5">
                <a:latin typeface="Arial"/>
                <a:cs typeface="Arial"/>
              </a:rPr>
              <a:t>Holding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AG</a:t>
            </a:r>
            <a:endParaRPr sz="90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5">
                <a:latin typeface="Arial"/>
                <a:cs typeface="Arial"/>
              </a:rPr>
              <a:t>Privilegierte Dividendenbesteuerung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74178" y="1395537"/>
            <a:ext cx="3780154" cy="0"/>
          </a:xfrm>
          <a:custGeom>
            <a:avLst/>
            <a:gdLst/>
            <a:ahLst/>
            <a:cxnLst/>
            <a:rect l="l" t="t" r="r" b="b"/>
            <a:pathLst>
              <a:path w="3780154" h="0">
                <a:moveTo>
                  <a:pt x="0" y="0"/>
                </a:moveTo>
                <a:lnTo>
                  <a:pt x="3779995" y="0"/>
                </a:lnTo>
              </a:path>
            </a:pathLst>
          </a:custGeom>
          <a:ln w="122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045639" y="1415114"/>
            <a:ext cx="2790190" cy="87820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2700" marR="1480820">
              <a:lnSpc>
                <a:spcPct val="101200"/>
              </a:lnSpc>
              <a:spcBef>
                <a:spcPts val="80"/>
              </a:spcBef>
            </a:pPr>
            <a:r>
              <a:rPr dirty="0" sz="1000" spc="-15">
                <a:latin typeface="Arial"/>
                <a:cs typeface="Arial"/>
              </a:rPr>
              <a:t>Vermögen  </a:t>
            </a:r>
            <a:r>
              <a:rPr dirty="0" sz="1000" spc="-5">
                <a:latin typeface="Arial"/>
                <a:cs typeface="Arial"/>
              </a:rPr>
              <a:t>Arbeitseinkommen  </a:t>
            </a:r>
            <a:r>
              <a:rPr dirty="0" sz="1000" spc="-25">
                <a:latin typeface="Arial"/>
                <a:cs typeface="Arial"/>
              </a:rPr>
              <a:t>Total </a:t>
            </a:r>
            <a:r>
              <a:rPr dirty="0" sz="1000" spc="-10">
                <a:latin typeface="Arial"/>
                <a:cs typeface="Arial"/>
              </a:rPr>
              <a:t>Bruttoeinkommen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1200"/>
              </a:lnSpc>
              <a:spcBef>
                <a:spcPts val="660"/>
              </a:spcBef>
            </a:pPr>
            <a:r>
              <a:rPr dirty="0" sz="1000" spc="-10">
                <a:latin typeface="Arial"/>
                <a:cs typeface="Arial"/>
              </a:rPr>
              <a:t>Einkommenssteuern </a:t>
            </a:r>
            <a:r>
              <a:rPr dirty="0" sz="1000" spc="-5">
                <a:latin typeface="Arial"/>
                <a:cs typeface="Arial"/>
              </a:rPr>
              <a:t>(inkl. Sozialvers. + KKP)  Alle </a:t>
            </a:r>
            <a:r>
              <a:rPr dirty="0" sz="1000" spc="-10">
                <a:latin typeface="Arial"/>
                <a:cs typeface="Arial"/>
              </a:rPr>
              <a:t>Steuern </a:t>
            </a:r>
            <a:r>
              <a:rPr dirty="0" sz="1000" spc="-5">
                <a:latin typeface="Arial"/>
                <a:cs typeface="Arial"/>
              </a:rPr>
              <a:t>und Abgaben inkl.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Vermögenssteuer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8160" y="1415114"/>
            <a:ext cx="704850" cy="87820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40640" marR="5080" indent="-28575">
              <a:lnSpc>
                <a:spcPct val="101200"/>
              </a:lnSpc>
              <a:spcBef>
                <a:spcPts val="80"/>
              </a:spcBef>
            </a:pPr>
            <a:r>
              <a:rPr dirty="0" sz="1000" spc="-5">
                <a:latin typeface="Arial"/>
                <a:cs typeface="Arial"/>
              </a:rPr>
              <a:t>83.2 M</a:t>
            </a:r>
            <a:r>
              <a:rPr dirty="0" sz="1000" spc="-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  </a:t>
            </a:r>
            <a:r>
              <a:rPr dirty="0" sz="1000" spc="-5">
                <a:latin typeface="Arial"/>
                <a:cs typeface="Arial"/>
              </a:rPr>
              <a:t>650 K</a:t>
            </a:r>
            <a:r>
              <a:rPr dirty="0" sz="1000" spc="-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47625">
              <a:lnSpc>
                <a:spcPct val="100000"/>
              </a:lnSpc>
              <a:spcBef>
                <a:spcPts val="15"/>
              </a:spcBef>
            </a:pPr>
            <a:r>
              <a:rPr dirty="0" sz="1000" spc="-5">
                <a:latin typeface="Arial"/>
                <a:cs typeface="Arial"/>
              </a:rPr>
              <a:t>6.3 M</a:t>
            </a:r>
            <a:r>
              <a:rPr dirty="0" sz="1000" spc="-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173355">
              <a:lnSpc>
                <a:spcPct val="100000"/>
              </a:lnSpc>
              <a:spcBef>
                <a:spcPts val="675"/>
              </a:spcBef>
            </a:pPr>
            <a:r>
              <a:rPr dirty="0" sz="1000" spc="-5">
                <a:latin typeface="Arial"/>
                <a:cs typeface="Arial"/>
              </a:rPr>
              <a:t>3.94%</a:t>
            </a:r>
            <a:endParaRPr sz="1000">
              <a:latin typeface="Arial"/>
              <a:cs typeface="Arial"/>
            </a:endParaRPr>
          </a:p>
          <a:p>
            <a:pPr marL="137795">
              <a:lnSpc>
                <a:spcPct val="100000"/>
              </a:lnSpc>
              <a:spcBef>
                <a:spcPts val="15"/>
              </a:spcBef>
            </a:pPr>
            <a:r>
              <a:rPr dirty="0" sz="1000" spc="-5">
                <a:latin typeface="Arial"/>
                <a:cs typeface="Arial"/>
              </a:rPr>
              <a:t>18.54%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41325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Beispiel 1: Fiktiver Mustermillionär und </a:t>
            </a:r>
            <a:r>
              <a:rPr dirty="0" spc="-15"/>
              <a:t>Unternehmer, </a:t>
            </a:r>
            <a:r>
              <a:rPr dirty="0" spc="-10"/>
              <a:t>Kanton</a:t>
            </a:r>
            <a:r>
              <a:rPr dirty="0" spc="-200"/>
              <a:t> </a:t>
            </a:r>
            <a:r>
              <a:rPr dirty="0" spc="-5"/>
              <a:t>Zug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21894" y="552224"/>
            <a:ext cx="2181860" cy="594995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515"/>
              </a:spcBef>
            </a:pPr>
            <a:r>
              <a:rPr dirty="0" sz="900" spc="-5">
                <a:latin typeface="Arial"/>
                <a:cs typeface="Arial"/>
              </a:rPr>
              <a:t>Simple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Steueroptimierung</a:t>
            </a:r>
            <a:endParaRPr sz="90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5">
                <a:latin typeface="Arial"/>
                <a:cs typeface="Arial"/>
              </a:rPr>
              <a:t>Holding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AG</a:t>
            </a:r>
            <a:endParaRPr sz="900">
              <a:latin typeface="Arial"/>
              <a:cs typeface="Arial"/>
            </a:endParaRPr>
          </a:p>
          <a:p>
            <a:pPr marL="314960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5">
                <a:latin typeface="Arial"/>
                <a:cs typeface="Arial"/>
              </a:rPr>
              <a:t>Privilegierte Dividendenbesteuerung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74178" y="1395537"/>
            <a:ext cx="3780154" cy="0"/>
          </a:xfrm>
          <a:custGeom>
            <a:avLst/>
            <a:gdLst/>
            <a:ahLst/>
            <a:cxnLst/>
            <a:rect l="l" t="t" r="r" b="b"/>
            <a:pathLst>
              <a:path w="3780154" h="0">
                <a:moveTo>
                  <a:pt x="0" y="0"/>
                </a:moveTo>
                <a:lnTo>
                  <a:pt x="3779995" y="0"/>
                </a:lnTo>
              </a:path>
            </a:pathLst>
          </a:custGeom>
          <a:ln w="122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045639" y="1415114"/>
            <a:ext cx="2790190" cy="111696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2700" marR="1480820">
              <a:lnSpc>
                <a:spcPct val="101200"/>
              </a:lnSpc>
              <a:spcBef>
                <a:spcPts val="80"/>
              </a:spcBef>
            </a:pPr>
            <a:r>
              <a:rPr dirty="0" sz="1000" spc="-15">
                <a:latin typeface="Arial"/>
                <a:cs typeface="Arial"/>
              </a:rPr>
              <a:t>Vermögen  </a:t>
            </a:r>
            <a:r>
              <a:rPr dirty="0" sz="1000" spc="-5">
                <a:latin typeface="Arial"/>
                <a:cs typeface="Arial"/>
              </a:rPr>
              <a:t>Arbeitseinkommen  </a:t>
            </a:r>
            <a:r>
              <a:rPr dirty="0" sz="1000" spc="-25">
                <a:latin typeface="Arial"/>
                <a:cs typeface="Arial"/>
              </a:rPr>
              <a:t>Total </a:t>
            </a:r>
            <a:r>
              <a:rPr dirty="0" sz="1000" spc="-10">
                <a:latin typeface="Arial"/>
                <a:cs typeface="Arial"/>
              </a:rPr>
              <a:t>Bruttoeinkommen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1200"/>
              </a:lnSpc>
              <a:spcBef>
                <a:spcPts val="660"/>
              </a:spcBef>
            </a:pPr>
            <a:r>
              <a:rPr dirty="0" sz="1000" spc="-10">
                <a:latin typeface="Arial"/>
                <a:cs typeface="Arial"/>
              </a:rPr>
              <a:t>Einkommenssteuern </a:t>
            </a:r>
            <a:r>
              <a:rPr dirty="0" sz="1000" spc="-5">
                <a:latin typeface="Arial"/>
                <a:cs typeface="Arial"/>
              </a:rPr>
              <a:t>(inkl. Sozialvers. + KKP)  Alle </a:t>
            </a:r>
            <a:r>
              <a:rPr dirty="0" sz="1000" spc="-10">
                <a:latin typeface="Arial"/>
                <a:cs typeface="Arial"/>
              </a:rPr>
              <a:t>Steuern </a:t>
            </a:r>
            <a:r>
              <a:rPr dirty="0" sz="1000" spc="-5">
                <a:latin typeface="Arial"/>
                <a:cs typeface="Arial"/>
              </a:rPr>
              <a:t>und Abgaben inkl.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Vermögenssteuer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-5">
                <a:latin typeface="Arial"/>
                <a:cs typeface="Arial"/>
              </a:rPr>
              <a:t>Höchstsatz Baar (ZG) inkl.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5">
                <a:latin typeface="Arial"/>
                <a:cs typeface="Arial"/>
              </a:rPr>
              <a:t>DBST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8160" y="1415114"/>
            <a:ext cx="704850" cy="111696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40640" marR="5080" indent="-28575">
              <a:lnSpc>
                <a:spcPct val="101200"/>
              </a:lnSpc>
              <a:spcBef>
                <a:spcPts val="80"/>
              </a:spcBef>
            </a:pPr>
            <a:r>
              <a:rPr dirty="0" sz="1000" spc="-5">
                <a:latin typeface="Arial"/>
                <a:cs typeface="Arial"/>
              </a:rPr>
              <a:t>83.2 M</a:t>
            </a:r>
            <a:r>
              <a:rPr dirty="0" sz="1000" spc="-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  </a:t>
            </a:r>
            <a:r>
              <a:rPr dirty="0" sz="1000" spc="-5">
                <a:latin typeface="Arial"/>
                <a:cs typeface="Arial"/>
              </a:rPr>
              <a:t>650 K</a:t>
            </a:r>
            <a:r>
              <a:rPr dirty="0" sz="1000" spc="-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47625">
              <a:lnSpc>
                <a:spcPct val="100000"/>
              </a:lnSpc>
              <a:spcBef>
                <a:spcPts val="15"/>
              </a:spcBef>
            </a:pPr>
            <a:r>
              <a:rPr dirty="0" sz="1000" spc="-5">
                <a:latin typeface="Arial"/>
                <a:cs typeface="Arial"/>
              </a:rPr>
              <a:t>6.3 M</a:t>
            </a:r>
            <a:r>
              <a:rPr dirty="0" sz="1000" spc="-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CHF</a:t>
            </a:r>
            <a:endParaRPr sz="1000">
              <a:latin typeface="Arial"/>
              <a:cs typeface="Arial"/>
            </a:endParaRPr>
          </a:p>
          <a:p>
            <a:pPr marL="173355">
              <a:lnSpc>
                <a:spcPct val="100000"/>
              </a:lnSpc>
              <a:spcBef>
                <a:spcPts val="675"/>
              </a:spcBef>
            </a:pPr>
            <a:r>
              <a:rPr dirty="0" sz="1000" spc="-5">
                <a:latin typeface="Arial"/>
                <a:cs typeface="Arial"/>
              </a:rPr>
              <a:t>3.94%</a:t>
            </a:r>
            <a:endParaRPr sz="1000">
              <a:latin typeface="Arial"/>
              <a:cs typeface="Arial"/>
            </a:endParaRPr>
          </a:p>
          <a:p>
            <a:pPr marL="137795">
              <a:lnSpc>
                <a:spcPct val="100000"/>
              </a:lnSpc>
              <a:spcBef>
                <a:spcPts val="15"/>
              </a:spcBef>
            </a:pPr>
            <a:r>
              <a:rPr dirty="0" sz="1000" spc="-5">
                <a:latin typeface="Arial"/>
                <a:cs typeface="Arial"/>
              </a:rPr>
              <a:t>18.54%</a:t>
            </a:r>
            <a:endParaRPr sz="1000">
              <a:latin typeface="Arial"/>
              <a:cs typeface="Arial"/>
            </a:endParaRPr>
          </a:p>
          <a:p>
            <a:pPr marL="225425">
              <a:lnSpc>
                <a:spcPct val="100000"/>
              </a:lnSpc>
              <a:spcBef>
                <a:spcPts val="680"/>
              </a:spcBef>
            </a:pPr>
            <a:r>
              <a:rPr dirty="0" sz="1000" spc="-5">
                <a:latin typeface="Arial"/>
                <a:cs typeface="Arial"/>
              </a:rPr>
              <a:t>22%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74178" y="2573510"/>
            <a:ext cx="3780154" cy="0"/>
          </a:xfrm>
          <a:custGeom>
            <a:avLst/>
            <a:gdLst/>
            <a:ahLst/>
            <a:cxnLst/>
            <a:rect l="l" t="t" r="r" b="b"/>
            <a:pathLst>
              <a:path w="3780154" h="0">
                <a:moveTo>
                  <a:pt x="0" y="0"/>
                </a:moveTo>
                <a:lnTo>
                  <a:pt x="3779995" y="0"/>
                </a:lnTo>
              </a:path>
            </a:pathLst>
          </a:custGeom>
          <a:ln w="122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4921351" y="3068686"/>
            <a:ext cx="485775" cy="863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23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0207" y="1296828"/>
            <a:ext cx="3392170" cy="54165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 marR="5080" indent="6985">
              <a:lnSpc>
                <a:spcPct val="100000"/>
              </a:lnSpc>
              <a:spcBef>
                <a:spcPts val="90"/>
              </a:spcBef>
            </a:pPr>
            <a:r>
              <a:rPr dirty="0" sz="1700">
                <a:solidFill>
                  <a:srgbClr val="FFFFFF"/>
                </a:solidFill>
                <a:latin typeface="Arial"/>
                <a:cs typeface="Arial"/>
              </a:rPr>
              <a:t>Reduziert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die </a:t>
            </a:r>
            <a:r>
              <a:rPr dirty="0" sz="1700" spc="-15">
                <a:solidFill>
                  <a:srgbClr val="FFFFFF"/>
                </a:solidFill>
                <a:latin typeface="Arial"/>
                <a:cs typeface="Arial"/>
              </a:rPr>
              <a:t>Vermögenssteuer</a:t>
            </a:r>
            <a:r>
              <a:rPr dirty="0" sz="1700" spc="-6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die  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Vermögensungleichheit?</a:t>
            </a:r>
            <a:endParaRPr sz="17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5" y="84604"/>
            <a:ext cx="443484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25"/>
              <a:t>Treiben </a:t>
            </a:r>
            <a:r>
              <a:rPr dirty="0" spc="-10"/>
              <a:t>sinkende Vermögenssteuern </a:t>
            </a:r>
            <a:r>
              <a:rPr dirty="0" spc="-5"/>
              <a:t>die</a:t>
            </a:r>
            <a:r>
              <a:rPr dirty="0" spc="110"/>
              <a:t> </a:t>
            </a:r>
            <a:r>
              <a:rPr dirty="0" spc="-10"/>
              <a:t>Vermögensungleichheit?</a:t>
            </a:r>
          </a:p>
        </p:txBody>
      </p:sp>
      <p:sp>
        <p:nvSpPr>
          <p:cNvPr id="3" name="object 3"/>
          <p:cNvSpPr/>
          <p:nvPr/>
        </p:nvSpPr>
        <p:spPr>
          <a:xfrm>
            <a:off x="990492" y="481753"/>
            <a:ext cx="2126615" cy="1842770"/>
          </a:xfrm>
          <a:custGeom>
            <a:avLst/>
            <a:gdLst/>
            <a:ahLst/>
            <a:cxnLst/>
            <a:rect l="l" t="t" r="r" b="b"/>
            <a:pathLst>
              <a:path w="2126615" h="1842770">
                <a:moveTo>
                  <a:pt x="0" y="0"/>
                </a:moveTo>
                <a:lnTo>
                  <a:pt x="2126560" y="0"/>
                </a:lnTo>
                <a:lnTo>
                  <a:pt x="2126560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88110" y="2099880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 h="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88110" y="1925637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 h="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88110" y="1751393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 h="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88110" y="1577148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 h="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88110" y="1402905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 h="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988110" y="1228661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 h="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88110" y="1054417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 h="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88110" y="880173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 h="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88110" y="705929"/>
            <a:ext cx="2117090" cy="0"/>
          </a:xfrm>
          <a:custGeom>
            <a:avLst/>
            <a:gdLst/>
            <a:ahLst/>
            <a:cxnLst/>
            <a:rect l="l" t="t" r="r" b="b"/>
            <a:pathLst>
              <a:path w="2117090" h="0">
                <a:moveTo>
                  <a:pt x="0" y="0"/>
                </a:moveTo>
                <a:lnTo>
                  <a:pt x="2117094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080348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278954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477662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676370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874976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073684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272392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470998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669705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868310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067018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080348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w="0"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477662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w="0"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874976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w="0"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272392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w="0"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669705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w="0"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067018" y="495136"/>
            <a:ext cx="0" cy="1831339"/>
          </a:xfrm>
          <a:custGeom>
            <a:avLst/>
            <a:gdLst/>
            <a:ahLst/>
            <a:cxnLst/>
            <a:rect l="l" t="t" r="r" b="b"/>
            <a:pathLst>
              <a:path w="0"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040525" y="808714"/>
            <a:ext cx="1947545" cy="348615"/>
          </a:xfrm>
          <a:custGeom>
            <a:avLst/>
            <a:gdLst/>
            <a:ahLst/>
            <a:cxnLst/>
            <a:rect l="l" t="t" r="r" b="b"/>
            <a:pathLst>
              <a:path w="1947545" h="348615">
                <a:moveTo>
                  <a:pt x="0" y="53645"/>
                </a:moveTo>
                <a:lnTo>
                  <a:pt x="39721" y="86712"/>
                </a:lnTo>
                <a:lnTo>
                  <a:pt x="79442" y="115480"/>
                </a:lnTo>
                <a:lnTo>
                  <a:pt x="119163" y="142712"/>
                </a:lnTo>
                <a:lnTo>
                  <a:pt x="158884" y="178543"/>
                </a:lnTo>
                <a:lnTo>
                  <a:pt x="198708" y="204035"/>
                </a:lnTo>
                <a:lnTo>
                  <a:pt x="238429" y="231779"/>
                </a:lnTo>
                <a:lnTo>
                  <a:pt x="278150" y="253073"/>
                </a:lnTo>
                <a:lnTo>
                  <a:pt x="317871" y="271194"/>
                </a:lnTo>
                <a:lnTo>
                  <a:pt x="357592" y="289519"/>
                </a:lnTo>
                <a:lnTo>
                  <a:pt x="397313" y="309175"/>
                </a:lnTo>
                <a:lnTo>
                  <a:pt x="437034" y="322996"/>
                </a:lnTo>
                <a:lnTo>
                  <a:pt x="476858" y="338557"/>
                </a:lnTo>
                <a:lnTo>
                  <a:pt x="516578" y="344188"/>
                </a:lnTo>
                <a:lnTo>
                  <a:pt x="556300" y="348488"/>
                </a:lnTo>
                <a:lnTo>
                  <a:pt x="596021" y="338455"/>
                </a:lnTo>
                <a:lnTo>
                  <a:pt x="635742" y="328320"/>
                </a:lnTo>
                <a:lnTo>
                  <a:pt x="675464" y="313373"/>
                </a:lnTo>
                <a:lnTo>
                  <a:pt x="715184" y="295354"/>
                </a:lnTo>
                <a:lnTo>
                  <a:pt x="754905" y="299552"/>
                </a:lnTo>
                <a:lnTo>
                  <a:pt x="794729" y="304773"/>
                </a:lnTo>
                <a:lnTo>
                  <a:pt x="834450" y="305183"/>
                </a:lnTo>
                <a:lnTo>
                  <a:pt x="874172" y="305592"/>
                </a:lnTo>
                <a:lnTo>
                  <a:pt x="913892" y="302623"/>
                </a:lnTo>
                <a:lnTo>
                  <a:pt x="953613" y="302725"/>
                </a:lnTo>
                <a:lnTo>
                  <a:pt x="993335" y="302418"/>
                </a:lnTo>
                <a:lnTo>
                  <a:pt x="1033056" y="303954"/>
                </a:lnTo>
                <a:lnTo>
                  <a:pt x="1072776" y="266587"/>
                </a:lnTo>
                <a:lnTo>
                  <a:pt x="1112600" y="235362"/>
                </a:lnTo>
                <a:lnTo>
                  <a:pt x="1152321" y="207209"/>
                </a:lnTo>
                <a:lnTo>
                  <a:pt x="1192043" y="191648"/>
                </a:lnTo>
                <a:lnTo>
                  <a:pt x="1231764" y="209256"/>
                </a:lnTo>
                <a:lnTo>
                  <a:pt x="1271484" y="222872"/>
                </a:lnTo>
                <a:lnTo>
                  <a:pt x="1311206" y="246317"/>
                </a:lnTo>
                <a:lnTo>
                  <a:pt x="1350927" y="256759"/>
                </a:lnTo>
                <a:lnTo>
                  <a:pt x="1390751" y="281431"/>
                </a:lnTo>
                <a:lnTo>
                  <a:pt x="1430472" y="210485"/>
                </a:lnTo>
                <a:lnTo>
                  <a:pt x="1470192" y="182024"/>
                </a:lnTo>
                <a:lnTo>
                  <a:pt x="1509914" y="102683"/>
                </a:lnTo>
                <a:lnTo>
                  <a:pt x="1549635" y="162573"/>
                </a:lnTo>
                <a:lnTo>
                  <a:pt x="1589357" y="140357"/>
                </a:lnTo>
                <a:lnTo>
                  <a:pt x="1629078" y="126946"/>
                </a:lnTo>
                <a:lnTo>
                  <a:pt x="1668798" y="123670"/>
                </a:lnTo>
                <a:lnTo>
                  <a:pt x="1708622" y="95619"/>
                </a:lnTo>
                <a:lnTo>
                  <a:pt x="1748343" y="68080"/>
                </a:lnTo>
                <a:lnTo>
                  <a:pt x="1788065" y="47297"/>
                </a:lnTo>
                <a:lnTo>
                  <a:pt x="1827785" y="39722"/>
                </a:lnTo>
                <a:lnTo>
                  <a:pt x="1867506" y="29689"/>
                </a:lnTo>
                <a:lnTo>
                  <a:pt x="1907228" y="716"/>
                </a:lnTo>
                <a:lnTo>
                  <a:pt x="19469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024523" y="84635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028445" y="85027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064244" y="8794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068166" y="88334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103965" y="90819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107888" y="91211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143686" y="9354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147609" y="93934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183407" y="97125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6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4" y="20616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187330" y="97517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223231" y="99674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227153" y="100067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262952" y="102449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266874" y="102841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302673" y="10457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8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8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306596" y="104970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342394" y="106390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346317" y="106782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382116" y="10822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386038" y="108615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421836" y="110188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425759" y="110581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461557" y="111570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465480" y="111963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501381" y="113126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505304" y="113519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541103" y="113690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545024" y="114082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580823" y="114119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6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584746" y="114512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620544" y="11311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624467" y="113508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660266" y="11210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664188" y="112495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699987" y="110608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703909" y="111000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739708" y="108806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6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6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743630" y="109198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8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8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779428" y="109226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783351" y="109618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819252" y="109748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823175" y="110140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858973" y="109789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862896" y="110181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898695" y="109830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902617" y="110222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938416" y="109533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942338" y="109925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978136" y="109543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982059" y="109936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017858" y="109513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021781" y="109905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057579" y="10966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7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061501" y="110058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6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097300" y="105929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101222" y="106322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137123" y="102807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141046" y="103199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176844" y="99992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180768" y="100384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216566" y="98435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220489" y="98828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256287" y="100196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260209" y="100589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296009" y="10155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299930" y="101950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335730" y="103902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339652" y="104295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375450" y="10494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379373" y="105339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415274" y="10741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419197" y="10780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454995" y="100319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458917" y="100711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494716" y="97473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498638" y="97865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534438" y="89539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6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6" y="32004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538360" y="89931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574158" y="9552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578081" y="95920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613879" y="93306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617803" y="93699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653601" y="91965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657524" y="92358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693321" y="91638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697244" y="92030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733145" y="8883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737068" y="89225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772866" y="86079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776789" y="86471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812587" y="84000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816510" y="84393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852309" y="8324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8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8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856231" y="8363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892030" y="82240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895952" y="82632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931751" y="79342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935674" y="79735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8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8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971472" y="79271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975395" y="79663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8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8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040525" y="1484396"/>
            <a:ext cx="1947545" cy="342265"/>
          </a:xfrm>
          <a:custGeom>
            <a:avLst/>
            <a:gdLst/>
            <a:ahLst/>
            <a:cxnLst/>
            <a:rect l="l" t="t" r="r" b="b"/>
            <a:pathLst>
              <a:path w="1947545" h="342264">
                <a:moveTo>
                  <a:pt x="0" y="184891"/>
                </a:moveTo>
                <a:lnTo>
                  <a:pt x="39721" y="206697"/>
                </a:lnTo>
                <a:lnTo>
                  <a:pt x="79442" y="221439"/>
                </a:lnTo>
                <a:lnTo>
                  <a:pt x="119163" y="239560"/>
                </a:lnTo>
                <a:lnTo>
                  <a:pt x="158884" y="264744"/>
                </a:lnTo>
                <a:lnTo>
                  <a:pt x="198708" y="283069"/>
                </a:lnTo>
                <a:lnTo>
                  <a:pt x="238429" y="300986"/>
                </a:lnTo>
                <a:lnTo>
                  <a:pt x="278150" y="308151"/>
                </a:lnTo>
                <a:lnTo>
                  <a:pt x="317871" y="314499"/>
                </a:lnTo>
                <a:lnTo>
                  <a:pt x="357592" y="322177"/>
                </a:lnTo>
                <a:lnTo>
                  <a:pt x="397313" y="330469"/>
                </a:lnTo>
                <a:lnTo>
                  <a:pt x="437034" y="335691"/>
                </a:lnTo>
                <a:lnTo>
                  <a:pt x="476858" y="341014"/>
                </a:lnTo>
                <a:lnTo>
                  <a:pt x="516578" y="341117"/>
                </a:lnTo>
                <a:lnTo>
                  <a:pt x="556300" y="342243"/>
                </a:lnTo>
                <a:lnTo>
                  <a:pt x="596021" y="331903"/>
                </a:lnTo>
                <a:lnTo>
                  <a:pt x="635742" y="321768"/>
                </a:lnTo>
                <a:lnTo>
                  <a:pt x="675464" y="307230"/>
                </a:lnTo>
                <a:lnTo>
                  <a:pt x="715184" y="290338"/>
                </a:lnTo>
                <a:lnTo>
                  <a:pt x="754905" y="288495"/>
                </a:lnTo>
                <a:lnTo>
                  <a:pt x="794729" y="288393"/>
                </a:lnTo>
                <a:lnTo>
                  <a:pt x="834450" y="286345"/>
                </a:lnTo>
                <a:lnTo>
                  <a:pt x="874172" y="283683"/>
                </a:lnTo>
                <a:lnTo>
                  <a:pt x="913892" y="280511"/>
                </a:lnTo>
                <a:lnTo>
                  <a:pt x="953613" y="277849"/>
                </a:lnTo>
                <a:lnTo>
                  <a:pt x="993335" y="274777"/>
                </a:lnTo>
                <a:lnTo>
                  <a:pt x="1033056" y="272423"/>
                </a:lnTo>
                <a:lnTo>
                  <a:pt x="1072776" y="241914"/>
                </a:lnTo>
                <a:lnTo>
                  <a:pt x="1112600" y="216423"/>
                </a:lnTo>
                <a:lnTo>
                  <a:pt x="1152321" y="185710"/>
                </a:lnTo>
                <a:lnTo>
                  <a:pt x="1192043" y="166975"/>
                </a:lnTo>
                <a:lnTo>
                  <a:pt x="1231764" y="179875"/>
                </a:lnTo>
                <a:lnTo>
                  <a:pt x="1271484" y="187450"/>
                </a:lnTo>
                <a:lnTo>
                  <a:pt x="1311206" y="203421"/>
                </a:lnTo>
                <a:lnTo>
                  <a:pt x="1350927" y="207721"/>
                </a:lnTo>
                <a:lnTo>
                  <a:pt x="1390751" y="226968"/>
                </a:lnTo>
                <a:lnTo>
                  <a:pt x="1430472" y="161549"/>
                </a:lnTo>
                <a:lnTo>
                  <a:pt x="1470192" y="141278"/>
                </a:lnTo>
                <a:lnTo>
                  <a:pt x="1509914" y="68694"/>
                </a:lnTo>
                <a:lnTo>
                  <a:pt x="1549635" y="118346"/>
                </a:lnTo>
                <a:lnTo>
                  <a:pt x="1589357" y="98690"/>
                </a:lnTo>
                <a:lnTo>
                  <a:pt x="1629078" y="91421"/>
                </a:lnTo>
                <a:lnTo>
                  <a:pt x="1668798" y="85382"/>
                </a:lnTo>
                <a:lnTo>
                  <a:pt x="1708622" y="68591"/>
                </a:lnTo>
                <a:lnTo>
                  <a:pt x="1748343" y="50164"/>
                </a:lnTo>
                <a:lnTo>
                  <a:pt x="1788065" y="37777"/>
                </a:lnTo>
                <a:lnTo>
                  <a:pt x="1827785" y="33579"/>
                </a:lnTo>
                <a:lnTo>
                  <a:pt x="1867506" y="26105"/>
                </a:lnTo>
                <a:lnTo>
                  <a:pt x="1907228" y="0"/>
                </a:lnTo>
                <a:lnTo>
                  <a:pt x="1946949" y="409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024523" y="16532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028445" y="165720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064244" y="167509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068166" y="167901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1103965" y="168983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7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1107888" y="16937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1143686" y="170795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147609" y="171187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1183407" y="173313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1187330" y="173706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1223231" y="175146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1227153" y="175538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1262952" y="176937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1266874" y="177330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302673" y="177654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306596" y="178046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342394" y="178289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346317" y="17868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382116" y="17905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1386038" y="179449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421836" y="179886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425759" y="180278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461557" y="180408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465480" y="180800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501381" y="18094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505304" y="181333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541103" y="180951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545024" y="181343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580823" y="181063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584746" y="181455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620544" y="180029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1624467" y="180421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1660266" y="179016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1664188" y="179408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1699987" y="17756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1703909" y="177954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1739708" y="175873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1743630" y="176265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1779428" y="175688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1783351" y="176081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1819252" y="175678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1823175" y="176070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1858973" y="17547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1862896" y="175866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1898695" y="175207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1902617" y="175600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1938416" y="174890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942338" y="175282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978136" y="174624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982059" y="175016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017858" y="17431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021781" y="174709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057579" y="174081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061501" y="174473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6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097300" y="17103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101222" y="171423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37123" y="168481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6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6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41046" y="168873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76844" y="165410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180768" y="165802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216566" y="163536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220489" y="163929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2256287" y="164826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2260209" y="165219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2296009" y="165584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2299930" y="16597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2335730" y="167181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2339652" y="167573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2375450" y="167611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2379373" y="168003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2415274" y="169536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2419197" y="169928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2454995" y="162994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2458917" y="163386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2494716" y="16096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2498638" y="161359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2534438" y="1468393"/>
            <a:ext cx="469038" cy="15035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040525" y="1131813"/>
            <a:ext cx="1947545" cy="322580"/>
          </a:xfrm>
          <a:custGeom>
            <a:avLst/>
            <a:gdLst/>
            <a:ahLst/>
            <a:cxnLst/>
            <a:rect l="l" t="t" r="r" b="b"/>
            <a:pathLst>
              <a:path w="1947545" h="322580">
                <a:moveTo>
                  <a:pt x="0" y="142712"/>
                </a:moveTo>
                <a:lnTo>
                  <a:pt x="39721" y="149469"/>
                </a:lnTo>
                <a:lnTo>
                  <a:pt x="79442" y="137081"/>
                </a:lnTo>
                <a:lnTo>
                  <a:pt x="119163" y="113023"/>
                </a:lnTo>
                <a:lnTo>
                  <a:pt x="158884" y="73506"/>
                </a:lnTo>
                <a:lnTo>
                  <a:pt x="198708" y="70332"/>
                </a:lnTo>
                <a:lnTo>
                  <a:pt x="238429" y="409"/>
                </a:lnTo>
                <a:lnTo>
                  <a:pt x="278150" y="614"/>
                </a:lnTo>
                <a:lnTo>
                  <a:pt x="317871" y="0"/>
                </a:lnTo>
                <a:lnTo>
                  <a:pt x="357592" y="6654"/>
                </a:lnTo>
                <a:lnTo>
                  <a:pt x="397313" y="12387"/>
                </a:lnTo>
                <a:lnTo>
                  <a:pt x="437034" y="17506"/>
                </a:lnTo>
                <a:lnTo>
                  <a:pt x="476858" y="23034"/>
                </a:lnTo>
                <a:lnTo>
                  <a:pt x="516578" y="25184"/>
                </a:lnTo>
                <a:lnTo>
                  <a:pt x="556300" y="29177"/>
                </a:lnTo>
                <a:lnTo>
                  <a:pt x="596021" y="33272"/>
                </a:lnTo>
                <a:lnTo>
                  <a:pt x="635742" y="49447"/>
                </a:lnTo>
                <a:lnTo>
                  <a:pt x="675464" y="63063"/>
                </a:lnTo>
                <a:lnTo>
                  <a:pt x="715184" y="88248"/>
                </a:lnTo>
                <a:lnTo>
                  <a:pt x="754905" y="112101"/>
                </a:lnTo>
                <a:lnTo>
                  <a:pt x="794729" y="123772"/>
                </a:lnTo>
                <a:lnTo>
                  <a:pt x="834450" y="123056"/>
                </a:lnTo>
                <a:lnTo>
                  <a:pt x="874172" y="121827"/>
                </a:lnTo>
                <a:lnTo>
                  <a:pt x="913892" y="111385"/>
                </a:lnTo>
                <a:lnTo>
                  <a:pt x="953613" y="104423"/>
                </a:lnTo>
                <a:lnTo>
                  <a:pt x="993335" y="98383"/>
                </a:lnTo>
                <a:lnTo>
                  <a:pt x="1033056" y="101659"/>
                </a:lnTo>
                <a:lnTo>
                  <a:pt x="1072776" y="99714"/>
                </a:lnTo>
                <a:lnTo>
                  <a:pt x="1112600" y="109132"/>
                </a:lnTo>
                <a:lnTo>
                  <a:pt x="1152321" y="107699"/>
                </a:lnTo>
                <a:lnTo>
                  <a:pt x="1192043" y="112818"/>
                </a:lnTo>
                <a:lnTo>
                  <a:pt x="1231764" y="119063"/>
                </a:lnTo>
                <a:lnTo>
                  <a:pt x="1271484" y="149571"/>
                </a:lnTo>
                <a:lnTo>
                  <a:pt x="1311206" y="159501"/>
                </a:lnTo>
                <a:lnTo>
                  <a:pt x="1350927" y="177110"/>
                </a:lnTo>
                <a:lnTo>
                  <a:pt x="1390751" y="181819"/>
                </a:lnTo>
                <a:lnTo>
                  <a:pt x="1430472" y="183150"/>
                </a:lnTo>
                <a:lnTo>
                  <a:pt x="1470192" y="188679"/>
                </a:lnTo>
                <a:lnTo>
                  <a:pt x="1509914" y="210485"/>
                </a:lnTo>
                <a:lnTo>
                  <a:pt x="1549635" y="240276"/>
                </a:lnTo>
                <a:lnTo>
                  <a:pt x="1589357" y="291771"/>
                </a:lnTo>
                <a:lnTo>
                  <a:pt x="1629078" y="300370"/>
                </a:lnTo>
                <a:lnTo>
                  <a:pt x="1668798" y="311632"/>
                </a:lnTo>
                <a:lnTo>
                  <a:pt x="1708622" y="319413"/>
                </a:lnTo>
                <a:lnTo>
                  <a:pt x="1748343" y="317980"/>
                </a:lnTo>
                <a:lnTo>
                  <a:pt x="1788065" y="321973"/>
                </a:lnTo>
                <a:lnTo>
                  <a:pt x="1827785" y="316649"/>
                </a:lnTo>
                <a:lnTo>
                  <a:pt x="1867506" y="317058"/>
                </a:lnTo>
                <a:lnTo>
                  <a:pt x="1907228" y="318492"/>
                </a:lnTo>
                <a:lnTo>
                  <a:pt x="1946949" y="320642"/>
                </a:lnTo>
              </a:path>
            </a:pathLst>
          </a:custGeom>
          <a:ln w="7862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016835" y="1178454"/>
            <a:ext cx="246088" cy="12651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255264" y="11085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9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258838" y="111210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1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4985" y="110873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98559" y="111231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1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334707" y="11081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9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338280" y="111169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374427" y="11147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378001" y="111835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414149" y="112050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5"/>
                </a:lnTo>
                <a:lnTo>
                  <a:pt x="47379" y="23691"/>
                </a:lnTo>
                <a:lnTo>
                  <a:pt x="45645" y="14776"/>
                </a:lnTo>
                <a:lnTo>
                  <a:pt x="40441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417722" y="112408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453870" y="11256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89" y="47381"/>
                </a:lnTo>
                <a:lnTo>
                  <a:pt x="32604" y="45647"/>
                </a:lnTo>
                <a:lnTo>
                  <a:pt x="40440" y="40443"/>
                </a:lnTo>
                <a:lnTo>
                  <a:pt x="45644" y="32605"/>
                </a:lnTo>
                <a:lnTo>
                  <a:pt x="47379" y="23690"/>
                </a:lnTo>
                <a:lnTo>
                  <a:pt x="45644" y="14776"/>
                </a:lnTo>
                <a:lnTo>
                  <a:pt x="40440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457443" y="112920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493693" y="1131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6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1" y="40443"/>
                </a:lnTo>
                <a:lnTo>
                  <a:pt x="45645" y="32606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9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497267" y="113473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533414" y="11333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536988" y="113688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573135" y="113729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9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5" y="45646"/>
                </a:lnTo>
                <a:lnTo>
                  <a:pt x="40442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576709" y="114087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612857" y="11413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89" y="47381"/>
                </a:lnTo>
                <a:lnTo>
                  <a:pt x="32604" y="45646"/>
                </a:lnTo>
                <a:lnTo>
                  <a:pt x="40442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2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616430" y="114496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652577" y="11575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5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656151" y="116114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692298" y="11711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3"/>
                </a:lnTo>
                <a:lnTo>
                  <a:pt x="14776" y="45647"/>
                </a:lnTo>
                <a:lnTo>
                  <a:pt x="23690" y="47381"/>
                </a:lnTo>
                <a:lnTo>
                  <a:pt x="32605" y="45647"/>
                </a:lnTo>
                <a:lnTo>
                  <a:pt x="40442" y="40443"/>
                </a:lnTo>
                <a:lnTo>
                  <a:pt x="45646" y="32605"/>
                </a:lnTo>
                <a:lnTo>
                  <a:pt x="47380" y="23690"/>
                </a:lnTo>
                <a:lnTo>
                  <a:pt x="45646" y="14776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695872" y="117475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732020" y="11963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2"/>
                </a:lnTo>
                <a:lnTo>
                  <a:pt x="45646" y="32605"/>
                </a:lnTo>
                <a:lnTo>
                  <a:pt x="47381" y="23690"/>
                </a:lnTo>
                <a:lnTo>
                  <a:pt x="45646" y="14776"/>
                </a:lnTo>
                <a:lnTo>
                  <a:pt x="40442" y="6939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735594" y="119994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771741" y="12202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6"/>
                </a:lnTo>
                <a:lnTo>
                  <a:pt x="47379" y="23691"/>
                </a:lnTo>
                <a:lnTo>
                  <a:pt x="45645" y="14776"/>
                </a:lnTo>
                <a:lnTo>
                  <a:pt x="40441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775314" y="12237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811564" y="12318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5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815138" y="12354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1851286" y="12311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0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0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1854859" y="123475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1891007" y="12299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894580" y="123352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930728" y="12195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5"/>
                </a:lnTo>
                <a:lnTo>
                  <a:pt x="6939" y="40442"/>
                </a:lnTo>
                <a:lnTo>
                  <a:pt x="14776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2"/>
                </a:lnTo>
                <a:lnTo>
                  <a:pt x="45646" y="32605"/>
                </a:lnTo>
                <a:lnTo>
                  <a:pt x="47380" y="23691"/>
                </a:lnTo>
                <a:lnTo>
                  <a:pt x="45646" y="14776"/>
                </a:lnTo>
                <a:lnTo>
                  <a:pt x="40442" y="6939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934301" y="122308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1970449" y="12125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9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4" y="45647"/>
                </a:lnTo>
                <a:lnTo>
                  <a:pt x="40442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6"/>
                </a:lnTo>
                <a:lnTo>
                  <a:pt x="40442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1974022" y="121612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010170" y="12065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6"/>
                </a:lnTo>
                <a:lnTo>
                  <a:pt x="23689" y="47381"/>
                </a:lnTo>
                <a:lnTo>
                  <a:pt x="32604" y="45646"/>
                </a:lnTo>
                <a:lnTo>
                  <a:pt x="40440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0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013744" y="121007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049891" y="12097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053465" y="121335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089612" y="120783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2"/>
                </a:lnTo>
                <a:lnTo>
                  <a:pt x="14776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2" y="40442"/>
                </a:lnTo>
                <a:lnTo>
                  <a:pt x="45646" y="32605"/>
                </a:lnTo>
                <a:lnTo>
                  <a:pt x="47380" y="23690"/>
                </a:lnTo>
                <a:lnTo>
                  <a:pt x="45646" y="14775"/>
                </a:lnTo>
                <a:lnTo>
                  <a:pt x="40442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093186" y="121141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129436" y="121725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89" y="47381"/>
                </a:lnTo>
                <a:lnTo>
                  <a:pt x="32604" y="45647"/>
                </a:lnTo>
                <a:lnTo>
                  <a:pt x="40441" y="40443"/>
                </a:lnTo>
                <a:lnTo>
                  <a:pt x="45645" y="32605"/>
                </a:lnTo>
                <a:lnTo>
                  <a:pt x="47379" y="23690"/>
                </a:lnTo>
                <a:lnTo>
                  <a:pt x="45645" y="14776"/>
                </a:lnTo>
                <a:lnTo>
                  <a:pt x="40441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133009" y="122082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169157" y="12158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0" y="40442"/>
                </a:lnTo>
                <a:lnTo>
                  <a:pt x="45644" y="32605"/>
                </a:lnTo>
                <a:lnTo>
                  <a:pt x="47379" y="23690"/>
                </a:lnTo>
                <a:lnTo>
                  <a:pt x="45644" y="14776"/>
                </a:lnTo>
                <a:lnTo>
                  <a:pt x="40440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172730" y="121939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208878" y="122094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5" y="45647"/>
                </a:lnTo>
                <a:lnTo>
                  <a:pt x="40441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6"/>
                </a:lnTo>
                <a:lnTo>
                  <a:pt x="40441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212452" y="122451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248599" y="12271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1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252173" y="123075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288320" y="12576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291894" y="126126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328041" y="12676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9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2"/>
                </a:lnTo>
                <a:lnTo>
                  <a:pt x="14776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2"/>
                </a:lnTo>
                <a:lnTo>
                  <a:pt x="45646" y="32605"/>
                </a:lnTo>
                <a:lnTo>
                  <a:pt x="47380" y="23690"/>
                </a:lnTo>
                <a:lnTo>
                  <a:pt x="45646" y="14776"/>
                </a:lnTo>
                <a:lnTo>
                  <a:pt x="40442" y="6939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331615" y="12711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367763" y="12852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2" y="40442"/>
                </a:lnTo>
                <a:lnTo>
                  <a:pt x="45645" y="32606"/>
                </a:lnTo>
                <a:lnTo>
                  <a:pt x="47380" y="23691"/>
                </a:lnTo>
                <a:lnTo>
                  <a:pt x="45645" y="14776"/>
                </a:lnTo>
                <a:lnTo>
                  <a:pt x="40442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371336" y="128880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407585" y="12899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9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2"/>
                </a:lnTo>
                <a:lnTo>
                  <a:pt x="14776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2"/>
                </a:lnTo>
                <a:lnTo>
                  <a:pt x="45646" y="32605"/>
                </a:lnTo>
                <a:lnTo>
                  <a:pt x="47380" y="23690"/>
                </a:lnTo>
                <a:lnTo>
                  <a:pt x="45646" y="14776"/>
                </a:lnTo>
                <a:lnTo>
                  <a:pt x="40442" y="6939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411160" y="129351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447307" y="12912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3"/>
                </a:lnTo>
                <a:lnTo>
                  <a:pt x="45646" y="32605"/>
                </a:lnTo>
                <a:lnTo>
                  <a:pt x="47381" y="23690"/>
                </a:lnTo>
                <a:lnTo>
                  <a:pt x="45646" y="14776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450881" y="129484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487028" y="12968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1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490602" y="130037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526750" y="13186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5"/>
                </a:lnTo>
                <a:lnTo>
                  <a:pt x="47379" y="23690"/>
                </a:lnTo>
                <a:lnTo>
                  <a:pt x="45645" y="14776"/>
                </a:lnTo>
                <a:lnTo>
                  <a:pt x="40441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530323" y="132218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566471" y="13483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9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2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5" y="45647"/>
                </a:lnTo>
                <a:lnTo>
                  <a:pt x="40442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570044" y="135197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606192" y="139989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6"/>
                </a:lnTo>
                <a:lnTo>
                  <a:pt x="23690" y="47381"/>
                </a:lnTo>
                <a:lnTo>
                  <a:pt x="32604" y="45646"/>
                </a:lnTo>
                <a:lnTo>
                  <a:pt x="40440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5"/>
                </a:lnTo>
                <a:lnTo>
                  <a:pt x="40440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609765" y="140346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6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6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645913" y="14084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4" y="45647"/>
                </a:lnTo>
                <a:lnTo>
                  <a:pt x="40441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6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649486" y="141206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685634" y="141975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5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6"/>
                </a:lnTo>
                <a:lnTo>
                  <a:pt x="23689" y="47381"/>
                </a:lnTo>
                <a:lnTo>
                  <a:pt x="32604" y="45646"/>
                </a:lnTo>
                <a:lnTo>
                  <a:pt x="40441" y="40443"/>
                </a:lnTo>
                <a:lnTo>
                  <a:pt x="45645" y="32605"/>
                </a:lnTo>
                <a:lnTo>
                  <a:pt x="47379" y="23690"/>
                </a:lnTo>
                <a:lnTo>
                  <a:pt x="45645" y="14775"/>
                </a:lnTo>
                <a:lnTo>
                  <a:pt x="40441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689207" y="142332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7"/>
                </a:lnTo>
                <a:lnTo>
                  <a:pt x="40233" y="20117"/>
                </a:lnTo>
                <a:lnTo>
                  <a:pt x="38760" y="27687"/>
                </a:lnTo>
                <a:lnTo>
                  <a:pt x="34340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1"/>
                </a:lnTo>
                <a:lnTo>
                  <a:pt x="1473" y="27687"/>
                </a:lnTo>
                <a:lnTo>
                  <a:pt x="0" y="20117"/>
                </a:lnTo>
                <a:lnTo>
                  <a:pt x="1473" y="12547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725457" y="142753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0" y="40443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6"/>
                </a:lnTo>
                <a:lnTo>
                  <a:pt x="40440" y="6938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729031" y="143110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1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3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1"/>
                </a:lnTo>
                <a:lnTo>
                  <a:pt x="12546" y="1472"/>
                </a:lnTo>
                <a:lnTo>
                  <a:pt x="20116" y="0"/>
                </a:lnTo>
                <a:lnTo>
                  <a:pt x="27686" y="1472"/>
                </a:lnTo>
                <a:lnTo>
                  <a:pt x="34340" y="589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2765179" y="14261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0" y="40442"/>
                </a:lnTo>
                <a:lnTo>
                  <a:pt x="45644" y="32606"/>
                </a:lnTo>
                <a:lnTo>
                  <a:pt x="47379" y="23691"/>
                </a:lnTo>
                <a:lnTo>
                  <a:pt x="45644" y="14776"/>
                </a:lnTo>
                <a:lnTo>
                  <a:pt x="40440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768752" y="142967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6"/>
                </a:lnTo>
                <a:lnTo>
                  <a:pt x="34340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1"/>
                </a:lnTo>
                <a:lnTo>
                  <a:pt x="1473" y="27686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804899" y="143009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6" y="1734"/>
                </a:lnTo>
                <a:lnTo>
                  <a:pt x="6939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9" y="40443"/>
                </a:lnTo>
                <a:lnTo>
                  <a:pt x="14776" y="45647"/>
                </a:lnTo>
                <a:lnTo>
                  <a:pt x="23690" y="47381"/>
                </a:lnTo>
                <a:lnTo>
                  <a:pt x="32605" y="45647"/>
                </a:lnTo>
                <a:lnTo>
                  <a:pt x="40442" y="40443"/>
                </a:lnTo>
                <a:lnTo>
                  <a:pt x="45646" y="32605"/>
                </a:lnTo>
                <a:lnTo>
                  <a:pt x="47380" y="23690"/>
                </a:lnTo>
                <a:lnTo>
                  <a:pt x="45646" y="14776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808473" y="14336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1"/>
                </a:moveTo>
                <a:lnTo>
                  <a:pt x="38759" y="12546"/>
                </a:lnTo>
                <a:lnTo>
                  <a:pt x="40232" y="20116"/>
                </a:lnTo>
                <a:lnTo>
                  <a:pt x="38759" y="27687"/>
                </a:lnTo>
                <a:lnTo>
                  <a:pt x="34341" y="34342"/>
                </a:lnTo>
                <a:lnTo>
                  <a:pt x="27686" y="38761"/>
                </a:lnTo>
                <a:lnTo>
                  <a:pt x="20116" y="40233"/>
                </a:lnTo>
                <a:lnTo>
                  <a:pt x="12546" y="38761"/>
                </a:lnTo>
                <a:lnTo>
                  <a:pt x="5891" y="34342"/>
                </a:lnTo>
                <a:lnTo>
                  <a:pt x="1472" y="27687"/>
                </a:lnTo>
                <a:lnTo>
                  <a:pt x="0" y="20116"/>
                </a:lnTo>
                <a:lnTo>
                  <a:pt x="1472" y="12546"/>
                </a:lnTo>
                <a:lnTo>
                  <a:pt x="5891" y="5891"/>
                </a:lnTo>
                <a:lnTo>
                  <a:pt x="12546" y="1472"/>
                </a:lnTo>
                <a:lnTo>
                  <a:pt x="20116" y="0"/>
                </a:lnTo>
                <a:lnTo>
                  <a:pt x="27686" y="1472"/>
                </a:lnTo>
                <a:lnTo>
                  <a:pt x="34341" y="589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844620" y="14247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3"/>
                </a:lnTo>
                <a:lnTo>
                  <a:pt x="45646" y="32606"/>
                </a:lnTo>
                <a:lnTo>
                  <a:pt x="47381" y="23691"/>
                </a:lnTo>
                <a:lnTo>
                  <a:pt x="45646" y="14776"/>
                </a:lnTo>
                <a:lnTo>
                  <a:pt x="40442" y="6939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2848194" y="142834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1" y="5892"/>
                </a:moveTo>
                <a:lnTo>
                  <a:pt x="38759" y="12546"/>
                </a:lnTo>
                <a:lnTo>
                  <a:pt x="40232" y="20116"/>
                </a:lnTo>
                <a:lnTo>
                  <a:pt x="38759" y="27686"/>
                </a:lnTo>
                <a:lnTo>
                  <a:pt x="34341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1"/>
                </a:lnTo>
                <a:lnTo>
                  <a:pt x="1472" y="27686"/>
                </a:lnTo>
                <a:lnTo>
                  <a:pt x="0" y="20116"/>
                </a:lnTo>
                <a:lnTo>
                  <a:pt x="1472" y="12546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884342" y="14251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4" y="45647"/>
                </a:lnTo>
                <a:lnTo>
                  <a:pt x="40441" y="40443"/>
                </a:lnTo>
                <a:lnTo>
                  <a:pt x="45645" y="32606"/>
                </a:lnTo>
                <a:lnTo>
                  <a:pt x="47380" y="23691"/>
                </a:lnTo>
                <a:lnTo>
                  <a:pt x="45645" y="14776"/>
                </a:lnTo>
                <a:lnTo>
                  <a:pt x="40441" y="6939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2887915" y="142875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6"/>
                </a:lnTo>
                <a:lnTo>
                  <a:pt x="34340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7" y="38761"/>
                </a:lnTo>
                <a:lnTo>
                  <a:pt x="5892" y="34341"/>
                </a:lnTo>
                <a:lnTo>
                  <a:pt x="1473" y="27686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2"/>
                </a:lnTo>
                <a:lnTo>
                  <a:pt x="12547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2924064" y="14266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89" y="0"/>
                </a:moveTo>
                <a:lnTo>
                  <a:pt x="14775" y="1734"/>
                </a:lnTo>
                <a:lnTo>
                  <a:pt x="6938" y="6939"/>
                </a:lnTo>
                <a:lnTo>
                  <a:pt x="1734" y="14776"/>
                </a:lnTo>
                <a:lnTo>
                  <a:pt x="0" y="23691"/>
                </a:lnTo>
                <a:lnTo>
                  <a:pt x="1734" y="32606"/>
                </a:lnTo>
                <a:lnTo>
                  <a:pt x="6938" y="40442"/>
                </a:lnTo>
                <a:lnTo>
                  <a:pt x="14775" y="45647"/>
                </a:lnTo>
                <a:lnTo>
                  <a:pt x="23689" y="47382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6"/>
                </a:lnTo>
                <a:lnTo>
                  <a:pt x="47379" y="23691"/>
                </a:lnTo>
                <a:lnTo>
                  <a:pt x="45645" y="14776"/>
                </a:lnTo>
                <a:lnTo>
                  <a:pt x="40441" y="6939"/>
                </a:lnTo>
                <a:lnTo>
                  <a:pt x="32604" y="1734"/>
                </a:lnTo>
                <a:lnTo>
                  <a:pt x="23689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2927636" y="143018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2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6"/>
                </a:lnTo>
                <a:lnTo>
                  <a:pt x="34340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2" y="34341"/>
                </a:lnTo>
                <a:lnTo>
                  <a:pt x="1473" y="27686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0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2963784" y="14287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3"/>
                </a:lnTo>
                <a:lnTo>
                  <a:pt x="14775" y="45647"/>
                </a:lnTo>
                <a:lnTo>
                  <a:pt x="23690" y="47382"/>
                </a:lnTo>
                <a:lnTo>
                  <a:pt x="32605" y="45647"/>
                </a:lnTo>
                <a:lnTo>
                  <a:pt x="40442" y="40443"/>
                </a:lnTo>
                <a:lnTo>
                  <a:pt x="45646" y="32605"/>
                </a:lnTo>
                <a:lnTo>
                  <a:pt x="47381" y="23690"/>
                </a:lnTo>
                <a:lnTo>
                  <a:pt x="45646" y="14776"/>
                </a:lnTo>
                <a:lnTo>
                  <a:pt x="40442" y="6938"/>
                </a:lnTo>
                <a:lnTo>
                  <a:pt x="32605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2967358" y="143233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34340" y="5891"/>
                </a:moveTo>
                <a:lnTo>
                  <a:pt x="38760" y="12546"/>
                </a:lnTo>
                <a:lnTo>
                  <a:pt x="40233" y="20116"/>
                </a:lnTo>
                <a:lnTo>
                  <a:pt x="38760" y="27687"/>
                </a:lnTo>
                <a:lnTo>
                  <a:pt x="34340" y="34342"/>
                </a:lnTo>
                <a:lnTo>
                  <a:pt x="27686" y="38761"/>
                </a:lnTo>
                <a:lnTo>
                  <a:pt x="20116" y="40233"/>
                </a:lnTo>
                <a:lnTo>
                  <a:pt x="12546" y="38761"/>
                </a:lnTo>
                <a:lnTo>
                  <a:pt x="5892" y="34342"/>
                </a:lnTo>
                <a:lnTo>
                  <a:pt x="1473" y="27687"/>
                </a:lnTo>
                <a:lnTo>
                  <a:pt x="0" y="20116"/>
                </a:lnTo>
                <a:lnTo>
                  <a:pt x="1473" y="12546"/>
                </a:lnTo>
                <a:lnTo>
                  <a:pt x="5892" y="5891"/>
                </a:lnTo>
                <a:lnTo>
                  <a:pt x="12546" y="1472"/>
                </a:lnTo>
                <a:lnTo>
                  <a:pt x="20116" y="0"/>
                </a:lnTo>
                <a:lnTo>
                  <a:pt x="27686" y="1472"/>
                </a:lnTo>
                <a:lnTo>
                  <a:pt x="34340" y="589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119434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119434" y="227412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 txBox="1"/>
          <p:nvPr/>
        </p:nvSpPr>
        <p:spPr>
          <a:xfrm>
            <a:off x="3156386" y="2210561"/>
            <a:ext cx="18669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0.00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3119434" y="198368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 txBox="1"/>
          <p:nvPr/>
        </p:nvSpPr>
        <p:spPr>
          <a:xfrm>
            <a:off x="3156386" y="1920120"/>
            <a:ext cx="18669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0.20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3119434" y="16933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 txBox="1"/>
          <p:nvPr/>
        </p:nvSpPr>
        <p:spPr>
          <a:xfrm>
            <a:off x="3156386" y="1629782"/>
            <a:ext cx="18669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0.40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3119434" y="140290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 txBox="1"/>
          <p:nvPr/>
        </p:nvSpPr>
        <p:spPr>
          <a:xfrm>
            <a:off x="3156386" y="1339341"/>
            <a:ext cx="18669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0.60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3119434" y="111256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 txBox="1"/>
          <p:nvPr/>
        </p:nvSpPr>
        <p:spPr>
          <a:xfrm>
            <a:off x="3156386" y="1049003"/>
            <a:ext cx="18669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0.80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3119434" y="82212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 txBox="1"/>
          <p:nvPr/>
        </p:nvSpPr>
        <p:spPr>
          <a:xfrm>
            <a:off x="3156386" y="758561"/>
            <a:ext cx="18669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3119434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06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 txBox="1"/>
          <p:nvPr/>
        </p:nvSpPr>
        <p:spPr>
          <a:xfrm>
            <a:off x="3156386" y="468224"/>
            <a:ext cx="18669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3357856" y="725696"/>
            <a:ext cx="108585" cy="13544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>
                <a:latin typeface="Arial"/>
                <a:cs typeface="Arial"/>
              </a:rPr>
              <a:t>Grenzsteuersatz auf </a:t>
            </a:r>
            <a:r>
              <a:rPr dirty="0" sz="650" spc="-5">
                <a:latin typeface="Arial"/>
                <a:cs typeface="Arial"/>
              </a:rPr>
              <a:t>Vermögen </a:t>
            </a:r>
            <a:r>
              <a:rPr dirty="0" sz="650">
                <a:latin typeface="Arial"/>
                <a:cs typeface="Arial"/>
              </a:rPr>
              <a:t>in</a:t>
            </a:r>
            <a:r>
              <a:rPr dirty="0" sz="650" spc="-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988110" y="479370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955043" y="227412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 txBox="1"/>
          <p:nvPr/>
        </p:nvSpPr>
        <p:spPr>
          <a:xfrm>
            <a:off x="783321" y="2210561"/>
            <a:ext cx="1682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0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955043" y="209988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 txBox="1"/>
          <p:nvPr/>
        </p:nvSpPr>
        <p:spPr>
          <a:xfrm>
            <a:off x="783321" y="2036317"/>
            <a:ext cx="1682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5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955043" y="19256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 txBox="1"/>
          <p:nvPr/>
        </p:nvSpPr>
        <p:spPr>
          <a:xfrm>
            <a:off x="737315" y="1862073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10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955043" y="175139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 txBox="1"/>
          <p:nvPr/>
        </p:nvSpPr>
        <p:spPr>
          <a:xfrm>
            <a:off x="737315" y="1687828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15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955043" y="157714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 txBox="1"/>
          <p:nvPr/>
        </p:nvSpPr>
        <p:spPr>
          <a:xfrm>
            <a:off x="737315" y="1513585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20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955043" y="140290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 txBox="1"/>
          <p:nvPr/>
        </p:nvSpPr>
        <p:spPr>
          <a:xfrm>
            <a:off x="737315" y="1339341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25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955043" y="1228661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 txBox="1"/>
          <p:nvPr/>
        </p:nvSpPr>
        <p:spPr>
          <a:xfrm>
            <a:off x="737315" y="1165096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30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955043" y="105441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 txBox="1"/>
          <p:nvPr/>
        </p:nvSpPr>
        <p:spPr>
          <a:xfrm>
            <a:off x="737315" y="990853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35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955043" y="88017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 txBox="1"/>
          <p:nvPr/>
        </p:nvSpPr>
        <p:spPr>
          <a:xfrm>
            <a:off x="737315" y="816609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40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955043" y="70592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 txBox="1"/>
          <p:nvPr/>
        </p:nvSpPr>
        <p:spPr>
          <a:xfrm>
            <a:off x="737315" y="642364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45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955043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 txBox="1"/>
          <p:nvPr/>
        </p:nvSpPr>
        <p:spPr>
          <a:xfrm>
            <a:off x="737315" y="468224"/>
            <a:ext cx="21399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50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447259" y="877505"/>
            <a:ext cx="191135" cy="10509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35560" marR="5080" indent="-23495">
              <a:lnSpc>
                <a:spcPts val="650"/>
              </a:lnSpc>
              <a:spcBef>
                <a:spcPts val="80"/>
              </a:spcBef>
            </a:pPr>
            <a:r>
              <a:rPr dirty="0" sz="650">
                <a:latin typeface="Arial"/>
                <a:cs typeface="Arial"/>
              </a:rPr>
              <a:t>Anteil am</a:t>
            </a:r>
            <a:r>
              <a:rPr dirty="0" sz="650" spc="-8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Gesamtvermögen  (Schnitt über alle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Kantone)</a:t>
            </a:r>
            <a:endParaRPr sz="650">
              <a:latin typeface="Arial"/>
              <a:cs typeface="Arial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988110" y="2326439"/>
            <a:ext cx="2131695" cy="0"/>
          </a:xfrm>
          <a:custGeom>
            <a:avLst/>
            <a:gdLst/>
            <a:ahLst/>
            <a:cxnLst/>
            <a:rect l="l" t="t" r="r" b="b"/>
            <a:pathLst>
              <a:path w="2131695" h="0">
                <a:moveTo>
                  <a:pt x="0" y="0"/>
                </a:moveTo>
                <a:lnTo>
                  <a:pt x="213132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080348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278954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477662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676370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874976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073684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272392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470998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669705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2868310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3067018" y="2326439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080348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477662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874976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2272392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2669705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3067018" y="2326439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 txBox="1"/>
          <p:nvPr/>
        </p:nvSpPr>
        <p:spPr>
          <a:xfrm>
            <a:off x="975638" y="2344366"/>
            <a:ext cx="219646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09575" algn="l"/>
                <a:tab pos="807085" algn="l"/>
                <a:tab pos="1204595" algn="l"/>
                <a:tab pos="1601470" algn="l"/>
                <a:tab pos="1998980" algn="l"/>
              </a:tabLst>
            </a:pPr>
            <a:r>
              <a:rPr dirty="0" sz="650">
                <a:latin typeface="Arial"/>
                <a:cs typeface="Arial"/>
              </a:rPr>
              <a:t>1970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1980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1990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2000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2010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09569" y="258934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 h="0">
                <a:moveTo>
                  <a:pt x="0" y="0"/>
                </a:moveTo>
                <a:lnTo>
                  <a:pt x="3097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948459" y="257333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952381" y="257726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574508" y="258934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 h="0">
                <a:moveTo>
                  <a:pt x="0" y="0"/>
                </a:moveTo>
                <a:lnTo>
                  <a:pt x="309681" y="0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713296" y="257333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A3C3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717218" y="257726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A3C3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411825" y="2589341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 h="0">
                <a:moveTo>
                  <a:pt x="0" y="0"/>
                </a:moveTo>
                <a:lnTo>
                  <a:pt x="309681" y="0"/>
                </a:lnTo>
              </a:path>
            </a:pathLst>
          </a:custGeom>
          <a:ln w="7862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542924" y="25656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23690" y="0"/>
                </a:moveTo>
                <a:lnTo>
                  <a:pt x="14775" y="1734"/>
                </a:lnTo>
                <a:lnTo>
                  <a:pt x="6938" y="6938"/>
                </a:lnTo>
                <a:lnTo>
                  <a:pt x="1734" y="14776"/>
                </a:lnTo>
                <a:lnTo>
                  <a:pt x="0" y="23690"/>
                </a:lnTo>
                <a:lnTo>
                  <a:pt x="1734" y="32605"/>
                </a:lnTo>
                <a:lnTo>
                  <a:pt x="6938" y="40442"/>
                </a:lnTo>
                <a:lnTo>
                  <a:pt x="14775" y="45647"/>
                </a:lnTo>
                <a:lnTo>
                  <a:pt x="23690" y="47381"/>
                </a:lnTo>
                <a:lnTo>
                  <a:pt x="32604" y="45647"/>
                </a:lnTo>
                <a:lnTo>
                  <a:pt x="40441" y="40442"/>
                </a:lnTo>
                <a:lnTo>
                  <a:pt x="45645" y="32605"/>
                </a:lnTo>
                <a:lnTo>
                  <a:pt x="47380" y="23690"/>
                </a:lnTo>
                <a:lnTo>
                  <a:pt x="45645" y="14776"/>
                </a:lnTo>
                <a:lnTo>
                  <a:pt x="40441" y="6938"/>
                </a:lnTo>
                <a:lnTo>
                  <a:pt x="32604" y="1734"/>
                </a:lnTo>
                <a:lnTo>
                  <a:pt x="23690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2546498" y="256922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34341" y="5892"/>
                </a:moveTo>
                <a:lnTo>
                  <a:pt x="38759" y="12547"/>
                </a:lnTo>
                <a:lnTo>
                  <a:pt x="40232" y="20117"/>
                </a:lnTo>
                <a:lnTo>
                  <a:pt x="38759" y="27687"/>
                </a:lnTo>
                <a:lnTo>
                  <a:pt x="34341" y="34341"/>
                </a:lnTo>
                <a:lnTo>
                  <a:pt x="27686" y="38761"/>
                </a:lnTo>
                <a:lnTo>
                  <a:pt x="20116" y="40234"/>
                </a:lnTo>
                <a:lnTo>
                  <a:pt x="12546" y="38761"/>
                </a:lnTo>
                <a:lnTo>
                  <a:pt x="5891" y="34341"/>
                </a:lnTo>
                <a:lnTo>
                  <a:pt x="1472" y="27687"/>
                </a:lnTo>
                <a:lnTo>
                  <a:pt x="0" y="20117"/>
                </a:lnTo>
                <a:lnTo>
                  <a:pt x="1472" y="12547"/>
                </a:lnTo>
                <a:lnTo>
                  <a:pt x="5891" y="5892"/>
                </a:lnTo>
                <a:lnTo>
                  <a:pt x="12546" y="1473"/>
                </a:lnTo>
                <a:lnTo>
                  <a:pt x="20116" y="0"/>
                </a:lnTo>
                <a:lnTo>
                  <a:pt x="27686" y="1473"/>
                </a:lnTo>
                <a:lnTo>
                  <a:pt x="34341" y="589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 txBox="1"/>
          <p:nvPr/>
        </p:nvSpPr>
        <p:spPr>
          <a:xfrm>
            <a:off x="776223" y="2514634"/>
            <a:ext cx="244411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wrap="square" lIns="0" tIns="24130" rIns="0" bIns="0" rtlCol="0" vert="horz">
            <a:spAutoFit/>
          </a:bodyPr>
          <a:lstStyle/>
          <a:p>
            <a:pPr marL="392430">
              <a:lnSpc>
                <a:spcPct val="100000"/>
              </a:lnSpc>
              <a:spcBef>
                <a:spcPts val="190"/>
              </a:spcBef>
              <a:tabLst>
                <a:tab pos="1156970" algn="l"/>
                <a:tab pos="1994535" algn="l"/>
              </a:tabLst>
            </a:pPr>
            <a:r>
              <a:rPr dirty="0" sz="650" spc="-30">
                <a:latin typeface="Arial"/>
                <a:cs typeface="Arial"/>
              </a:rPr>
              <a:t>Top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1%	</a:t>
            </a:r>
            <a:r>
              <a:rPr dirty="0" sz="650" spc="-30">
                <a:latin typeface="Arial"/>
                <a:cs typeface="Arial"/>
              </a:rPr>
              <a:t>Top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0.1%	</a:t>
            </a:r>
            <a:r>
              <a:rPr dirty="0" sz="650">
                <a:latin typeface="Arial"/>
                <a:cs typeface="Arial"/>
              </a:rPr>
              <a:t>Steuersatz</a:t>
            </a:r>
            <a:endParaRPr sz="650">
              <a:latin typeface="Arial"/>
              <a:cs typeface="Arial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3772573" y="497568"/>
            <a:ext cx="140970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Durchschnitte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kantonaler</a:t>
            </a:r>
            <a:endParaRPr sz="900">
              <a:latin typeface="Arial"/>
              <a:cs typeface="Arial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3896829" y="636747"/>
            <a:ext cx="120396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15">
                <a:latin typeface="Arial"/>
                <a:cs typeface="Arial"/>
              </a:rPr>
              <a:t>Top-Vermögens-Anteile</a:t>
            </a:r>
            <a:endParaRPr sz="900">
              <a:latin typeface="Arial"/>
              <a:cs typeface="Arial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3772573" y="826536"/>
            <a:ext cx="105791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Durchschnittlicher</a:t>
            </a:r>
            <a:endParaRPr sz="900">
              <a:latin typeface="Arial"/>
              <a:cs typeface="Arial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3896829" y="965715"/>
            <a:ext cx="134429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15">
                <a:latin typeface="Arial"/>
                <a:cs typeface="Arial"/>
              </a:rPr>
              <a:t>Top-Vermögenssteuersatz</a:t>
            </a:r>
            <a:endParaRPr sz="900">
              <a:latin typeface="Arial"/>
              <a:cs typeface="Arial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 txBox="1"/>
          <p:nvPr/>
        </p:nvSpPr>
        <p:spPr>
          <a:xfrm>
            <a:off x="3600958" y="2805218"/>
            <a:ext cx="1831339" cy="35433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>
                <a:latin typeface="Arial"/>
                <a:cs typeface="Arial"/>
              </a:rPr>
              <a:t>Quelle: </a:t>
            </a:r>
            <a:r>
              <a:rPr dirty="0" sz="800">
                <a:latin typeface="Arial"/>
                <a:cs typeface="Arial"/>
              </a:rPr>
              <a:t>Marti, Martínez, </a:t>
            </a:r>
            <a:r>
              <a:rPr dirty="0" sz="800" spc="-5">
                <a:latin typeface="Arial"/>
                <a:cs typeface="Arial"/>
              </a:rPr>
              <a:t>Scheuer</a:t>
            </a:r>
            <a:r>
              <a:rPr dirty="0" sz="800" spc="4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(2023)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50">
              <a:latin typeface="Arial"/>
              <a:cs typeface="Arial"/>
            </a:endParaRPr>
          </a:p>
          <a:p>
            <a:pPr algn="r" marR="31115">
              <a:lnSpc>
                <a:spcPct val="100000"/>
              </a:lnSpc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24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21957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Effekte von </a:t>
            </a:r>
            <a:r>
              <a:rPr dirty="0" spc="-5"/>
              <a:t>Steueränderungen auf die Ungleichheit - </a:t>
            </a:r>
            <a:r>
              <a:rPr dirty="0" spc="-40"/>
              <a:t>Top</a:t>
            </a:r>
            <a:r>
              <a:rPr dirty="0" spc="-25"/>
              <a:t> </a:t>
            </a:r>
            <a:r>
              <a:rPr dirty="0" spc="-5"/>
              <a:t>0.1%</a:t>
            </a:r>
          </a:p>
        </p:txBody>
      </p:sp>
      <p:sp>
        <p:nvSpPr>
          <p:cNvPr id="3" name="object 3"/>
          <p:cNvSpPr/>
          <p:nvPr/>
        </p:nvSpPr>
        <p:spPr>
          <a:xfrm>
            <a:off x="886480" y="499228"/>
            <a:ext cx="2663825" cy="1971039"/>
          </a:xfrm>
          <a:custGeom>
            <a:avLst/>
            <a:gdLst/>
            <a:ahLst/>
            <a:cxnLst/>
            <a:rect l="l" t="t" r="r" b="b"/>
            <a:pathLst>
              <a:path w="2663825" h="1971039">
                <a:moveTo>
                  <a:pt x="0" y="0"/>
                </a:moveTo>
                <a:lnTo>
                  <a:pt x="2663613" y="0"/>
                </a:lnTo>
                <a:lnTo>
                  <a:pt x="2663613" y="1970989"/>
                </a:lnTo>
                <a:lnTo>
                  <a:pt x="0" y="197098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84097" y="2233144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84097" y="2046000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84097" y="1858959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84097" y="1671815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84097" y="1484672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4097" y="1297631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84097" y="1110488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84097" y="923447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84097" y="736303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511958" y="2444038"/>
            <a:ext cx="0" cy="28575"/>
          </a:xfrm>
          <a:custGeom>
            <a:avLst/>
            <a:gdLst/>
            <a:ahLst/>
            <a:cxnLst/>
            <a:rect l="l" t="t" r="r" b="b"/>
            <a:pathLst>
              <a:path w="0" h="28575">
                <a:moveTo>
                  <a:pt x="0" y="0"/>
                </a:moveTo>
                <a:lnTo>
                  <a:pt x="0" y="28563"/>
                </a:lnTo>
              </a:path>
            </a:pathLst>
          </a:custGeom>
          <a:ln w="7147">
            <a:solidFill>
              <a:srgbClr val="808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511958" y="496846"/>
            <a:ext cx="0" cy="1928495"/>
          </a:xfrm>
          <a:custGeom>
            <a:avLst/>
            <a:gdLst/>
            <a:ahLst/>
            <a:cxnLst/>
            <a:rect l="l" t="t" r="r" b="b"/>
            <a:pathLst>
              <a:path w="0" h="1928495">
                <a:moveTo>
                  <a:pt x="0" y="0"/>
                </a:moveTo>
                <a:lnTo>
                  <a:pt x="0" y="1928151"/>
                </a:lnTo>
              </a:path>
            </a:pathLst>
          </a:custGeom>
          <a:ln w="7147">
            <a:solidFill>
              <a:srgbClr val="80808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84097" y="1484672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71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962618" y="1424885"/>
            <a:ext cx="0" cy="163195"/>
          </a:xfrm>
          <a:custGeom>
            <a:avLst/>
            <a:gdLst/>
            <a:ahLst/>
            <a:cxnLst/>
            <a:rect l="l" t="t" r="r" b="b"/>
            <a:pathLst>
              <a:path w="0" h="163194">
                <a:moveTo>
                  <a:pt x="0" y="162573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944396" y="142488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944396" y="158745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19558" y="1416592"/>
            <a:ext cx="0" cy="119380"/>
          </a:xfrm>
          <a:custGeom>
            <a:avLst/>
            <a:gdLst/>
            <a:ahLst/>
            <a:cxnLst/>
            <a:rect l="l" t="t" r="r" b="b"/>
            <a:pathLst>
              <a:path w="0" h="119380">
                <a:moveTo>
                  <a:pt x="0" y="1192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101335" y="141659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101335" y="153586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276497" y="137451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126434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258275" y="137451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258275" y="150095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433436" y="14846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415214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415214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590478" y="1269171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5">
                <a:moveTo>
                  <a:pt x="0" y="172913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572256" y="126917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572256" y="144208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747418" y="1183277"/>
            <a:ext cx="0" cy="242570"/>
          </a:xfrm>
          <a:custGeom>
            <a:avLst/>
            <a:gdLst/>
            <a:ahLst/>
            <a:cxnLst/>
            <a:rect l="l" t="t" r="r" b="b"/>
            <a:pathLst>
              <a:path w="0" h="242569">
                <a:moveTo>
                  <a:pt x="0" y="2422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729195" y="118327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729195" y="142549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904357" y="1200886"/>
            <a:ext cx="0" cy="240665"/>
          </a:xfrm>
          <a:custGeom>
            <a:avLst/>
            <a:gdLst/>
            <a:ahLst/>
            <a:cxnLst/>
            <a:rect l="l" t="t" r="r" b="b"/>
            <a:pathLst>
              <a:path w="0" h="240665">
                <a:moveTo>
                  <a:pt x="0" y="240379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886134" y="120088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886134" y="144126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061296" y="1254121"/>
            <a:ext cx="0" cy="219075"/>
          </a:xfrm>
          <a:custGeom>
            <a:avLst/>
            <a:gdLst/>
            <a:ahLst/>
            <a:cxnLst/>
            <a:rect l="l" t="t" r="r" b="b"/>
            <a:pathLst>
              <a:path w="0" h="219075">
                <a:moveTo>
                  <a:pt x="0" y="218469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043074" y="125412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043074" y="147259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218338" y="1199964"/>
            <a:ext cx="0" cy="234315"/>
          </a:xfrm>
          <a:custGeom>
            <a:avLst/>
            <a:gdLst/>
            <a:ahLst/>
            <a:cxnLst/>
            <a:rect l="l" t="t" r="r" b="b"/>
            <a:pathLst>
              <a:path w="0" h="234315">
                <a:moveTo>
                  <a:pt x="0" y="234133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200116" y="119996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200116" y="143409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375277" y="1149595"/>
            <a:ext cx="0" cy="288290"/>
          </a:xfrm>
          <a:custGeom>
            <a:avLst/>
            <a:gdLst/>
            <a:ahLst/>
            <a:cxnLst/>
            <a:rect l="l" t="t" r="r" b="b"/>
            <a:pathLst>
              <a:path w="0" h="288290">
                <a:moveTo>
                  <a:pt x="0" y="288291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357055" y="114959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357055" y="143788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532217" y="1087248"/>
            <a:ext cx="0" cy="399415"/>
          </a:xfrm>
          <a:custGeom>
            <a:avLst/>
            <a:gdLst/>
            <a:ahLst/>
            <a:cxnLst/>
            <a:rect l="l" t="t" r="r" b="b"/>
            <a:pathLst>
              <a:path w="0" h="399415">
                <a:moveTo>
                  <a:pt x="0" y="399266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513994" y="108724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513994" y="148651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689259" y="1012411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59">
                <a:moveTo>
                  <a:pt x="0" y="454242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671036" y="101241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671036" y="146665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846198" y="1189522"/>
            <a:ext cx="0" cy="313690"/>
          </a:xfrm>
          <a:custGeom>
            <a:avLst/>
            <a:gdLst/>
            <a:ahLst/>
            <a:cxnLst/>
            <a:rect l="l" t="t" r="r" b="b"/>
            <a:pathLst>
              <a:path w="0" h="313690">
                <a:moveTo>
                  <a:pt x="0" y="313475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827976" y="118952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827976" y="150299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003137" y="1256169"/>
            <a:ext cx="0" cy="273685"/>
          </a:xfrm>
          <a:custGeom>
            <a:avLst/>
            <a:gdLst/>
            <a:ahLst/>
            <a:cxnLst/>
            <a:rect l="l" t="t" r="r" b="b"/>
            <a:pathLst>
              <a:path w="0" h="273684">
                <a:moveTo>
                  <a:pt x="0" y="273446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984915" y="125616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984915" y="152961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160077" y="1411269"/>
            <a:ext cx="0" cy="175895"/>
          </a:xfrm>
          <a:custGeom>
            <a:avLst/>
            <a:gdLst/>
            <a:ahLst/>
            <a:cxnLst/>
            <a:rect l="l" t="t" r="r" b="b"/>
            <a:pathLst>
              <a:path w="0" h="175894">
                <a:moveTo>
                  <a:pt x="0" y="175370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141854" y="141126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141854" y="158663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317119" y="1411780"/>
            <a:ext cx="0" cy="167640"/>
          </a:xfrm>
          <a:custGeom>
            <a:avLst/>
            <a:gdLst/>
            <a:ahLst/>
            <a:cxnLst/>
            <a:rect l="l" t="t" r="r" b="b"/>
            <a:pathLst>
              <a:path w="0" h="167640">
                <a:moveTo>
                  <a:pt x="0" y="167077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298896" y="141178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298896" y="157885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474058" y="1350867"/>
            <a:ext cx="0" cy="182880"/>
          </a:xfrm>
          <a:custGeom>
            <a:avLst/>
            <a:gdLst/>
            <a:ahLst/>
            <a:cxnLst/>
            <a:rect l="l" t="t" r="r" b="b"/>
            <a:pathLst>
              <a:path w="0" h="182880">
                <a:moveTo>
                  <a:pt x="0" y="182843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455836" y="135086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455836" y="153371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962516" y="1239584"/>
            <a:ext cx="2512060" cy="266700"/>
          </a:xfrm>
          <a:custGeom>
            <a:avLst/>
            <a:gdLst/>
            <a:ahLst/>
            <a:cxnLst/>
            <a:rect l="l" t="t" r="r" b="b"/>
            <a:pathLst>
              <a:path w="2512060" h="266700">
                <a:moveTo>
                  <a:pt x="0" y="266689"/>
                </a:moveTo>
                <a:lnTo>
                  <a:pt x="156939" y="236692"/>
                </a:lnTo>
                <a:lnTo>
                  <a:pt x="313981" y="198199"/>
                </a:lnTo>
                <a:lnTo>
                  <a:pt x="470920" y="245190"/>
                </a:lnTo>
                <a:lnTo>
                  <a:pt x="627859" y="116094"/>
                </a:lnTo>
                <a:lnTo>
                  <a:pt x="784799" y="64803"/>
                </a:lnTo>
                <a:lnTo>
                  <a:pt x="941841" y="81593"/>
                </a:lnTo>
                <a:lnTo>
                  <a:pt x="1098780" y="123772"/>
                </a:lnTo>
                <a:lnTo>
                  <a:pt x="1255719" y="77498"/>
                </a:lnTo>
                <a:lnTo>
                  <a:pt x="1412761" y="54156"/>
                </a:lnTo>
                <a:lnTo>
                  <a:pt x="1569701" y="47297"/>
                </a:lnTo>
                <a:lnTo>
                  <a:pt x="1726640" y="0"/>
                </a:lnTo>
                <a:lnTo>
                  <a:pt x="1883579" y="106778"/>
                </a:lnTo>
                <a:lnTo>
                  <a:pt x="2040621" y="153359"/>
                </a:lnTo>
                <a:lnTo>
                  <a:pt x="2197561" y="259420"/>
                </a:lnTo>
                <a:lnTo>
                  <a:pt x="2354500" y="255838"/>
                </a:lnTo>
                <a:lnTo>
                  <a:pt x="2511439" y="2027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931613" y="147536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9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936667" y="148042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088552" y="1445373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7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093606" y="1450427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1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245594" y="140688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250648" y="141193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402533" y="145387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9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407587" y="145892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559473" y="132477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4"/>
                </a:lnTo>
                <a:lnTo>
                  <a:pt x="30902" y="61807"/>
                </a:lnTo>
                <a:lnTo>
                  <a:pt x="61806" y="30904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564526" y="132982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716412" y="127348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7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721466" y="127853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873453" y="1290273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9"/>
                </a:lnTo>
                <a:lnTo>
                  <a:pt x="61807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878508" y="1295327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030393" y="133245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035447" y="1337506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187332" y="12861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4" y="0"/>
                </a:moveTo>
                <a:lnTo>
                  <a:pt x="0" y="30904"/>
                </a:lnTo>
                <a:lnTo>
                  <a:pt x="30904" y="61809"/>
                </a:lnTo>
                <a:lnTo>
                  <a:pt x="61807" y="30904"/>
                </a:lnTo>
                <a:lnTo>
                  <a:pt x="30904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192386" y="129123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344375" y="126283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5"/>
                </a:lnTo>
                <a:lnTo>
                  <a:pt x="30902" y="61809"/>
                </a:lnTo>
                <a:lnTo>
                  <a:pt x="61806" y="30905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349428" y="1267891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501314" y="125597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7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506367" y="126103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0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658253" y="120868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8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663307" y="121373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815192" y="131545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820246" y="132051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972234" y="136203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4"/>
                </a:lnTo>
                <a:lnTo>
                  <a:pt x="30902" y="61808"/>
                </a:lnTo>
                <a:lnTo>
                  <a:pt x="61806" y="30904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977288" y="136709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129174" y="146810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7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134227" y="147315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1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286112" y="146451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904" y="0"/>
                </a:moveTo>
                <a:lnTo>
                  <a:pt x="0" y="30905"/>
                </a:lnTo>
                <a:lnTo>
                  <a:pt x="30904" y="61808"/>
                </a:lnTo>
                <a:lnTo>
                  <a:pt x="61807" y="30905"/>
                </a:lnTo>
                <a:lnTo>
                  <a:pt x="30904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291167" y="1469571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25849" y="0"/>
                </a:moveTo>
                <a:lnTo>
                  <a:pt x="0" y="25851"/>
                </a:lnTo>
                <a:lnTo>
                  <a:pt x="25849" y="51701"/>
                </a:lnTo>
                <a:lnTo>
                  <a:pt x="51698" y="25851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443052" y="141138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448106" y="141643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978282" y="1307152"/>
            <a:ext cx="0" cy="264795"/>
          </a:xfrm>
          <a:custGeom>
            <a:avLst/>
            <a:gdLst/>
            <a:ahLst/>
            <a:cxnLst/>
            <a:rect l="l" t="t" r="r" b="b"/>
            <a:pathLst>
              <a:path w="0" h="264794">
                <a:moveTo>
                  <a:pt x="0" y="264744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960059" y="130715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960059" y="157189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1135221" y="1277566"/>
            <a:ext cx="0" cy="306070"/>
          </a:xfrm>
          <a:custGeom>
            <a:avLst/>
            <a:gdLst/>
            <a:ahLst/>
            <a:cxnLst/>
            <a:rect l="l" t="t" r="r" b="b"/>
            <a:pathLst>
              <a:path w="0" h="306069">
                <a:moveTo>
                  <a:pt x="0" y="305592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1116998" y="127756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1116998" y="158315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1292160" y="1333975"/>
            <a:ext cx="0" cy="252729"/>
          </a:xfrm>
          <a:custGeom>
            <a:avLst/>
            <a:gdLst/>
            <a:ahLst/>
            <a:cxnLst/>
            <a:rect l="l" t="t" r="r" b="b"/>
            <a:pathLst>
              <a:path w="0" h="252730">
                <a:moveTo>
                  <a:pt x="0" y="252664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1273938" y="133397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1273938" y="158663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1449202" y="14846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1430979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1430979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1606141" y="1415671"/>
            <a:ext cx="0" cy="406400"/>
          </a:xfrm>
          <a:custGeom>
            <a:avLst/>
            <a:gdLst/>
            <a:ahLst/>
            <a:cxnLst/>
            <a:rect l="l" t="t" r="r" b="b"/>
            <a:pathLst>
              <a:path w="0" h="406400">
                <a:moveTo>
                  <a:pt x="0" y="40633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1587918" y="141567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1587918" y="182200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1763081" y="1500847"/>
            <a:ext cx="0" cy="331470"/>
          </a:xfrm>
          <a:custGeom>
            <a:avLst/>
            <a:gdLst/>
            <a:ahLst/>
            <a:cxnLst/>
            <a:rect l="l" t="t" r="r" b="b"/>
            <a:pathLst>
              <a:path w="0" h="331469">
                <a:moveTo>
                  <a:pt x="0" y="33088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744858" y="150084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744858" y="183172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920122" y="1627794"/>
            <a:ext cx="0" cy="297815"/>
          </a:xfrm>
          <a:custGeom>
            <a:avLst/>
            <a:gdLst/>
            <a:ahLst/>
            <a:cxnLst/>
            <a:rect l="l" t="t" r="r" b="b"/>
            <a:pathLst>
              <a:path w="0" h="297814">
                <a:moveTo>
                  <a:pt x="0" y="29730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901900" y="162779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901900" y="192509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077062" y="1548862"/>
            <a:ext cx="0" cy="306070"/>
          </a:xfrm>
          <a:custGeom>
            <a:avLst/>
            <a:gdLst/>
            <a:ahLst/>
            <a:cxnLst/>
            <a:rect l="l" t="t" r="r" b="b"/>
            <a:pathLst>
              <a:path w="0" h="306069">
                <a:moveTo>
                  <a:pt x="0" y="306001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058839" y="154886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058839" y="185486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234002" y="1506990"/>
            <a:ext cx="0" cy="247650"/>
          </a:xfrm>
          <a:custGeom>
            <a:avLst/>
            <a:gdLst/>
            <a:ahLst/>
            <a:cxnLst/>
            <a:rect l="l" t="t" r="r" b="b"/>
            <a:pathLst>
              <a:path w="0" h="247650">
                <a:moveTo>
                  <a:pt x="0" y="247136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215778" y="150699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215778" y="175412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390941" y="1507092"/>
            <a:ext cx="0" cy="255904"/>
          </a:xfrm>
          <a:custGeom>
            <a:avLst/>
            <a:gdLst/>
            <a:ahLst/>
            <a:cxnLst/>
            <a:rect l="l" t="t" r="r" b="b"/>
            <a:pathLst>
              <a:path w="0" h="255905">
                <a:moveTo>
                  <a:pt x="0" y="255325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372719" y="150709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372719" y="176241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547982" y="1491634"/>
            <a:ext cx="0" cy="212090"/>
          </a:xfrm>
          <a:custGeom>
            <a:avLst/>
            <a:gdLst/>
            <a:ahLst/>
            <a:cxnLst/>
            <a:rect l="l" t="t" r="r" b="b"/>
            <a:pathLst>
              <a:path w="0" h="212089">
                <a:moveTo>
                  <a:pt x="0" y="211508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529760" y="149163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529760" y="170314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704921" y="1411371"/>
            <a:ext cx="0" cy="231140"/>
          </a:xfrm>
          <a:custGeom>
            <a:avLst/>
            <a:gdLst/>
            <a:ahLst/>
            <a:cxnLst/>
            <a:rect l="l" t="t" r="r" b="b"/>
            <a:pathLst>
              <a:path w="0" h="231139">
                <a:moveTo>
                  <a:pt x="0" y="230755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686699" y="141137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686699" y="164212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861862" y="1430515"/>
            <a:ext cx="0" cy="249554"/>
          </a:xfrm>
          <a:custGeom>
            <a:avLst/>
            <a:gdLst/>
            <a:ahLst/>
            <a:cxnLst/>
            <a:rect l="l" t="t" r="r" b="b"/>
            <a:pathLst>
              <a:path w="0" h="249555">
                <a:moveTo>
                  <a:pt x="0" y="24949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843639" y="143051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843639" y="168000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018801" y="1400110"/>
            <a:ext cx="0" cy="252729"/>
          </a:xfrm>
          <a:custGeom>
            <a:avLst/>
            <a:gdLst/>
            <a:ahLst/>
            <a:cxnLst/>
            <a:rect l="l" t="t" r="r" b="b"/>
            <a:pathLst>
              <a:path w="0" h="252730">
                <a:moveTo>
                  <a:pt x="0" y="252152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000578" y="140011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000578" y="165226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175842" y="1446589"/>
            <a:ext cx="0" cy="189230"/>
          </a:xfrm>
          <a:custGeom>
            <a:avLst/>
            <a:gdLst/>
            <a:ahLst/>
            <a:cxnLst/>
            <a:rect l="l" t="t" r="r" b="b"/>
            <a:pathLst>
              <a:path w="0" h="189230">
                <a:moveTo>
                  <a:pt x="0" y="18919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157620" y="144658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157620" y="163577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332781" y="1393967"/>
            <a:ext cx="0" cy="220345"/>
          </a:xfrm>
          <a:custGeom>
            <a:avLst/>
            <a:gdLst/>
            <a:ahLst/>
            <a:cxnLst/>
            <a:rect l="l" t="t" r="r" b="b"/>
            <a:pathLst>
              <a:path w="0" h="220344">
                <a:moveTo>
                  <a:pt x="0" y="220108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314559" y="139396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314559" y="161407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489721" y="1380863"/>
            <a:ext cx="0" cy="252729"/>
          </a:xfrm>
          <a:custGeom>
            <a:avLst/>
            <a:gdLst/>
            <a:ahLst/>
            <a:cxnLst/>
            <a:rect l="l" t="t" r="r" b="b"/>
            <a:pathLst>
              <a:path w="0" h="252730">
                <a:moveTo>
                  <a:pt x="0" y="252561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471498" y="138086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1498" y="1633425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978179" y="1436863"/>
            <a:ext cx="47625" cy="3175"/>
          </a:xfrm>
          <a:custGeom>
            <a:avLst/>
            <a:gdLst/>
            <a:ahLst/>
            <a:cxnLst/>
            <a:rect l="l" t="t" r="r" b="b"/>
            <a:pathLst>
              <a:path w="47625" h="3175">
                <a:moveTo>
                  <a:pt x="-3573" y="1382"/>
                </a:moveTo>
                <a:lnTo>
                  <a:pt x="51075" y="1382"/>
                </a:lnTo>
              </a:path>
            </a:pathLst>
          </a:custGeom>
          <a:ln w="9911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049534" y="1432665"/>
            <a:ext cx="47625" cy="3175"/>
          </a:xfrm>
          <a:custGeom>
            <a:avLst/>
            <a:gdLst/>
            <a:ahLst/>
            <a:cxnLst/>
            <a:rect l="l" t="t" r="r" b="b"/>
            <a:pathLst>
              <a:path w="47625" h="3175">
                <a:moveTo>
                  <a:pt x="-3573" y="1382"/>
                </a:moveTo>
                <a:lnTo>
                  <a:pt x="51075" y="1382"/>
                </a:lnTo>
              </a:path>
            </a:pathLst>
          </a:custGeom>
          <a:ln w="9911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120786" y="143041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-3573" y="409"/>
                </a:moveTo>
                <a:lnTo>
                  <a:pt x="18008" y="409"/>
                </a:lnTo>
              </a:path>
            </a:pathLst>
          </a:custGeom>
          <a:ln w="796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135221" y="1430413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554" y="6245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191220" y="1441163"/>
            <a:ext cx="46990" cy="9525"/>
          </a:xfrm>
          <a:custGeom>
            <a:avLst/>
            <a:gdLst/>
            <a:ahLst/>
            <a:cxnLst/>
            <a:rect l="l" t="t" r="r" b="b"/>
            <a:pathLst>
              <a:path w="46990" h="9525">
                <a:moveTo>
                  <a:pt x="0" y="0"/>
                </a:moveTo>
                <a:lnTo>
                  <a:pt x="46784" y="8906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261448" y="1454573"/>
            <a:ext cx="31115" cy="6350"/>
          </a:xfrm>
          <a:custGeom>
            <a:avLst/>
            <a:gdLst/>
            <a:ahLst/>
            <a:cxnLst/>
            <a:rect l="l" t="t" r="r" b="b"/>
            <a:pathLst>
              <a:path w="31115" h="6350">
                <a:moveTo>
                  <a:pt x="0" y="0"/>
                </a:moveTo>
                <a:lnTo>
                  <a:pt x="30712" y="5835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292160" y="1460409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0" y="0"/>
                </a:moveTo>
                <a:lnTo>
                  <a:pt x="16175" y="2457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331881" y="1466552"/>
            <a:ext cx="46990" cy="7620"/>
          </a:xfrm>
          <a:custGeom>
            <a:avLst/>
            <a:gdLst/>
            <a:ahLst/>
            <a:cxnLst/>
            <a:rect l="l" t="t" r="r" b="b"/>
            <a:pathLst>
              <a:path w="46990" h="7619">
                <a:moveTo>
                  <a:pt x="0" y="0"/>
                </a:moveTo>
                <a:lnTo>
                  <a:pt x="46989" y="737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402417" y="1477608"/>
            <a:ext cx="46990" cy="7620"/>
          </a:xfrm>
          <a:custGeom>
            <a:avLst/>
            <a:gdLst/>
            <a:ahLst/>
            <a:cxnLst/>
            <a:rect l="l" t="t" r="r" b="b"/>
            <a:pathLst>
              <a:path w="46990" h="7619">
                <a:moveTo>
                  <a:pt x="0" y="0"/>
                </a:moveTo>
                <a:lnTo>
                  <a:pt x="46682" y="7166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449100" y="14847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307" y="307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1467527" y="1500540"/>
            <a:ext cx="36830" cy="31115"/>
          </a:xfrm>
          <a:custGeom>
            <a:avLst/>
            <a:gdLst/>
            <a:ahLst/>
            <a:cxnLst/>
            <a:rect l="l" t="t" r="r" b="b"/>
            <a:pathLst>
              <a:path w="36830" h="31115">
                <a:moveTo>
                  <a:pt x="0" y="0"/>
                </a:moveTo>
                <a:lnTo>
                  <a:pt x="36240" y="30917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1521989" y="1547019"/>
            <a:ext cx="36195" cy="31115"/>
          </a:xfrm>
          <a:custGeom>
            <a:avLst/>
            <a:gdLst/>
            <a:ahLst/>
            <a:cxnLst/>
            <a:rect l="l" t="t" r="r" b="b"/>
            <a:pathLst>
              <a:path w="36194" h="31115">
                <a:moveTo>
                  <a:pt x="0" y="0"/>
                </a:moveTo>
                <a:lnTo>
                  <a:pt x="36138" y="30917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1576248" y="1593395"/>
            <a:ext cx="30480" cy="26034"/>
          </a:xfrm>
          <a:custGeom>
            <a:avLst/>
            <a:gdLst/>
            <a:ahLst/>
            <a:cxnLst/>
            <a:rect l="l" t="t" r="r" b="b"/>
            <a:pathLst>
              <a:path w="30480" h="26034">
                <a:moveTo>
                  <a:pt x="0" y="0"/>
                </a:moveTo>
                <a:lnTo>
                  <a:pt x="29893" y="2549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1606141" y="1618887"/>
            <a:ext cx="8255" cy="2540"/>
          </a:xfrm>
          <a:custGeom>
            <a:avLst/>
            <a:gdLst/>
            <a:ahLst/>
            <a:cxnLst/>
            <a:rect l="l" t="t" r="r" b="b"/>
            <a:pathLst>
              <a:path w="8255" h="2540">
                <a:moveTo>
                  <a:pt x="0" y="0"/>
                </a:moveTo>
                <a:lnTo>
                  <a:pt x="7985" y="2457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1636956" y="1628203"/>
            <a:ext cx="45720" cy="13970"/>
          </a:xfrm>
          <a:custGeom>
            <a:avLst/>
            <a:gdLst/>
            <a:ahLst/>
            <a:cxnLst/>
            <a:rect l="l" t="t" r="r" b="b"/>
            <a:pathLst>
              <a:path w="45719" h="13969">
                <a:moveTo>
                  <a:pt x="0" y="0"/>
                </a:moveTo>
                <a:lnTo>
                  <a:pt x="45659" y="1382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1705444" y="1648883"/>
            <a:ext cx="45720" cy="13970"/>
          </a:xfrm>
          <a:custGeom>
            <a:avLst/>
            <a:gdLst/>
            <a:ahLst/>
            <a:cxnLst/>
            <a:rect l="l" t="t" r="r" b="b"/>
            <a:pathLst>
              <a:path w="45719" h="13969">
                <a:moveTo>
                  <a:pt x="0" y="0"/>
                </a:moveTo>
                <a:lnTo>
                  <a:pt x="45556" y="1371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1772295" y="1672737"/>
            <a:ext cx="39370" cy="27940"/>
          </a:xfrm>
          <a:custGeom>
            <a:avLst/>
            <a:gdLst/>
            <a:ahLst/>
            <a:cxnLst/>
            <a:rect l="l" t="t" r="r" b="b"/>
            <a:pathLst>
              <a:path w="39369" h="27939">
                <a:moveTo>
                  <a:pt x="0" y="0"/>
                </a:moveTo>
                <a:lnTo>
                  <a:pt x="39004" y="27334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1830750" y="1713789"/>
            <a:ext cx="39370" cy="27940"/>
          </a:xfrm>
          <a:custGeom>
            <a:avLst/>
            <a:gdLst/>
            <a:ahLst/>
            <a:cxnLst/>
            <a:rect l="l" t="t" r="r" b="b"/>
            <a:pathLst>
              <a:path w="39369" h="27939">
                <a:moveTo>
                  <a:pt x="0" y="0"/>
                </a:moveTo>
                <a:lnTo>
                  <a:pt x="39004" y="27334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1889205" y="1754843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4" h="22225">
                <a:moveTo>
                  <a:pt x="0" y="0"/>
                </a:moveTo>
                <a:lnTo>
                  <a:pt x="30814" y="2160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1920020" y="1772144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4299"/>
                </a:moveTo>
                <a:lnTo>
                  <a:pt x="9111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1950630" y="1741534"/>
            <a:ext cx="43180" cy="20955"/>
          </a:xfrm>
          <a:custGeom>
            <a:avLst/>
            <a:gdLst/>
            <a:ahLst/>
            <a:cxnLst/>
            <a:rect l="l" t="t" r="r" b="b"/>
            <a:pathLst>
              <a:path w="43180" h="20955">
                <a:moveTo>
                  <a:pt x="0" y="20372"/>
                </a:moveTo>
                <a:lnTo>
                  <a:pt x="42997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015126" y="1710821"/>
            <a:ext cx="43180" cy="20955"/>
          </a:xfrm>
          <a:custGeom>
            <a:avLst/>
            <a:gdLst/>
            <a:ahLst/>
            <a:cxnLst/>
            <a:rect l="l" t="t" r="r" b="b"/>
            <a:pathLst>
              <a:path w="43180" h="20955">
                <a:moveTo>
                  <a:pt x="0" y="20475"/>
                </a:moveTo>
                <a:lnTo>
                  <a:pt x="4299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079724" y="1680927"/>
            <a:ext cx="43815" cy="20320"/>
          </a:xfrm>
          <a:custGeom>
            <a:avLst/>
            <a:gdLst/>
            <a:ahLst/>
            <a:cxnLst/>
            <a:rect l="l" t="t" r="r" b="b"/>
            <a:pathLst>
              <a:path w="43814" h="20319">
                <a:moveTo>
                  <a:pt x="0" y="19758"/>
                </a:moveTo>
                <a:lnTo>
                  <a:pt x="4330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144834" y="1651340"/>
            <a:ext cx="43815" cy="20320"/>
          </a:xfrm>
          <a:custGeom>
            <a:avLst/>
            <a:gdLst/>
            <a:ahLst/>
            <a:cxnLst/>
            <a:rect l="l" t="t" r="r" b="b"/>
            <a:pathLst>
              <a:path w="43814" h="20319">
                <a:moveTo>
                  <a:pt x="0" y="19758"/>
                </a:moveTo>
                <a:lnTo>
                  <a:pt x="4330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209842" y="1630558"/>
            <a:ext cx="24765" cy="11430"/>
          </a:xfrm>
          <a:custGeom>
            <a:avLst/>
            <a:gdLst/>
            <a:ahLst/>
            <a:cxnLst/>
            <a:rect l="l" t="t" r="r" b="b"/>
            <a:pathLst>
              <a:path w="24764" h="11430">
                <a:moveTo>
                  <a:pt x="0" y="10953"/>
                </a:moveTo>
                <a:lnTo>
                  <a:pt x="2416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234002" y="1630558"/>
            <a:ext cx="21590" cy="635"/>
          </a:xfrm>
          <a:custGeom>
            <a:avLst/>
            <a:gdLst/>
            <a:ahLst/>
            <a:cxnLst/>
            <a:rect l="l" t="t" r="r" b="b"/>
            <a:pathLst>
              <a:path w="21589" h="635">
                <a:moveTo>
                  <a:pt x="-3573" y="307"/>
                </a:moveTo>
                <a:lnTo>
                  <a:pt x="24662" y="307"/>
                </a:lnTo>
              </a:path>
            </a:pathLst>
          </a:custGeom>
          <a:ln w="7761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278943" y="1631787"/>
            <a:ext cx="47625" cy="1905"/>
          </a:xfrm>
          <a:custGeom>
            <a:avLst/>
            <a:gdLst/>
            <a:ahLst/>
            <a:cxnLst/>
            <a:rect l="l" t="t" r="r" b="b"/>
            <a:pathLst>
              <a:path w="47625" h="1905">
                <a:moveTo>
                  <a:pt x="-3573" y="665"/>
                </a:moveTo>
                <a:lnTo>
                  <a:pt x="51178" y="665"/>
                </a:lnTo>
              </a:path>
            </a:pathLst>
          </a:custGeom>
          <a:ln w="847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350400" y="1633732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69">
                <a:moveTo>
                  <a:pt x="-3573" y="563"/>
                </a:moveTo>
                <a:lnTo>
                  <a:pt x="44114" y="563"/>
                </a:lnTo>
              </a:path>
            </a:pathLst>
          </a:custGeom>
          <a:ln w="8273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390941" y="1633220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1638"/>
                </a:moveTo>
                <a:lnTo>
                  <a:pt x="6859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21039" y="1616636"/>
            <a:ext cx="46355" cy="11430"/>
          </a:xfrm>
          <a:custGeom>
            <a:avLst/>
            <a:gdLst/>
            <a:ahLst/>
            <a:cxnLst/>
            <a:rect l="l" t="t" r="r" b="b"/>
            <a:pathLst>
              <a:path w="46355" h="11430">
                <a:moveTo>
                  <a:pt x="0" y="11056"/>
                </a:moveTo>
                <a:lnTo>
                  <a:pt x="4627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490551" y="1600050"/>
            <a:ext cx="46355" cy="11430"/>
          </a:xfrm>
          <a:custGeom>
            <a:avLst/>
            <a:gdLst/>
            <a:ahLst/>
            <a:cxnLst/>
            <a:rect l="l" t="t" r="r" b="b"/>
            <a:pathLst>
              <a:path w="46355" h="11430">
                <a:moveTo>
                  <a:pt x="0" y="11057"/>
                </a:moveTo>
                <a:lnTo>
                  <a:pt x="4627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559244" y="1572715"/>
            <a:ext cx="43815" cy="19685"/>
          </a:xfrm>
          <a:custGeom>
            <a:avLst/>
            <a:gdLst/>
            <a:ahLst/>
            <a:cxnLst/>
            <a:rect l="l" t="t" r="r" b="b"/>
            <a:pathLst>
              <a:path w="43814" h="19684">
                <a:moveTo>
                  <a:pt x="0" y="19553"/>
                </a:moveTo>
                <a:lnTo>
                  <a:pt x="43509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624456" y="1543436"/>
            <a:ext cx="43815" cy="19685"/>
          </a:xfrm>
          <a:custGeom>
            <a:avLst/>
            <a:gdLst/>
            <a:ahLst/>
            <a:cxnLst/>
            <a:rect l="l" t="t" r="r" b="b"/>
            <a:pathLst>
              <a:path w="43814" h="19684">
                <a:moveTo>
                  <a:pt x="0" y="19553"/>
                </a:moveTo>
                <a:lnTo>
                  <a:pt x="4340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689668" y="1526851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4">
                <a:moveTo>
                  <a:pt x="0" y="6859"/>
                </a:moveTo>
                <a:lnTo>
                  <a:pt x="1515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704819" y="1526851"/>
            <a:ext cx="31115" cy="5715"/>
          </a:xfrm>
          <a:custGeom>
            <a:avLst/>
            <a:gdLst/>
            <a:ahLst/>
            <a:cxnLst/>
            <a:rect l="l" t="t" r="r" b="b"/>
            <a:pathLst>
              <a:path w="31114" h="5715">
                <a:moveTo>
                  <a:pt x="0" y="0"/>
                </a:moveTo>
                <a:lnTo>
                  <a:pt x="30507" y="552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758771" y="1536679"/>
            <a:ext cx="46990" cy="8890"/>
          </a:xfrm>
          <a:custGeom>
            <a:avLst/>
            <a:gdLst/>
            <a:ahLst/>
            <a:cxnLst/>
            <a:rect l="l" t="t" r="r" b="b"/>
            <a:pathLst>
              <a:path w="46989" h="8890">
                <a:moveTo>
                  <a:pt x="0" y="0"/>
                </a:moveTo>
                <a:lnTo>
                  <a:pt x="46886" y="8394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829102" y="1549374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593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861862" y="1552650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0" y="2661"/>
                </a:moveTo>
                <a:lnTo>
                  <a:pt x="1402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899330" y="1539648"/>
            <a:ext cx="46990" cy="8890"/>
          </a:xfrm>
          <a:custGeom>
            <a:avLst/>
            <a:gdLst/>
            <a:ahLst/>
            <a:cxnLst/>
            <a:rect l="l" t="t" r="r" b="b"/>
            <a:pathLst>
              <a:path w="46989" h="8890">
                <a:moveTo>
                  <a:pt x="0" y="8701"/>
                </a:moveTo>
                <a:lnTo>
                  <a:pt x="46785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969558" y="1526646"/>
            <a:ext cx="46990" cy="8890"/>
          </a:xfrm>
          <a:custGeom>
            <a:avLst/>
            <a:gdLst/>
            <a:ahLst/>
            <a:cxnLst/>
            <a:rect l="l" t="t" r="r" b="b"/>
            <a:pathLst>
              <a:path w="46989" h="8890">
                <a:moveTo>
                  <a:pt x="0" y="8702"/>
                </a:moveTo>
                <a:lnTo>
                  <a:pt x="46887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3040094" y="1528284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80">
                <a:moveTo>
                  <a:pt x="-3573" y="2252"/>
                </a:moveTo>
                <a:lnTo>
                  <a:pt x="50973" y="2252"/>
                </a:lnTo>
              </a:path>
            </a:pathLst>
          </a:custGeom>
          <a:ln w="11652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3111244" y="1535041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80">
                <a:moveTo>
                  <a:pt x="-3573" y="2303"/>
                </a:moveTo>
                <a:lnTo>
                  <a:pt x="50973" y="2303"/>
                </a:lnTo>
              </a:path>
            </a:pathLst>
          </a:custGeom>
          <a:ln w="1175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3182190" y="1528796"/>
            <a:ext cx="46990" cy="11430"/>
          </a:xfrm>
          <a:custGeom>
            <a:avLst/>
            <a:gdLst/>
            <a:ahLst/>
            <a:cxnLst/>
            <a:rect l="l" t="t" r="r" b="b"/>
            <a:pathLst>
              <a:path w="46989" h="11430">
                <a:moveTo>
                  <a:pt x="0" y="10954"/>
                </a:moveTo>
                <a:lnTo>
                  <a:pt x="4637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3251702" y="1512211"/>
            <a:ext cx="46990" cy="11430"/>
          </a:xfrm>
          <a:custGeom>
            <a:avLst/>
            <a:gdLst/>
            <a:ahLst/>
            <a:cxnLst/>
            <a:rect l="l" t="t" r="r" b="b"/>
            <a:pathLst>
              <a:path w="46989" h="11430">
                <a:moveTo>
                  <a:pt x="0" y="11056"/>
                </a:moveTo>
                <a:lnTo>
                  <a:pt x="4637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3321214" y="1504021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2764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3332679" y="1504021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69">
                <a:moveTo>
                  <a:pt x="-3573" y="358"/>
                </a:moveTo>
                <a:lnTo>
                  <a:pt x="39404" y="358"/>
                </a:lnTo>
              </a:path>
            </a:pathLst>
          </a:custGeom>
          <a:ln w="78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3392363" y="1505250"/>
            <a:ext cx="47625" cy="1270"/>
          </a:xfrm>
          <a:custGeom>
            <a:avLst/>
            <a:gdLst/>
            <a:ahLst/>
            <a:cxnLst/>
            <a:rect l="l" t="t" r="r" b="b"/>
            <a:pathLst>
              <a:path w="47625" h="1269">
                <a:moveTo>
                  <a:pt x="-3573" y="460"/>
                </a:moveTo>
                <a:lnTo>
                  <a:pt x="51178" y="460"/>
                </a:lnTo>
              </a:path>
            </a:pathLst>
          </a:custGeom>
          <a:ln w="806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3463820" y="1506683"/>
            <a:ext cx="26034" cy="635"/>
          </a:xfrm>
          <a:custGeom>
            <a:avLst/>
            <a:gdLst/>
            <a:ahLst/>
            <a:cxnLst/>
            <a:rect l="l" t="t" r="r" b="b"/>
            <a:pathLst>
              <a:path w="26035" h="634">
                <a:moveTo>
                  <a:pt x="-3573" y="255"/>
                </a:moveTo>
                <a:lnTo>
                  <a:pt x="29474" y="255"/>
                </a:lnTo>
              </a:path>
            </a:pathLst>
          </a:custGeom>
          <a:ln w="7659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950893" y="1408227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957090" y="1415364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107935" y="1399014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3"/>
                </a:lnTo>
                <a:lnTo>
                  <a:pt x="54571" y="47153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114132" y="1406150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264874" y="1429010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271071" y="1436146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421813" y="1453377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7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7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28010" y="146051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578856" y="1587489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585053" y="1594624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7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735795" y="1634888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4" y="0"/>
                </a:moveTo>
                <a:lnTo>
                  <a:pt x="0" y="47155"/>
                </a:lnTo>
                <a:lnTo>
                  <a:pt x="54570" y="47155"/>
                </a:lnTo>
                <a:lnTo>
                  <a:pt x="2728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741992" y="1642024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892734" y="1745045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898931" y="175218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2049674" y="1670515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2055870" y="167765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2206715" y="1599158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2212912" y="160629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2363655" y="1603459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2369852" y="161059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7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2520594" y="1565990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2526791" y="157312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2677534" y="1495453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2683730" y="150258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2834575" y="1523912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2840772" y="153104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2991514" y="1494838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2997711" y="1501973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3148455" y="1509887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4" y="0"/>
                </a:moveTo>
                <a:lnTo>
                  <a:pt x="0" y="47155"/>
                </a:lnTo>
                <a:lnTo>
                  <a:pt x="54570" y="47155"/>
                </a:lnTo>
                <a:lnTo>
                  <a:pt x="2728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3154651" y="1517023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7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3305393" y="1472623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3311590" y="147975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3462435" y="1475796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3468632" y="1482932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884097" y="496846"/>
            <a:ext cx="0" cy="1976120"/>
          </a:xfrm>
          <a:custGeom>
            <a:avLst/>
            <a:gdLst/>
            <a:ahLst/>
            <a:cxnLst/>
            <a:rect l="l" t="t" r="r" b="b"/>
            <a:pathLst>
              <a:path w="0" h="1976120">
                <a:moveTo>
                  <a:pt x="0" y="197575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851031" y="242018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 txBox="1"/>
          <p:nvPr/>
        </p:nvSpPr>
        <p:spPr>
          <a:xfrm>
            <a:off x="648979" y="2366782"/>
            <a:ext cx="19875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-10</a:t>
            </a:r>
            <a:r>
              <a:rPr dirty="0" sz="500" spc="-5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51031" y="223314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 txBox="1"/>
          <p:nvPr/>
        </p:nvSpPr>
        <p:spPr>
          <a:xfrm>
            <a:off x="685761" y="2179741"/>
            <a:ext cx="16192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5">
                <a:latin typeface="Arial"/>
                <a:cs typeface="Arial"/>
              </a:rPr>
              <a:t>-8</a:t>
            </a:r>
            <a:r>
              <a:rPr dirty="0" sz="500" spc="-50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51031" y="20460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 txBox="1"/>
          <p:nvPr/>
        </p:nvSpPr>
        <p:spPr>
          <a:xfrm>
            <a:off x="685761" y="1992598"/>
            <a:ext cx="16192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5">
                <a:latin typeface="Arial"/>
                <a:cs typeface="Arial"/>
              </a:rPr>
              <a:t>-6</a:t>
            </a:r>
            <a:r>
              <a:rPr dirty="0" sz="500" spc="-50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851031" y="18589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 txBox="1"/>
          <p:nvPr/>
        </p:nvSpPr>
        <p:spPr>
          <a:xfrm>
            <a:off x="685761" y="1805557"/>
            <a:ext cx="16192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5">
                <a:latin typeface="Arial"/>
                <a:cs typeface="Arial"/>
              </a:rPr>
              <a:t>-4</a:t>
            </a:r>
            <a:r>
              <a:rPr dirty="0" sz="500" spc="-50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51031" y="167181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851031" y="148467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 txBox="1"/>
          <p:nvPr/>
        </p:nvSpPr>
        <p:spPr>
          <a:xfrm>
            <a:off x="685761" y="1431270"/>
            <a:ext cx="161925" cy="29210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429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0</a:t>
            </a:r>
            <a:r>
              <a:rPr dirty="0" sz="500" spc="-90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500" spc="5">
                <a:latin typeface="Arial"/>
                <a:cs typeface="Arial"/>
              </a:rPr>
              <a:t>-2</a:t>
            </a:r>
            <a:r>
              <a:rPr dirty="0" sz="500" spc="-8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51031" y="12976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 txBox="1"/>
          <p:nvPr/>
        </p:nvSpPr>
        <p:spPr>
          <a:xfrm>
            <a:off x="707785" y="1244229"/>
            <a:ext cx="13970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2</a:t>
            </a:r>
            <a:r>
              <a:rPr dirty="0" sz="500" spc="-5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851031" y="111048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 txBox="1"/>
          <p:nvPr/>
        </p:nvSpPr>
        <p:spPr>
          <a:xfrm>
            <a:off x="707785" y="1057086"/>
            <a:ext cx="13970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4</a:t>
            </a:r>
            <a:r>
              <a:rPr dirty="0" sz="500" spc="-5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51031" y="92344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 txBox="1"/>
          <p:nvPr/>
        </p:nvSpPr>
        <p:spPr>
          <a:xfrm>
            <a:off x="707785" y="870045"/>
            <a:ext cx="13970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6</a:t>
            </a:r>
            <a:r>
              <a:rPr dirty="0" sz="500" spc="-5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851031" y="73630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 txBox="1"/>
          <p:nvPr/>
        </p:nvSpPr>
        <p:spPr>
          <a:xfrm>
            <a:off x="707785" y="682902"/>
            <a:ext cx="13970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8</a:t>
            </a:r>
            <a:r>
              <a:rPr dirty="0" sz="500" spc="-5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51031" y="54926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 txBox="1"/>
          <p:nvPr/>
        </p:nvSpPr>
        <p:spPr>
          <a:xfrm>
            <a:off x="671003" y="495860"/>
            <a:ext cx="17653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5">
                <a:latin typeface="Arial"/>
                <a:cs typeface="Arial"/>
              </a:rPr>
              <a:t>10</a:t>
            </a:r>
            <a:r>
              <a:rPr dirty="0" sz="500" spc="-50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447259" y="756757"/>
            <a:ext cx="191135" cy="145605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 marR="5080" indent="8890">
              <a:lnSpc>
                <a:spcPts val="650"/>
              </a:lnSpc>
              <a:spcBef>
                <a:spcPts val="80"/>
              </a:spcBef>
            </a:pPr>
            <a:r>
              <a:rPr dirty="0" sz="650">
                <a:latin typeface="Arial"/>
                <a:cs typeface="Arial"/>
              </a:rPr>
              <a:t>Auswirkung auf die obersten 0.1% des  </a:t>
            </a:r>
            <a:r>
              <a:rPr dirty="0" sz="650" spc="-5">
                <a:latin typeface="Arial"/>
                <a:cs typeface="Arial"/>
              </a:rPr>
              <a:t>Vermögensanteils (Veränderung </a:t>
            </a:r>
            <a:r>
              <a:rPr dirty="0" sz="650">
                <a:latin typeface="Arial"/>
                <a:cs typeface="Arial"/>
              </a:rPr>
              <a:t>in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PP)</a:t>
            </a:r>
            <a:endParaRPr sz="650">
              <a:latin typeface="Arial"/>
              <a:cs typeface="Arial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84097" y="2472601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96261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111955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127649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1433436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59047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174741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190435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061296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21833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37527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53221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689259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84619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300313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316007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3317119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347405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1268335" y="2292242"/>
            <a:ext cx="2253615" cy="149860"/>
          </a:xfrm>
          <a:custGeom>
            <a:avLst/>
            <a:gdLst/>
            <a:ahLst/>
            <a:cxnLst/>
            <a:rect l="l" t="t" r="r" b="b"/>
            <a:pathLst>
              <a:path w="2253615" h="149860">
                <a:moveTo>
                  <a:pt x="0" y="0"/>
                </a:moveTo>
                <a:lnTo>
                  <a:pt x="2253196" y="0"/>
                </a:lnTo>
                <a:lnTo>
                  <a:pt x="2253196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1301681" y="2366949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 h="0">
                <a:moveTo>
                  <a:pt x="0" y="0"/>
                </a:moveTo>
                <a:lnTo>
                  <a:pt x="3097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1425670" y="233604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1430723" y="234109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0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439364" y="236694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60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510820" y="236694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60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582278" y="2366949"/>
            <a:ext cx="48260" cy="0"/>
          </a:xfrm>
          <a:custGeom>
            <a:avLst/>
            <a:gdLst/>
            <a:ahLst/>
            <a:cxnLst/>
            <a:rect l="l" t="t" r="r" b="b"/>
            <a:pathLst>
              <a:path w="48260" h="0">
                <a:moveTo>
                  <a:pt x="0" y="0"/>
                </a:moveTo>
                <a:lnTo>
                  <a:pt x="4770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653735" y="2366949"/>
            <a:ext cx="48260" cy="0"/>
          </a:xfrm>
          <a:custGeom>
            <a:avLst/>
            <a:gdLst/>
            <a:ahLst/>
            <a:cxnLst/>
            <a:rect l="l" t="t" r="r" b="b"/>
            <a:pathLst>
              <a:path w="48260" h="0">
                <a:moveTo>
                  <a:pt x="0" y="0"/>
                </a:moveTo>
                <a:lnTo>
                  <a:pt x="4770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725295" y="2366949"/>
            <a:ext cx="24130" cy="0"/>
          </a:xfrm>
          <a:custGeom>
            <a:avLst/>
            <a:gdLst/>
            <a:ahLst/>
            <a:cxnLst/>
            <a:rect l="l" t="t" r="r" b="b"/>
            <a:pathLst>
              <a:path w="24130" h="0">
                <a:moveTo>
                  <a:pt x="0" y="0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566970" y="2335550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573166" y="2342686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 txBox="1"/>
          <p:nvPr/>
        </p:nvSpPr>
        <p:spPr>
          <a:xfrm>
            <a:off x="920516" y="2313546"/>
            <a:ext cx="2603500" cy="39243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740410">
              <a:lnSpc>
                <a:spcPct val="100000"/>
              </a:lnSpc>
              <a:spcBef>
                <a:spcPts val="120"/>
              </a:spcBef>
              <a:tabLst>
                <a:tab pos="1877695" algn="l"/>
              </a:tabLst>
            </a:pPr>
            <a:r>
              <a:rPr dirty="0" sz="500" spc="10">
                <a:latin typeface="Arial"/>
                <a:cs typeface="Arial"/>
              </a:rPr>
              <a:t>Senkungen &gt;</a:t>
            </a:r>
            <a:r>
              <a:rPr dirty="0" sz="500" spc="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0.05 pp	Erhöhungen &gt; 0.05</a:t>
            </a:r>
            <a:r>
              <a:rPr dirty="0" sz="500" spc="-4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pp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Arial"/>
              <a:cs typeface="Arial"/>
            </a:endParaRPr>
          </a:p>
          <a:p>
            <a:pPr algn="ctr">
              <a:lnSpc>
                <a:spcPts val="570"/>
              </a:lnSpc>
              <a:spcBef>
                <a:spcPts val="5"/>
              </a:spcBef>
            </a:pPr>
            <a:r>
              <a:rPr dirty="0" sz="500" spc="5">
                <a:latin typeface="Arial"/>
                <a:cs typeface="Arial"/>
              </a:rPr>
              <a:t>-4</a:t>
            </a:r>
            <a:r>
              <a:rPr dirty="0" sz="500" spc="5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-3</a:t>
            </a:r>
            <a:r>
              <a:rPr dirty="0" sz="500" spc="5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-2</a:t>
            </a:r>
            <a:r>
              <a:rPr dirty="0" sz="500" spc="5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-1</a:t>
            </a:r>
            <a:r>
              <a:rPr dirty="0" sz="500" spc="14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0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1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2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3</a:t>
            </a:r>
            <a:r>
              <a:rPr dirty="0" sz="500" spc="6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4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5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6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7</a:t>
            </a:r>
            <a:r>
              <a:rPr dirty="0" sz="500" spc="6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8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9</a:t>
            </a:r>
            <a:r>
              <a:rPr dirty="0" sz="500" spc="6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10</a:t>
            </a:r>
            <a:r>
              <a:rPr dirty="0" sz="500" spc="85">
                <a:latin typeface="Arial"/>
                <a:cs typeface="Arial"/>
              </a:rPr>
              <a:t> </a:t>
            </a:r>
            <a:r>
              <a:rPr dirty="0" sz="500" spc="-10">
                <a:latin typeface="Arial"/>
                <a:cs typeface="Arial"/>
              </a:rPr>
              <a:t>11</a:t>
            </a:r>
            <a:r>
              <a:rPr dirty="0" sz="500" spc="2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12</a:t>
            </a:r>
            <a:endParaRPr sz="500">
              <a:latin typeface="Arial"/>
              <a:cs typeface="Arial"/>
            </a:endParaRPr>
          </a:p>
          <a:p>
            <a:pPr algn="ctr">
              <a:lnSpc>
                <a:spcPts val="869"/>
              </a:lnSpc>
            </a:pPr>
            <a:r>
              <a:rPr dirty="0" sz="750" spc="15">
                <a:latin typeface="Arial"/>
                <a:cs typeface="Arial"/>
              </a:rPr>
              <a:t>Jahre </a:t>
            </a:r>
            <a:r>
              <a:rPr dirty="0" sz="750" spc="10">
                <a:latin typeface="Arial"/>
                <a:cs typeface="Arial"/>
              </a:rPr>
              <a:t>relativ zur </a:t>
            </a:r>
            <a:r>
              <a:rPr dirty="0" sz="750" spc="15">
                <a:latin typeface="Arial"/>
                <a:cs typeface="Arial"/>
              </a:rPr>
              <a:t>Änderung der</a:t>
            </a:r>
            <a:r>
              <a:rPr dirty="0" sz="750" spc="-30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Vermögenssteuer</a:t>
            </a:r>
            <a:endParaRPr sz="750">
              <a:latin typeface="Arial"/>
              <a:cs typeface="Arial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3772573" y="622129"/>
            <a:ext cx="125984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Reduktion der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15">
                <a:latin typeface="Arial"/>
                <a:cs typeface="Arial"/>
              </a:rPr>
              <a:t>Vermö-</a:t>
            </a:r>
            <a:endParaRPr sz="900">
              <a:latin typeface="Arial"/>
              <a:cs typeface="Arial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3900360" y="761296"/>
            <a:ext cx="1093470" cy="30162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genssteuer um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0.1pp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dirty="0" sz="900" spc="75">
                <a:latin typeface="Lucida Sans Unicode"/>
                <a:cs typeface="Lucida Sans Unicode"/>
              </a:rPr>
              <a:t>→ </a:t>
            </a:r>
            <a:r>
              <a:rPr dirty="0" sz="900" spc="-5">
                <a:latin typeface="Arial"/>
                <a:cs typeface="Arial"/>
              </a:rPr>
              <a:t>Anstieg um</a:t>
            </a:r>
            <a:r>
              <a:rPr dirty="0" sz="900" spc="-16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1.2pp</a:t>
            </a:r>
            <a:endParaRPr sz="900">
              <a:latin typeface="Arial"/>
              <a:cs typeface="Arial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3772573" y="1090264"/>
            <a:ext cx="134366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Relativer Anstieg: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5.5%</a:t>
            </a:r>
            <a:endParaRPr sz="90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3896601" y="1229443"/>
            <a:ext cx="119507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25">
                <a:latin typeface="Arial"/>
                <a:cs typeface="Arial"/>
              </a:rPr>
              <a:t>(Top </a:t>
            </a:r>
            <a:r>
              <a:rPr dirty="0" sz="900" spc="-5">
                <a:latin typeface="Arial"/>
                <a:cs typeface="Arial"/>
              </a:rPr>
              <a:t>0.1% Anteil: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22%)</a:t>
            </a:r>
            <a:endParaRPr sz="900">
              <a:latin typeface="Arial"/>
              <a:cs typeface="Arial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3729825" y="1773499"/>
            <a:ext cx="1512570" cy="30162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82880" marR="17780" indent="-158115">
              <a:lnSpc>
                <a:spcPct val="101499"/>
              </a:lnSpc>
              <a:spcBef>
                <a:spcPts val="80"/>
              </a:spcBef>
              <a:buFont typeface="Lucida Sans Unicode"/>
              <a:buChar char="►"/>
              <a:tabLst>
                <a:tab pos="179705" algn="l"/>
              </a:tabLst>
            </a:pPr>
            <a:r>
              <a:rPr dirty="0" sz="900" spc="-5">
                <a:latin typeface="Arial"/>
                <a:cs typeface="Arial"/>
              </a:rPr>
              <a:t>Alle Steuersenkungen</a:t>
            </a:r>
            <a:r>
              <a:rPr dirty="0" sz="900" spc="-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der  letzten 50 Jahre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erklären</a:t>
            </a:r>
            <a:endParaRPr sz="900">
              <a:latin typeface="Arial"/>
              <a:cs typeface="Arial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3900360" y="2051857"/>
            <a:ext cx="121094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>
                <a:latin typeface="Lucida Sans Unicode"/>
                <a:cs typeface="Lucida Sans Unicode"/>
              </a:rPr>
              <a:t>∼ </a:t>
            </a:r>
            <a:r>
              <a:rPr dirty="0" sz="900" spc="-5">
                <a:latin typeface="Arial"/>
                <a:cs typeface="Arial"/>
              </a:rPr>
              <a:t>25% des Anstiegs</a:t>
            </a:r>
            <a:r>
              <a:rPr dirty="0" sz="900" spc="-9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im</a:t>
            </a:r>
            <a:endParaRPr sz="900">
              <a:latin typeface="Arial"/>
              <a:cs typeface="Arial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3896829" y="2191036"/>
            <a:ext cx="50292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35">
                <a:latin typeface="Arial"/>
                <a:cs typeface="Arial"/>
              </a:rPr>
              <a:t>Top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0.1%</a:t>
            </a:r>
            <a:endParaRPr sz="900">
              <a:latin typeface="Arial"/>
              <a:cs typeface="Arial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 txBox="1"/>
          <p:nvPr/>
        </p:nvSpPr>
        <p:spPr>
          <a:xfrm>
            <a:off x="3600958" y="2805218"/>
            <a:ext cx="1831339" cy="35433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>
                <a:latin typeface="Arial"/>
                <a:cs typeface="Arial"/>
              </a:rPr>
              <a:t>Quelle: </a:t>
            </a:r>
            <a:r>
              <a:rPr dirty="0" sz="800">
                <a:latin typeface="Arial"/>
                <a:cs typeface="Arial"/>
              </a:rPr>
              <a:t>Marti, Martínez, </a:t>
            </a:r>
            <a:r>
              <a:rPr dirty="0" sz="800" spc="-5">
                <a:latin typeface="Arial"/>
                <a:cs typeface="Arial"/>
              </a:rPr>
              <a:t>Scheuer</a:t>
            </a:r>
            <a:r>
              <a:rPr dirty="0" sz="800" spc="4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(2023)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50">
              <a:latin typeface="Arial"/>
              <a:cs typeface="Arial"/>
            </a:endParaRPr>
          </a:p>
          <a:p>
            <a:pPr algn="r" marR="31115">
              <a:lnSpc>
                <a:spcPct val="100000"/>
              </a:lnSpc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25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09257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Effekte von </a:t>
            </a:r>
            <a:r>
              <a:rPr dirty="0" spc="-5"/>
              <a:t>Steueränderungen auf die Ungleichheit - </a:t>
            </a:r>
            <a:r>
              <a:rPr dirty="0" spc="-40"/>
              <a:t>Top</a:t>
            </a:r>
            <a:r>
              <a:rPr dirty="0" spc="-30"/>
              <a:t> </a:t>
            </a:r>
            <a:r>
              <a:rPr dirty="0" spc="-5"/>
              <a:t>1%</a:t>
            </a:r>
          </a:p>
        </p:txBody>
      </p:sp>
      <p:sp>
        <p:nvSpPr>
          <p:cNvPr id="3" name="object 3"/>
          <p:cNvSpPr/>
          <p:nvPr/>
        </p:nvSpPr>
        <p:spPr>
          <a:xfrm>
            <a:off x="886480" y="499228"/>
            <a:ext cx="2663825" cy="1971039"/>
          </a:xfrm>
          <a:custGeom>
            <a:avLst/>
            <a:gdLst/>
            <a:ahLst/>
            <a:cxnLst/>
            <a:rect l="l" t="t" r="r" b="b"/>
            <a:pathLst>
              <a:path w="2663825" h="1971039">
                <a:moveTo>
                  <a:pt x="0" y="0"/>
                </a:moveTo>
                <a:lnTo>
                  <a:pt x="2663613" y="0"/>
                </a:lnTo>
                <a:lnTo>
                  <a:pt x="2663613" y="1970989"/>
                </a:lnTo>
                <a:lnTo>
                  <a:pt x="0" y="197098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84097" y="2233144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84097" y="2046000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84097" y="1858959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84097" y="1671815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84097" y="1484672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4097" y="1297631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84097" y="1110488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84097" y="923447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84097" y="736303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511958" y="2444038"/>
            <a:ext cx="0" cy="28575"/>
          </a:xfrm>
          <a:custGeom>
            <a:avLst/>
            <a:gdLst/>
            <a:ahLst/>
            <a:cxnLst/>
            <a:rect l="l" t="t" r="r" b="b"/>
            <a:pathLst>
              <a:path w="0" h="28575">
                <a:moveTo>
                  <a:pt x="0" y="0"/>
                </a:moveTo>
                <a:lnTo>
                  <a:pt x="0" y="28563"/>
                </a:lnTo>
              </a:path>
            </a:pathLst>
          </a:custGeom>
          <a:ln w="7147">
            <a:solidFill>
              <a:srgbClr val="808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511958" y="496846"/>
            <a:ext cx="0" cy="1928495"/>
          </a:xfrm>
          <a:custGeom>
            <a:avLst/>
            <a:gdLst/>
            <a:ahLst/>
            <a:cxnLst/>
            <a:rect l="l" t="t" r="r" b="b"/>
            <a:pathLst>
              <a:path w="0" h="1928495">
                <a:moveTo>
                  <a:pt x="0" y="0"/>
                </a:moveTo>
                <a:lnTo>
                  <a:pt x="0" y="1928151"/>
                </a:lnTo>
              </a:path>
            </a:pathLst>
          </a:custGeom>
          <a:ln w="7147">
            <a:solidFill>
              <a:srgbClr val="80808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84097" y="1484672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71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962618" y="1415057"/>
            <a:ext cx="0" cy="161925"/>
          </a:xfrm>
          <a:custGeom>
            <a:avLst/>
            <a:gdLst/>
            <a:ahLst/>
            <a:cxnLst/>
            <a:rect l="l" t="t" r="r" b="b"/>
            <a:pathLst>
              <a:path w="0" h="161925">
                <a:moveTo>
                  <a:pt x="0" y="161651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944396" y="141505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944396" y="157670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19558" y="1431130"/>
            <a:ext cx="0" cy="126364"/>
          </a:xfrm>
          <a:custGeom>
            <a:avLst/>
            <a:gdLst/>
            <a:ahLst/>
            <a:cxnLst/>
            <a:rect l="l" t="t" r="r" b="b"/>
            <a:pathLst>
              <a:path w="0" h="126365">
                <a:moveTo>
                  <a:pt x="0" y="1260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101335" y="143113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101335" y="155715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276497" y="1383013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598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258275" y="138301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258275" y="150361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433436" y="14846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415214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415214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590478" y="1290670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170865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572256" y="129067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572256" y="146153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747418" y="1222487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227479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729195" y="122248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729195" y="144996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904357" y="1237536"/>
            <a:ext cx="0" cy="224154"/>
          </a:xfrm>
          <a:custGeom>
            <a:avLst/>
            <a:gdLst/>
            <a:ahLst/>
            <a:cxnLst/>
            <a:rect l="l" t="t" r="r" b="b"/>
            <a:pathLst>
              <a:path w="0" h="224155">
                <a:moveTo>
                  <a:pt x="0" y="223896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886134" y="12375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886134" y="146143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061296" y="1278794"/>
            <a:ext cx="0" cy="211454"/>
          </a:xfrm>
          <a:custGeom>
            <a:avLst/>
            <a:gdLst/>
            <a:ahLst/>
            <a:cxnLst/>
            <a:rect l="l" t="t" r="r" b="b"/>
            <a:pathLst>
              <a:path w="0" h="211455">
                <a:moveTo>
                  <a:pt x="0" y="211099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043074" y="127879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043074" y="148989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218338" y="1240608"/>
            <a:ext cx="0" cy="208279"/>
          </a:xfrm>
          <a:custGeom>
            <a:avLst/>
            <a:gdLst/>
            <a:ahLst/>
            <a:cxnLst/>
            <a:rect l="l" t="t" r="r" b="b"/>
            <a:pathLst>
              <a:path w="0" h="208280">
                <a:moveTo>
                  <a:pt x="0" y="208129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200116" y="124060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200116" y="144873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375277" y="1202524"/>
            <a:ext cx="0" cy="272415"/>
          </a:xfrm>
          <a:custGeom>
            <a:avLst/>
            <a:gdLst/>
            <a:ahLst/>
            <a:cxnLst/>
            <a:rect l="l" t="t" r="r" b="b"/>
            <a:pathLst>
              <a:path w="0" h="272415">
                <a:moveTo>
                  <a:pt x="0" y="271808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357055" y="120252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357055" y="147433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532217" y="1169047"/>
            <a:ext cx="0" cy="365125"/>
          </a:xfrm>
          <a:custGeom>
            <a:avLst/>
            <a:gdLst/>
            <a:ahLst/>
            <a:cxnLst/>
            <a:rect l="l" t="t" r="r" b="b"/>
            <a:pathLst>
              <a:path w="0" h="365125">
                <a:moveTo>
                  <a:pt x="0" y="364970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513994" y="116904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513994" y="153401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689259" y="1095131"/>
            <a:ext cx="0" cy="422275"/>
          </a:xfrm>
          <a:custGeom>
            <a:avLst/>
            <a:gdLst/>
            <a:ahLst/>
            <a:cxnLst/>
            <a:rect l="l" t="t" r="r" b="b"/>
            <a:pathLst>
              <a:path w="0" h="422275">
                <a:moveTo>
                  <a:pt x="0" y="422096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671036" y="109513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671036" y="151722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846198" y="1222487"/>
            <a:ext cx="0" cy="320040"/>
          </a:xfrm>
          <a:custGeom>
            <a:avLst/>
            <a:gdLst/>
            <a:ahLst/>
            <a:cxnLst/>
            <a:rect l="l" t="t" r="r" b="b"/>
            <a:pathLst>
              <a:path w="0" h="320040">
                <a:moveTo>
                  <a:pt x="0" y="319413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827976" y="122248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827976" y="154190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003137" y="126855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52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984915" y="126855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984915" y="156810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160077" y="1420585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4">
                <a:moveTo>
                  <a:pt x="0" y="226660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141854" y="142058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141854" y="164724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317119" y="1424168"/>
            <a:ext cx="0" cy="209550"/>
          </a:xfrm>
          <a:custGeom>
            <a:avLst/>
            <a:gdLst/>
            <a:ahLst/>
            <a:cxnLst/>
            <a:rect l="l" t="t" r="r" b="b"/>
            <a:pathLst>
              <a:path w="0" h="209550">
                <a:moveTo>
                  <a:pt x="0" y="209461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298896" y="142416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298896" y="163363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474058" y="1366940"/>
            <a:ext cx="0" cy="207010"/>
          </a:xfrm>
          <a:custGeom>
            <a:avLst/>
            <a:gdLst/>
            <a:ahLst/>
            <a:cxnLst/>
            <a:rect l="l" t="t" r="r" b="b"/>
            <a:pathLst>
              <a:path w="0" h="207009">
                <a:moveTo>
                  <a:pt x="0" y="206696"/>
                </a:moveTo>
                <a:lnTo>
                  <a:pt x="0" y="0"/>
                </a:lnTo>
              </a:path>
            </a:pathLst>
          </a:custGeom>
          <a:ln w="47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455836" y="136694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455836" y="157363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962516" y="1306231"/>
            <a:ext cx="2512060" cy="227965"/>
          </a:xfrm>
          <a:custGeom>
            <a:avLst/>
            <a:gdLst/>
            <a:ahLst/>
            <a:cxnLst/>
            <a:rect l="l" t="t" r="r" b="b"/>
            <a:pathLst>
              <a:path w="2512060" h="227965">
                <a:moveTo>
                  <a:pt x="0" y="189702"/>
                </a:moveTo>
                <a:lnTo>
                  <a:pt x="156939" y="187962"/>
                </a:lnTo>
                <a:lnTo>
                  <a:pt x="313981" y="137081"/>
                </a:lnTo>
                <a:lnTo>
                  <a:pt x="470920" y="178543"/>
                </a:lnTo>
                <a:lnTo>
                  <a:pt x="627859" y="69922"/>
                </a:lnTo>
                <a:lnTo>
                  <a:pt x="784799" y="30098"/>
                </a:lnTo>
                <a:lnTo>
                  <a:pt x="941841" y="43305"/>
                </a:lnTo>
                <a:lnTo>
                  <a:pt x="1098780" y="78215"/>
                </a:lnTo>
                <a:lnTo>
                  <a:pt x="1255719" y="38493"/>
                </a:lnTo>
                <a:lnTo>
                  <a:pt x="1412761" y="32248"/>
                </a:lnTo>
                <a:lnTo>
                  <a:pt x="1569701" y="45352"/>
                </a:lnTo>
                <a:lnTo>
                  <a:pt x="1726640" y="0"/>
                </a:lnTo>
                <a:lnTo>
                  <a:pt x="1883579" y="75963"/>
                </a:lnTo>
                <a:lnTo>
                  <a:pt x="2040621" y="112101"/>
                </a:lnTo>
                <a:lnTo>
                  <a:pt x="2197561" y="227786"/>
                </a:lnTo>
                <a:lnTo>
                  <a:pt x="2354500" y="222667"/>
                </a:lnTo>
                <a:lnTo>
                  <a:pt x="2511439" y="16410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931613" y="146502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8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936667" y="147008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1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088552" y="146328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8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093606" y="146834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1"/>
                </a:lnTo>
                <a:lnTo>
                  <a:pt x="25849" y="51701"/>
                </a:lnTo>
                <a:lnTo>
                  <a:pt x="51698" y="25851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245594" y="141240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250648" y="141746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402533" y="145387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9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407587" y="145892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559473" y="134524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5"/>
                </a:lnTo>
                <a:lnTo>
                  <a:pt x="30902" y="61808"/>
                </a:lnTo>
                <a:lnTo>
                  <a:pt x="61806" y="30905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564526" y="135030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716412" y="130542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721466" y="131047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873453" y="131863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7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878508" y="1323686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030393" y="1353541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035447" y="1358596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187332" y="131381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4" y="0"/>
                </a:moveTo>
                <a:lnTo>
                  <a:pt x="0" y="30905"/>
                </a:lnTo>
                <a:lnTo>
                  <a:pt x="30904" y="61809"/>
                </a:lnTo>
                <a:lnTo>
                  <a:pt x="61807" y="30905"/>
                </a:lnTo>
                <a:lnTo>
                  <a:pt x="30904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192386" y="131887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344375" y="130757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5"/>
                </a:lnTo>
                <a:lnTo>
                  <a:pt x="30902" y="61809"/>
                </a:lnTo>
                <a:lnTo>
                  <a:pt x="61806" y="30905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349428" y="131262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501314" y="132067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7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506367" y="1325733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0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658253" y="1275326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3"/>
                </a:lnTo>
                <a:lnTo>
                  <a:pt x="30903" y="61808"/>
                </a:lnTo>
                <a:lnTo>
                  <a:pt x="61806" y="30903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663307" y="128038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815192" y="1351289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820246" y="135634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972234" y="138742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2" y="0"/>
                </a:moveTo>
                <a:lnTo>
                  <a:pt x="0" y="30904"/>
                </a:lnTo>
                <a:lnTo>
                  <a:pt x="30902" y="61808"/>
                </a:lnTo>
                <a:lnTo>
                  <a:pt x="61806" y="30904"/>
                </a:lnTo>
                <a:lnTo>
                  <a:pt x="3090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977288" y="139248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9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3129174" y="1503112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5"/>
                </a:lnTo>
                <a:lnTo>
                  <a:pt x="30903" y="61809"/>
                </a:lnTo>
                <a:lnTo>
                  <a:pt x="61806" y="30905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3134227" y="150816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0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3286112" y="149799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904" y="0"/>
                </a:moveTo>
                <a:lnTo>
                  <a:pt x="0" y="30904"/>
                </a:lnTo>
                <a:lnTo>
                  <a:pt x="30904" y="61808"/>
                </a:lnTo>
                <a:lnTo>
                  <a:pt x="61807" y="30904"/>
                </a:lnTo>
                <a:lnTo>
                  <a:pt x="30904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3291167" y="150304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25849" y="0"/>
                </a:moveTo>
                <a:lnTo>
                  <a:pt x="0" y="25850"/>
                </a:lnTo>
                <a:lnTo>
                  <a:pt x="25849" y="51700"/>
                </a:lnTo>
                <a:lnTo>
                  <a:pt x="51698" y="25850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443052" y="143943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30903" y="0"/>
                </a:moveTo>
                <a:lnTo>
                  <a:pt x="0" y="30904"/>
                </a:lnTo>
                <a:lnTo>
                  <a:pt x="30903" y="61807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448106" y="144448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25849" y="0"/>
                </a:moveTo>
                <a:lnTo>
                  <a:pt x="0" y="25851"/>
                </a:lnTo>
                <a:lnTo>
                  <a:pt x="25849" y="51701"/>
                </a:lnTo>
                <a:lnTo>
                  <a:pt x="51698" y="25851"/>
                </a:lnTo>
                <a:lnTo>
                  <a:pt x="2584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978282" y="1330289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4">
                <a:moveTo>
                  <a:pt x="0" y="258090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960059" y="133028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960059" y="158837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1135221" y="128585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245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1116998" y="128585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1116998" y="158510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1292160" y="1296198"/>
            <a:ext cx="0" cy="288290"/>
          </a:xfrm>
          <a:custGeom>
            <a:avLst/>
            <a:gdLst/>
            <a:ahLst/>
            <a:cxnLst/>
            <a:rect l="l" t="t" r="r" b="b"/>
            <a:pathLst>
              <a:path w="0" h="288290">
                <a:moveTo>
                  <a:pt x="0" y="288086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1273938" y="129619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1273938" y="158428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1449202" y="148467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1430979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1430979" y="148467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1606141" y="1349229"/>
            <a:ext cx="0" cy="323215"/>
          </a:xfrm>
          <a:custGeom>
            <a:avLst/>
            <a:gdLst/>
            <a:ahLst/>
            <a:cxnLst/>
            <a:rect l="l" t="t" r="r" b="b"/>
            <a:pathLst>
              <a:path w="0" h="323214">
                <a:moveTo>
                  <a:pt x="0" y="322893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1587918" y="134922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1587918" y="167212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1763081" y="1445258"/>
            <a:ext cx="0" cy="229870"/>
          </a:xfrm>
          <a:custGeom>
            <a:avLst/>
            <a:gdLst/>
            <a:ahLst/>
            <a:cxnLst/>
            <a:rect l="l" t="t" r="r" b="b"/>
            <a:pathLst>
              <a:path w="0" h="229869">
                <a:moveTo>
                  <a:pt x="0" y="229424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744858" y="144525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744858" y="167468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920122" y="1556643"/>
            <a:ext cx="0" cy="187960"/>
          </a:xfrm>
          <a:custGeom>
            <a:avLst/>
            <a:gdLst/>
            <a:ahLst/>
            <a:cxnLst/>
            <a:rect l="l" t="t" r="r" b="b"/>
            <a:pathLst>
              <a:path w="0" h="187960">
                <a:moveTo>
                  <a:pt x="0" y="187348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901900" y="155664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901900" y="174399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077062" y="1513235"/>
            <a:ext cx="0" cy="161290"/>
          </a:xfrm>
          <a:custGeom>
            <a:avLst/>
            <a:gdLst/>
            <a:ahLst/>
            <a:cxnLst/>
            <a:rect l="l" t="t" r="r" b="b"/>
            <a:pathLst>
              <a:path w="0" h="161289">
                <a:moveTo>
                  <a:pt x="0" y="160832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058839" y="151323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058839" y="167406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234002" y="1465426"/>
            <a:ext cx="0" cy="140970"/>
          </a:xfrm>
          <a:custGeom>
            <a:avLst/>
            <a:gdLst/>
            <a:ahLst/>
            <a:cxnLst/>
            <a:rect l="l" t="t" r="r" b="b"/>
            <a:pathLst>
              <a:path w="0" h="140969">
                <a:moveTo>
                  <a:pt x="0" y="140562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215778" y="146542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215778" y="160598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390941" y="1465016"/>
            <a:ext cx="0" cy="154940"/>
          </a:xfrm>
          <a:custGeom>
            <a:avLst/>
            <a:gdLst/>
            <a:ahLst/>
            <a:cxnLst/>
            <a:rect l="l" t="t" r="r" b="b"/>
            <a:pathLst>
              <a:path w="0" h="154940">
                <a:moveTo>
                  <a:pt x="0" y="154587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372719" y="146501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372719" y="1619603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547982" y="1405126"/>
            <a:ext cx="0" cy="206375"/>
          </a:xfrm>
          <a:custGeom>
            <a:avLst/>
            <a:gdLst/>
            <a:ahLst/>
            <a:cxnLst/>
            <a:rect l="l" t="t" r="r" b="b"/>
            <a:pathLst>
              <a:path w="0" h="206375">
                <a:moveTo>
                  <a:pt x="0" y="206185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529760" y="140512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529760" y="161131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704921" y="1334794"/>
            <a:ext cx="0" cy="224790"/>
          </a:xfrm>
          <a:custGeom>
            <a:avLst/>
            <a:gdLst/>
            <a:ahLst/>
            <a:cxnLst/>
            <a:rect l="l" t="t" r="r" b="b"/>
            <a:pathLst>
              <a:path w="0" h="224790">
                <a:moveTo>
                  <a:pt x="0" y="224613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686699" y="133479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686699" y="155940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861862" y="1363459"/>
            <a:ext cx="0" cy="218440"/>
          </a:xfrm>
          <a:custGeom>
            <a:avLst/>
            <a:gdLst/>
            <a:ahLst/>
            <a:cxnLst/>
            <a:rect l="l" t="t" r="r" b="b"/>
            <a:pathLst>
              <a:path w="0" h="218440">
                <a:moveTo>
                  <a:pt x="0" y="217958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843639" y="136345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843639" y="158141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018801" y="1368066"/>
            <a:ext cx="0" cy="208915"/>
          </a:xfrm>
          <a:custGeom>
            <a:avLst/>
            <a:gdLst/>
            <a:ahLst/>
            <a:cxnLst/>
            <a:rect l="l" t="t" r="r" b="b"/>
            <a:pathLst>
              <a:path w="0" h="208915">
                <a:moveTo>
                  <a:pt x="0" y="208335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000578" y="136806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000578" y="157640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175842" y="1410757"/>
            <a:ext cx="0" cy="157480"/>
          </a:xfrm>
          <a:custGeom>
            <a:avLst/>
            <a:gdLst/>
            <a:ahLst/>
            <a:cxnLst/>
            <a:rect l="l" t="t" r="r" b="b"/>
            <a:pathLst>
              <a:path w="0" h="157480">
                <a:moveTo>
                  <a:pt x="0" y="157352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157620" y="141075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157620" y="156810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44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332781" y="1334487"/>
            <a:ext cx="0" cy="230504"/>
          </a:xfrm>
          <a:custGeom>
            <a:avLst/>
            <a:gdLst/>
            <a:ahLst/>
            <a:cxnLst/>
            <a:rect l="l" t="t" r="r" b="b"/>
            <a:pathLst>
              <a:path w="0" h="230505">
                <a:moveTo>
                  <a:pt x="0" y="230346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314559" y="133448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314559" y="1564833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489721" y="1342267"/>
            <a:ext cx="0" cy="245110"/>
          </a:xfrm>
          <a:custGeom>
            <a:avLst/>
            <a:gdLst/>
            <a:ahLst/>
            <a:cxnLst/>
            <a:rect l="l" t="t" r="r" b="b"/>
            <a:pathLst>
              <a:path w="0" h="245109">
                <a:moveTo>
                  <a:pt x="0" y="245088"/>
                </a:moveTo>
                <a:lnTo>
                  <a:pt x="0" y="0"/>
                </a:lnTo>
              </a:path>
            </a:pathLst>
          </a:custGeom>
          <a:ln w="47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471498" y="134226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1498" y="158735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45" y="0"/>
                </a:lnTo>
              </a:path>
            </a:pathLst>
          </a:custGeom>
          <a:ln w="4765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978179" y="1452219"/>
            <a:ext cx="47625" cy="7620"/>
          </a:xfrm>
          <a:custGeom>
            <a:avLst/>
            <a:gdLst/>
            <a:ahLst/>
            <a:cxnLst/>
            <a:rect l="l" t="t" r="r" b="b"/>
            <a:pathLst>
              <a:path w="47625" h="7619">
                <a:moveTo>
                  <a:pt x="0" y="7166"/>
                </a:moveTo>
                <a:lnTo>
                  <a:pt x="47091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048817" y="1441470"/>
            <a:ext cx="47625" cy="7620"/>
          </a:xfrm>
          <a:custGeom>
            <a:avLst/>
            <a:gdLst/>
            <a:ahLst/>
            <a:cxnLst/>
            <a:rect l="l" t="t" r="r" b="b"/>
            <a:pathLst>
              <a:path w="47625" h="7619">
                <a:moveTo>
                  <a:pt x="0" y="7166"/>
                </a:moveTo>
                <a:lnTo>
                  <a:pt x="47091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119558" y="1435532"/>
            <a:ext cx="15875" cy="2540"/>
          </a:xfrm>
          <a:custGeom>
            <a:avLst/>
            <a:gdLst/>
            <a:ahLst/>
            <a:cxnLst/>
            <a:rect l="l" t="t" r="r" b="b"/>
            <a:pathLst>
              <a:path w="15875" h="2540">
                <a:moveTo>
                  <a:pt x="0" y="2354"/>
                </a:moveTo>
                <a:lnTo>
                  <a:pt x="1566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135221" y="1435532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69">
                <a:moveTo>
                  <a:pt x="-3573" y="460"/>
                </a:moveTo>
                <a:lnTo>
                  <a:pt x="35309" y="460"/>
                </a:lnTo>
              </a:path>
            </a:pathLst>
          </a:custGeom>
          <a:ln w="806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190810" y="1437170"/>
            <a:ext cx="47625" cy="1905"/>
          </a:xfrm>
          <a:custGeom>
            <a:avLst/>
            <a:gdLst/>
            <a:ahLst/>
            <a:cxnLst/>
            <a:rect l="l" t="t" r="r" b="b"/>
            <a:pathLst>
              <a:path w="47625" h="1905">
                <a:moveTo>
                  <a:pt x="-3573" y="716"/>
                </a:moveTo>
                <a:lnTo>
                  <a:pt x="51177" y="716"/>
                </a:lnTo>
              </a:path>
            </a:pathLst>
          </a:custGeom>
          <a:ln w="8580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262267" y="1439320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-3573" y="460"/>
                </a:moveTo>
                <a:lnTo>
                  <a:pt x="33466" y="460"/>
                </a:lnTo>
              </a:path>
            </a:pathLst>
          </a:custGeom>
          <a:ln w="806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292160" y="1440241"/>
            <a:ext cx="17145" cy="5080"/>
          </a:xfrm>
          <a:custGeom>
            <a:avLst/>
            <a:gdLst/>
            <a:ahLst/>
            <a:cxnLst/>
            <a:rect l="l" t="t" r="r" b="b"/>
            <a:pathLst>
              <a:path w="17144" h="5080">
                <a:moveTo>
                  <a:pt x="0" y="0"/>
                </a:moveTo>
                <a:lnTo>
                  <a:pt x="17096" y="481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332189" y="1451604"/>
            <a:ext cx="46355" cy="13335"/>
          </a:xfrm>
          <a:custGeom>
            <a:avLst/>
            <a:gdLst/>
            <a:ahLst/>
            <a:cxnLst/>
            <a:rect l="l" t="t" r="r" b="b"/>
            <a:pathLst>
              <a:path w="46355" h="13334">
                <a:moveTo>
                  <a:pt x="0" y="0"/>
                </a:moveTo>
                <a:lnTo>
                  <a:pt x="45761" y="1300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400881" y="1471057"/>
            <a:ext cx="46355" cy="13335"/>
          </a:xfrm>
          <a:custGeom>
            <a:avLst/>
            <a:gdLst/>
            <a:ahLst/>
            <a:cxnLst/>
            <a:rect l="l" t="t" r="r" b="b"/>
            <a:pathLst>
              <a:path w="46355" h="13334">
                <a:moveTo>
                  <a:pt x="0" y="0"/>
                </a:moveTo>
                <a:lnTo>
                  <a:pt x="45863" y="13103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470189" y="1488255"/>
            <a:ext cx="46990" cy="8255"/>
          </a:xfrm>
          <a:custGeom>
            <a:avLst/>
            <a:gdLst/>
            <a:ahLst/>
            <a:cxnLst/>
            <a:rect l="l" t="t" r="r" b="b"/>
            <a:pathLst>
              <a:path w="46990" h="8255">
                <a:moveTo>
                  <a:pt x="0" y="0"/>
                </a:moveTo>
                <a:lnTo>
                  <a:pt x="46887" y="778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1540622" y="1499926"/>
            <a:ext cx="46990" cy="8255"/>
          </a:xfrm>
          <a:custGeom>
            <a:avLst/>
            <a:gdLst/>
            <a:ahLst/>
            <a:cxnLst/>
            <a:rect l="l" t="t" r="r" b="b"/>
            <a:pathLst>
              <a:path w="46990" h="8255">
                <a:moveTo>
                  <a:pt x="0" y="0"/>
                </a:moveTo>
                <a:lnTo>
                  <a:pt x="46989" y="778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1610953" y="1512314"/>
            <a:ext cx="45720" cy="14604"/>
          </a:xfrm>
          <a:custGeom>
            <a:avLst/>
            <a:gdLst/>
            <a:ahLst/>
            <a:cxnLst/>
            <a:rect l="l" t="t" r="r" b="b"/>
            <a:pathLst>
              <a:path w="45719" h="14605">
                <a:moveTo>
                  <a:pt x="0" y="0"/>
                </a:moveTo>
                <a:lnTo>
                  <a:pt x="45453" y="14229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1679134" y="1533710"/>
            <a:ext cx="45720" cy="14604"/>
          </a:xfrm>
          <a:custGeom>
            <a:avLst/>
            <a:gdLst/>
            <a:ahLst/>
            <a:cxnLst/>
            <a:rect l="l" t="t" r="r" b="b"/>
            <a:pathLst>
              <a:path w="45719" h="14605">
                <a:moveTo>
                  <a:pt x="0" y="0"/>
                </a:moveTo>
                <a:lnTo>
                  <a:pt x="45453" y="14229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1747316" y="1555107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80">
                <a:moveTo>
                  <a:pt x="0" y="0"/>
                </a:moveTo>
                <a:lnTo>
                  <a:pt x="15765" y="4914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1763081" y="1560021"/>
            <a:ext cx="27305" cy="15875"/>
          </a:xfrm>
          <a:custGeom>
            <a:avLst/>
            <a:gdLst/>
            <a:ahLst/>
            <a:cxnLst/>
            <a:rect l="l" t="t" r="r" b="b"/>
            <a:pathLst>
              <a:path w="27305" h="15875">
                <a:moveTo>
                  <a:pt x="0" y="0"/>
                </a:moveTo>
                <a:lnTo>
                  <a:pt x="27026" y="1556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1810787" y="1587458"/>
            <a:ext cx="41275" cy="24130"/>
          </a:xfrm>
          <a:custGeom>
            <a:avLst/>
            <a:gdLst/>
            <a:ahLst/>
            <a:cxnLst/>
            <a:rect l="l" t="t" r="r" b="b"/>
            <a:pathLst>
              <a:path w="41275" h="24130">
                <a:moveTo>
                  <a:pt x="0" y="0"/>
                </a:moveTo>
                <a:lnTo>
                  <a:pt x="41255" y="2375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1872724" y="1623084"/>
            <a:ext cx="41275" cy="24130"/>
          </a:xfrm>
          <a:custGeom>
            <a:avLst/>
            <a:gdLst/>
            <a:ahLst/>
            <a:cxnLst/>
            <a:rect l="l" t="t" r="r" b="b"/>
            <a:pathLst>
              <a:path w="41275" h="24130">
                <a:moveTo>
                  <a:pt x="0" y="0"/>
                </a:moveTo>
                <a:lnTo>
                  <a:pt x="41256" y="23751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1935888" y="1628408"/>
            <a:ext cx="45085" cy="16510"/>
          </a:xfrm>
          <a:custGeom>
            <a:avLst/>
            <a:gdLst/>
            <a:ahLst/>
            <a:cxnLst/>
            <a:rect l="l" t="t" r="r" b="b"/>
            <a:pathLst>
              <a:path w="45085" h="16510">
                <a:moveTo>
                  <a:pt x="0" y="16175"/>
                </a:moveTo>
                <a:lnTo>
                  <a:pt x="44839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003148" y="1604145"/>
            <a:ext cx="45085" cy="16510"/>
          </a:xfrm>
          <a:custGeom>
            <a:avLst/>
            <a:gdLst/>
            <a:ahLst/>
            <a:cxnLst/>
            <a:rect l="l" t="t" r="r" b="b"/>
            <a:pathLst>
              <a:path w="45085" h="16509">
                <a:moveTo>
                  <a:pt x="0" y="16175"/>
                </a:moveTo>
                <a:lnTo>
                  <a:pt x="4473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070305" y="1593702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2354"/>
                </a:moveTo>
                <a:lnTo>
                  <a:pt x="665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076960" y="1579677"/>
            <a:ext cx="38100" cy="14604"/>
          </a:xfrm>
          <a:custGeom>
            <a:avLst/>
            <a:gdLst/>
            <a:ahLst/>
            <a:cxnLst/>
            <a:rect l="l" t="t" r="r" b="b"/>
            <a:pathLst>
              <a:path w="38100" h="14605">
                <a:moveTo>
                  <a:pt x="0" y="14025"/>
                </a:moveTo>
                <a:lnTo>
                  <a:pt x="38082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137463" y="1554902"/>
            <a:ext cx="45085" cy="16510"/>
          </a:xfrm>
          <a:custGeom>
            <a:avLst/>
            <a:gdLst/>
            <a:ahLst/>
            <a:cxnLst/>
            <a:rect l="l" t="t" r="r" b="b"/>
            <a:pathLst>
              <a:path w="45085" h="16509">
                <a:moveTo>
                  <a:pt x="0" y="16482"/>
                </a:moveTo>
                <a:lnTo>
                  <a:pt x="4463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204518" y="1535758"/>
            <a:ext cx="29845" cy="11430"/>
          </a:xfrm>
          <a:custGeom>
            <a:avLst/>
            <a:gdLst/>
            <a:ahLst/>
            <a:cxnLst/>
            <a:rect l="l" t="t" r="r" b="b"/>
            <a:pathLst>
              <a:path w="29844" h="11430">
                <a:moveTo>
                  <a:pt x="0" y="10852"/>
                </a:moveTo>
                <a:lnTo>
                  <a:pt x="2948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234002" y="1535758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69">
                <a:moveTo>
                  <a:pt x="-3573" y="358"/>
                </a:moveTo>
                <a:lnTo>
                  <a:pt x="19748" y="358"/>
                </a:lnTo>
              </a:path>
            </a:pathLst>
          </a:custGeom>
          <a:ln w="786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274030" y="1537498"/>
            <a:ext cx="47625" cy="2540"/>
          </a:xfrm>
          <a:custGeom>
            <a:avLst/>
            <a:gdLst/>
            <a:ahLst/>
            <a:cxnLst/>
            <a:rect l="l" t="t" r="r" b="b"/>
            <a:pathLst>
              <a:path w="47625" h="2540">
                <a:moveTo>
                  <a:pt x="-3573" y="972"/>
                </a:moveTo>
                <a:lnTo>
                  <a:pt x="51177" y="972"/>
                </a:lnTo>
              </a:path>
            </a:pathLst>
          </a:custGeom>
          <a:ln w="9092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345384" y="1540467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19" h="2540">
                <a:moveTo>
                  <a:pt x="-3573" y="972"/>
                </a:moveTo>
                <a:lnTo>
                  <a:pt x="49130" y="972"/>
                </a:lnTo>
              </a:path>
            </a:pathLst>
          </a:custGeom>
          <a:ln w="9092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390941" y="154190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511"/>
                </a:moveTo>
                <a:lnTo>
                  <a:pt x="2047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16227" y="1526851"/>
            <a:ext cx="46990" cy="10160"/>
          </a:xfrm>
          <a:custGeom>
            <a:avLst/>
            <a:gdLst/>
            <a:ahLst/>
            <a:cxnLst/>
            <a:rect l="l" t="t" r="r" b="b"/>
            <a:pathLst>
              <a:path w="46989" h="10159">
                <a:moveTo>
                  <a:pt x="0" y="10033"/>
                </a:moveTo>
                <a:lnTo>
                  <a:pt x="4658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86046" y="1511700"/>
            <a:ext cx="46990" cy="10160"/>
          </a:xfrm>
          <a:custGeom>
            <a:avLst/>
            <a:gdLst/>
            <a:ahLst/>
            <a:cxnLst/>
            <a:rect l="l" t="t" r="r" b="b"/>
            <a:pathLst>
              <a:path w="46989" h="10159">
                <a:moveTo>
                  <a:pt x="0" y="10032"/>
                </a:moveTo>
                <a:lnTo>
                  <a:pt x="46478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555456" y="1488051"/>
            <a:ext cx="44450" cy="17780"/>
          </a:xfrm>
          <a:custGeom>
            <a:avLst/>
            <a:gdLst/>
            <a:ahLst/>
            <a:cxnLst/>
            <a:rect l="l" t="t" r="r" b="b"/>
            <a:pathLst>
              <a:path w="44450" h="17780">
                <a:moveTo>
                  <a:pt x="0" y="17301"/>
                </a:moveTo>
                <a:lnTo>
                  <a:pt x="4443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622101" y="1462047"/>
            <a:ext cx="44450" cy="17780"/>
          </a:xfrm>
          <a:custGeom>
            <a:avLst/>
            <a:gdLst/>
            <a:ahLst/>
            <a:cxnLst/>
            <a:rect l="l" t="t" r="r" b="b"/>
            <a:pathLst>
              <a:path w="44450" h="17780">
                <a:moveTo>
                  <a:pt x="0" y="17301"/>
                </a:moveTo>
                <a:lnTo>
                  <a:pt x="44328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688644" y="1447101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10" h="6350">
                <a:moveTo>
                  <a:pt x="0" y="6244"/>
                </a:moveTo>
                <a:lnTo>
                  <a:pt x="1617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704819" y="1447101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80" h="5080">
                <a:moveTo>
                  <a:pt x="0" y="0"/>
                </a:moveTo>
                <a:lnTo>
                  <a:pt x="29894" y="481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758259" y="1455802"/>
            <a:ext cx="46990" cy="7620"/>
          </a:xfrm>
          <a:custGeom>
            <a:avLst/>
            <a:gdLst/>
            <a:ahLst/>
            <a:cxnLst/>
            <a:rect l="l" t="t" r="r" b="b"/>
            <a:pathLst>
              <a:path w="46989" h="7619">
                <a:moveTo>
                  <a:pt x="0" y="0"/>
                </a:moveTo>
                <a:lnTo>
                  <a:pt x="46989" y="7576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828795" y="1467166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5" h="5715">
                <a:moveTo>
                  <a:pt x="0" y="0"/>
                </a:moveTo>
                <a:lnTo>
                  <a:pt x="33066" y="5322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861862" y="1472489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127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899841" y="147238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60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971299" y="1472285"/>
            <a:ext cx="47625" cy="635"/>
          </a:xfrm>
          <a:custGeom>
            <a:avLst/>
            <a:gdLst/>
            <a:ahLst/>
            <a:cxnLst/>
            <a:rect l="l" t="t" r="r" b="b"/>
            <a:pathLst>
              <a:path w="47625" h="634">
                <a:moveTo>
                  <a:pt x="0" y="102"/>
                </a:moveTo>
                <a:lnTo>
                  <a:pt x="47502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3018801" y="1472285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3042654" y="1474946"/>
            <a:ext cx="47625" cy="5715"/>
          </a:xfrm>
          <a:custGeom>
            <a:avLst/>
            <a:gdLst/>
            <a:ahLst/>
            <a:cxnLst/>
            <a:rect l="l" t="t" r="r" b="b"/>
            <a:pathLst>
              <a:path w="47625" h="5715">
                <a:moveTo>
                  <a:pt x="-3573" y="2559"/>
                </a:moveTo>
                <a:lnTo>
                  <a:pt x="50871" y="2559"/>
                </a:lnTo>
              </a:path>
            </a:pathLst>
          </a:custGeom>
          <a:ln w="1226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3113599" y="1482625"/>
            <a:ext cx="47625" cy="5715"/>
          </a:xfrm>
          <a:custGeom>
            <a:avLst/>
            <a:gdLst/>
            <a:ahLst/>
            <a:cxnLst/>
            <a:rect l="l" t="t" r="r" b="b"/>
            <a:pathLst>
              <a:path w="47625" h="5715">
                <a:moveTo>
                  <a:pt x="-3573" y="2610"/>
                </a:moveTo>
                <a:lnTo>
                  <a:pt x="50972" y="2610"/>
                </a:lnTo>
              </a:path>
            </a:pathLst>
          </a:custGeom>
          <a:ln w="12368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3184442" y="1475560"/>
            <a:ext cx="46355" cy="12065"/>
          </a:xfrm>
          <a:custGeom>
            <a:avLst/>
            <a:gdLst/>
            <a:ahLst/>
            <a:cxnLst/>
            <a:rect l="l" t="t" r="r" b="b"/>
            <a:pathLst>
              <a:path w="46355" h="12065">
                <a:moveTo>
                  <a:pt x="0" y="11671"/>
                </a:moveTo>
                <a:lnTo>
                  <a:pt x="4617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3253749" y="1457952"/>
            <a:ext cx="46355" cy="12065"/>
          </a:xfrm>
          <a:custGeom>
            <a:avLst/>
            <a:gdLst/>
            <a:ahLst/>
            <a:cxnLst/>
            <a:rect l="l" t="t" r="r" b="b"/>
            <a:pathLst>
              <a:path w="46354" h="12065">
                <a:moveTo>
                  <a:pt x="0" y="11773"/>
                </a:moveTo>
                <a:lnTo>
                  <a:pt x="4617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3323057" y="144965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40">
                <a:moveTo>
                  <a:pt x="0" y="2457"/>
                </a:moveTo>
                <a:lnTo>
                  <a:pt x="9622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3332679" y="1449659"/>
            <a:ext cx="37465" cy="3810"/>
          </a:xfrm>
          <a:custGeom>
            <a:avLst/>
            <a:gdLst/>
            <a:ahLst/>
            <a:cxnLst/>
            <a:rect l="l" t="t" r="r" b="b"/>
            <a:pathLst>
              <a:path w="37464" h="3809">
                <a:moveTo>
                  <a:pt x="-3573" y="1791"/>
                </a:moveTo>
                <a:lnTo>
                  <a:pt x="41042" y="1791"/>
                </a:lnTo>
              </a:path>
            </a:pathLst>
          </a:custGeom>
          <a:ln w="10730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3393899" y="1455597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80">
                <a:moveTo>
                  <a:pt x="-3573" y="2303"/>
                </a:moveTo>
                <a:lnTo>
                  <a:pt x="50973" y="2303"/>
                </a:lnTo>
              </a:path>
            </a:pathLst>
          </a:custGeom>
          <a:ln w="11754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3465049" y="1462559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4" h="2540">
                <a:moveTo>
                  <a:pt x="-3573" y="1177"/>
                </a:moveTo>
                <a:lnTo>
                  <a:pt x="28245" y="1177"/>
                </a:lnTo>
              </a:path>
            </a:pathLst>
          </a:custGeom>
          <a:ln w="9502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950893" y="1427986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4"/>
                </a:lnTo>
                <a:lnTo>
                  <a:pt x="54571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957090" y="1435122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107935" y="1404133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4"/>
                </a:lnTo>
                <a:lnTo>
                  <a:pt x="54571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114132" y="1411269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264874" y="1408842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5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271071" y="141597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421813" y="1453377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09" h="47625">
                <a:moveTo>
                  <a:pt x="27287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7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428010" y="146051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578856" y="1479379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4"/>
                </a:lnTo>
                <a:lnTo>
                  <a:pt x="54571" y="47154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585053" y="148651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7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735795" y="1528622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4" y="0"/>
                </a:moveTo>
                <a:lnTo>
                  <a:pt x="0" y="47155"/>
                </a:lnTo>
                <a:lnTo>
                  <a:pt x="54570" y="47155"/>
                </a:lnTo>
                <a:lnTo>
                  <a:pt x="2728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741992" y="153575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892734" y="1618918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898931" y="1626053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2049674" y="1562304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2055870" y="1569439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2206715" y="1504358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2212912" y="151149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2363655" y="1511013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2369852" y="1518150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7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2520594" y="1476923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3"/>
                </a:lnTo>
                <a:lnTo>
                  <a:pt x="54572" y="47153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2526791" y="1484058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2677534" y="1415701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2683730" y="1422837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2834575" y="1441091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2840772" y="1448227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2991514" y="1440886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6" y="0"/>
                </a:moveTo>
                <a:lnTo>
                  <a:pt x="0" y="47154"/>
                </a:lnTo>
                <a:lnTo>
                  <a:pt x="54572" y="47154"/>
                </a:lnTo>
                <a:lnTo>
                  <a:pt x="2728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2997711" y="1448022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3148455" y="1458085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4" y="0"/>
                </a:moveTo>
                <a:lnTo>
                  <a:pt x="0" y="47155"/>
                </a:lnTo>
                <a:lnTo>
                  <a:pt x="54570" y="47155"/>
                </a:lnTo>
                <a:lnTo>
                  <a:pt x="2728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3154651" y="146522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8" y="0"/>
                </a:moveTo>
                <a:lnTo>
                  <a:pt x="0" y="36445"/>
                </a:lnTo>
                <a:lnTo>
                  <a:pt x="42177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3305393" y="1418261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3311590" y="1425397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3462435" y="1433514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2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3468632" y="1440651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30">
                <a:moveTo>
                  <a:pt x="21088" y="0"/>
                </a:moveTo>
                <a:lnTo>
                  <a:pt x="0" y="36445"/>
                </a:lnTo>
                <a:lnTo>
                  <a:pt x="42178" y="36445"/>
                </a:lnTo>
                <a:lnTo>
                  <a:pt x="2108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884097" y="496846"/>
            <a:ext cx="0" cy="1976120"/>
          </a:xfrm>
          <a:custGeom>
            <a:avLst/>
            <a:gdLst/>
            <a:ahLst/>
            <a:cxnLst/>
            <a:rect l="l" t="t" r="r" b="b"/>
            <a:pathLst>
              <a:path w="0" h="1976120">
                <a:moveTo>
                  <a:pt x="0" y="197575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851031" y="242018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 txBox="1"/>
          <p:nvPr/>
        </p:nvSpPr>
        <p:spPr>
          <a:xfrm>
            <a:off x="648979" y="2366782"/>
            <a:ext cx="19875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-10</a:t>
            </a:r>
            <a:r>
              <a:rPr dirty="0" sz="500" spc="-5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51031" y="223314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 txBox="1"/>
          <p:nvPr/>
        </p:nvSpPr>
        <p:spPr>
          <a:xfrm>
            <a:off x="685761" y="2179741"/>
            <a:ext cx="16192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5">
                <a:latin typeface="Arial"/>
                <a:cs typeface="Arial"/>
              </a:rPr>
              <a:t>-8</a:t>
            </a:r>
            <a:r>
              <a:rPr dirty="0" sz="500" spc="-50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51031" y="20460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 txBox="1"/>
          <p:nvPr/>
        </p:nvSpPr>
        <p:spPr>
          <a:xfrm>
            <a:off x="685761" y="1992598"/>
            <a:ext cx="16192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5">
                <a:latin typeface="Arial"/>
                <a:cs typeface="Arial"/>
              </a:rPr>
              <a:t>-6</a:t>
            </a:r>
            <a:r>
              <a:rPr dirty="0" sz="500" spc="-50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51031" y="18589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851031" y="1671815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 txBox="1"/>
          <p:nvPr/>
        </p:nvSpPr>
        <p:spPr>
          <a:xfrm>
            <a:off x="685761" y="1618413"/>
            <a:ext cx="161925" cy="29210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5">
                <a:latin typeface="Arial"/>
                <a:cs typeface="Arial"/>
              </a:rPr>
              <a:t>-2</a:t>
            </a:r>
            <a:r>
              <a:rPr dirty="0" sz="500" spc="-8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500" spc="5">
                <a:latin typeface="Arial"/>
                <a:cs typeface="Arial"/>
              </a:rPr>
              <a:t>-4</a:t>
            </a:r>
            <a:r>
              <a:rPr dirty="0" sz="500" spc="-8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51031" y="148467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 txBox="1"/>
          <p:nvPr/>
        </p:nvSpPr>
        <p:spPr>
          <a:xfrm>
            <a:off x="707785" y="1431270"/>
            <a:ext cx="13970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0</a:t>
            </a:r>
            <a:r>
              <a:rPr dirty="0" sz="500" spc="-5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51031" y="12976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 txBox="1"/>
          <p:nvPr/>
        </p:nvSpPr>
        <p:spPr>
          <a:xfrm>
            <a:off x="707785" y="1244229"/>
            <a:ext cx="13970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2</a:t>
            </a:r>
            <a:r>
              <a:rPr dirty="0" sz="500" spc="-5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51031" y="1110488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 txBox="1"/>
          <p:nvPr/>
        </p:nvSpPr>
        <p:spPr>
          <a:xfrm>
            <a:off x="707785" y="1057086"/>
            <a:ext cx="13970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4</a:t>
            </a:r>
            <a:r>
              <a:rPr dirty="0" sz="500" spc="-5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51031" y="923447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 txBox="1"/>
          <p:nvPr/>
        </p:nvSpPr>
        <p:spPr>
          <a:xfrm>
            <a:off x="707785" y="870045"/>
            <a:ext cx="13970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6</a:t>
            </a:r>
            <a:r>
              <a:rPr dirty="0" sz="500" spc="-5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51031" y="73630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 txBox="1"/>
          <p:nvPr/>
        </p:nvSpPr>
        <p:spPr>
          <a:xfrm>
            <a:off x="707785" y="682902"/>
            <a:ext cx="13970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8</a:t>
            </a:r>
            <a:r>
              <a:rPr dirty="0" sz="500" spc="-55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851031" y="54926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 txBox="1"/>
          <p:nvPr/>
        </p:nvSpPr>
        <p:spPr>
          <a:xfrm>
            <a:off x="671003" y="495860"/>
            <a:ext cx="176530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5">
                <a:latin typeface="Arial"/>
                <a:cs typeface="Arial"/>
              </a:rPr>
              <a:t>10</a:t>
            </a:r>
            <a:r>
              <a:rPr dirty="0" sz="500" spc="-50">
                <a:latin typeface="Arial"/>
                <a:cs typeface="Arial"/>
              </a:rPr>
              <a:t> </a:t>
            </a:r>
            <a:r>
              <a:rPr dirty="0" sz="500" spc="15">
                <a:latin typeface="Arial"/>
                <a:cs typeface="Arial"/>
              </a:rPr>
              <a:t>%</a:t>
            </a:r>
            <a:endParaRPr sz="500">
              <a:latin typeface="Arial"/>
              <a:cs typeface="Arial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447259" y="756757"/>
            <a:ext cx="191135" cy="145605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 marR="5080" indent="43180">
              <a:lnSpc>
                <a:spcPts val="650"/>
              </a:lnSpc>
              <a:spcBef>
                <a:spcPts val="80"/>
              </a:spcBef>
            </a:pPr>
            <a:r>
              <a:rPr dirty="0" sz="650">
                <a:latin typeface="Arial"/>
                <a:cs typeface="Arial"/>
              </a:rPr>
              <a:t>Auswirkung auf die obersten 1% des  </a:t>
            </a:r>
            <a:r>
              <a:rPr dirty="0" sz="650" spc="-5">
                <a:latin typeface="Arial"/>
                <a:cs typeface="Arial"/>
              </a:rPr>
              <a:t>Vermögensanteils (Veränderung </a:t>
            </a:r>
            <a:r>
              <a:rPr dirty="0" sz="650">
                <a:latin typeface="Arial"/>
                <a:cs typeface="Arial"/>
              </a:rPr>
              <a:t>in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PP)</a:t>
            </a:r>
            <a:endParaRPr sz="650">
              <a:latin typeface="Arial"/>
              <a:cs typeface="Arial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84097" y="2472601"/>
            <a:ext cx="2668905" cy="0"/>
          </a:xfrm>
          <a:custGeom>
            <a:avLst/>
            <a:gdLst/>
            <a:ahLst/>
            <a:cxnLst/>
            <a:rect l="l" t="t" r="r" b="b"/>
            <a:pathLst>
              <a:path w="2668904" h="0">
                <a:moveTo>
                  <a:pt x="0" y="0"/>
                </a:moveTo>
                <a:lnTo>
                  <a:pt x="2668379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96261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111955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127649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1433436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159047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74741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190435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061296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21833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37527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53221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689259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84619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300313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3160077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3317119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3474058" y="2472601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6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1268335" y="2292242"/>
            <a:ext cx="2253615" cy="149860"/>
          </a:xfrm>
          <a:custGeom>
            <a:avLst/>
            <a:gdLst/>
            <a:ahLst/>
            <a:cxnLst/>
            <a:rect l="l" t="t" r="r" b="b"/>
            <a:pathLst>
              <a:path w="2253615" h="149860">
                <a:moveTo>
                  <a:pt x="0" y="0"/>
                </a:moveTo>
                <a:lnTo>
                  <a:pt x="2253196" y="0"/>
                </a:lnTo>
                <a:lnTo>
                  <a:pt x="2253196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1301681" y="2366949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 h="0">
                <a:moveTo>
                  <a:pt x="0" y="0"/>
                </a:moveTo>
                <a:lnTo>
                  <a:pt x="3097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1425670" y="2336044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30">
                <a:moveTo>
                  <a:pt x="30903" y="0"/>
                </a:moveTo>
                <a:lnTo>
                  <a:pt x="0" y="30904"/>
                </a:lnTo>
                <a:lnTo>
                  <a:pt x="30903" y="61808"/>
                </a:lnTo>
                <a:lnTo>
                  <a:pt x="61806" y="30904"/>
                </a:lnTo>
                <a:lnTo>
                  <a:pt x="30903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1430723" y="234109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25850" y="0"/>
                </a:moveTo>
                <a:lnTo>
                  <a:pt x="0" y="25850"/>
                </a:lnTo>
                <a:lnTo>
                  <a:pt x="25850" y="51700"/>
                </a:lnTo>
                <a:lnTo>
                  <a:pt x="51699" y="25850"/>
                </a:lnTo>
                <a:lnTo>
                  <a:pt x="25850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439364" y="236694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603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510820" y="236694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604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582278" y="2366949"/>
            <a:ext cx="48260" cy="0"/>
          </a:xfrm>
          <a:custGeom>
            <a:avLst/>
            <a:gdLst/>
            <a:ahLst/>
            <a:cxnLst/>
            <a:rect l="l" t="t" r="r" b="b"/>
            <a:pathLst>
              <a:path w="48260" h="0">
                <a:moveTo>
                  <a:pt x="0" y="0"/>
                </a:moveTo>
                <a:lnTo>
                  <a:pt x="4770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653735" y="2366949"/>
            <a:ext cx="48260" cy="0"/>
          </a:xfrm>
          <a:custGeom>
            <a:avLst/>
            <a:gdLst/>
            <a:ahLst/>
            <a:cxnLst/>
            <a:rect l="l" t="t" r="r" b="b"/>
            <a:pathLst>
              <a:path w="48260" h="0">
                <a:moveTo>
                  <a:pt x="0" y="0"/>
                </a:moveTo>
                <a:lnTo>
                  <a:pt x="47706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725295" y="2366949"/>
            <a:ext cx="24130" cy="0"/>
          </a:xfrm>
          <a:custGeom>
            <a:avLst/>
            <a:gdLst/>
            <a:ahLst/>
            <a:cxnLst/>
            <a:rect l="l" t="t" r="r" b="b"/>
            <a:pathLst>
              <a:path w="24130" h="0">
                <a:moveTo>
                  <a:pt x="0" y="0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566970" y="2335550"/>
            <a:ext cx="54610" cy="47625"/>
          </a:xfrm>
          <a:custGeom>
            <a:avLst/>
            <a:gdLst/>
            <a:ahLst/>
            <a:cxnLst/>
            <a:rect l="l" t="t" r="r" b="b"/>
            <a:pathLst>
              <a:path w="54610" h="47625">
                <a:moveTo>
                  <a:pt x="27285" y="0"/>
                </a:moveTo>
                <a:lnTo>
                  <a:pt x="0" y="47155"/>
                </a:lnTo>
                <a:lnTo>
                  <a:pt x="54571" y="47155"/>
                </a:lnTo>
                <a:lnTo>
                  <a:pt x="2728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573166" y="2342686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4" h="36830">
                <a:moveTo>
                  <a:pt x="21089" y="0"/>
                </a:moveTo>
                <a:lnTo>
                  <a:pt x="0" y="36446"/>
                </a:lnTo>
                <a:lnTo>
                  <a:pt x="42178" y="36446"/>
                </a:lnTo>
                <a:lnTo>
                  <a:pt x="2108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 txBox="1"/>
          <p:nvPr/>
        </p:nvSpPr>
        <p:spPr>
          <a:xfrm>
            <a:off x="920516" y="2313546"/>
            <a:ext cx="2603500" cy="39243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740410">
              <a:lnSpc>
                <a:spcPct val="100000"/>
              </a:lnSpc>
              <a:spcBef>
                <a:spcPts val="120"/>
              </a:spcBef>
              <a:tabLst>
                <a:tab pos="1877695" algn="l"/>
              </a:tabLst>
            </a:pPr>
            <a:r>
              <a:rPr dirty="0" sz="500" spc="10">
                <a:latin typeface="Arial"/>
                <a:cs typeface="Arial"/>
              </a:rPr>
              <a:t>Senkungen &gt;</a:t>
            </a:r>
            <a:r>
              <a:rPr dirty="0" sz="500" spc="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0.05 pp	Erhöhungen &gt; 0.05</a:t>
            </a:r>
            <a:r>
              <a:rPr dirty="0" sz="500" spc="-4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pp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00">
              <a:latin typeface="Arial"/>
              <a:cs typeface="Arial"/>
            </a:endParaRPr>
          </a:p>
          <a:p>
            <a:pPr algn="ctr">
              <a:lnSpc>
                <a:spcPts val="570"/>
              </a:lnSpc>
              <a:spcBef>
                <a:spcPts val="5"/>
              </a:spcBef>
            </a:pPr>
            <a:r>
              <a:rPr dirty="0" sz="500" spc="5">
                <a:latin typeface="Arial"/>
                <a:cs typeface="Arial"/>
              </a:rPr>
              <a:t>-4</a:t>
            </a:r>
            <a:r>
              <a:rPr dirty="0" sz="500" spc="5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-3</a:t>
            </a:r>
            <a:r>
              <a:rPr dirty="0" sz="500" spc="5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-2</a:t>
            </a:r>
            <a:r>
              <a:rPr dirty="0" sz="500" spc="5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-1</a:t>
            </a:r>
            <a:r>
              <a:rPr dirty="0" sz="500" spc="14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0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1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2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3</a:t>
            </a:r>
            <a:r>
              <a:rPr dirty="0" sz="500" spc="6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4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5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6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7</a:t>
            </a:r>
            <a:r>
              <a:rPr dirty="0" sz="500" spc="6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8</a:t>
            </a:r>
            <a:r>
              <a:rPr dirty="0" sz="500" spc="5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9</a:t>
            </a:r>
            <a:r>
              <a:rPr dirty="0" sz="500" spc="6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10</a:t>
            </a:r>
            <a:r>
              <a:rPr dirty="0" sz="500" spc="85">
                <a:latin typeface="Arial"/>
                <a:cs typeface="Arial"/>
              </a:rPr>
              <a:t> </a:t>
            </a:r>
            <a:r>
              <a:rPr dirty="0" sz="500" spc="-10">
                <a:latin typeface="Arial"/>
                <a:cs typeface="Arial"/>
              </a:rPr>
              <a:t>11</a:t>
            </a:r>
            <a:r>
              <a:rPr dirty="0" sz="500" spc="2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12</a:t>
            </a:r>
            <a:endParaRPr sz="500">
              <a:latin typeface="Arial"/>
              <a:cs typeface="Arial"/>
            </a:endParaRPr>
          </a:p>
          <a:p>
            <a:pPr algn="ctr">
              <a:lnSpc>
                <a:spcPts val="869"/>
              </a:lnSpc>
            </a:pPr>
            <a:r>
              <a:rPr dirty="0" sz="750" spc="15">
                <a:latin typeface="Arial"/>
                <a:cs typeface="Arial"/>
              </a:rPr>
              <a:t>Jahre </a:t>
            </a:r>
            <a:r>
              <a:rPr dirty="0" sz="750" spc="10">
                <a:latin typeface="Arial"/>
                <a:cs typeface="Arial"/>
              </a:rPr>
              <a:t>relativ zur </a:t>
            </a:r>
            <a:r>
              <a:rPr dirty="0" sz="750" spc="15">
                <a:latin typeface="Arial"/>
                <a:cs typeface="Arial"/>
              </a:rPr>
              <a:t>Änderung der</a:t>
            </a:r>
            <a:r>
              <a:rPr dirty="0" sz="750" spc="-30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Vermögenssteuer</a:t>
            </a:r>
            <a:endParaRPr sz="750">
              <a:latin typeface="Arial"/>
              <a:cs typeface="Arial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3772573" y="723348"/>
            <a:ext cx="125984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Reduktion der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15">
                <a:latin typeface="Arial"/>
                <a:cs typeface="Arial"/>
              </a:rPr>
              <a:t>Vermö-</a:t>
            </a:r>
            <a:endParaRPr sz="900">
              <a:latin typeface="Arial"/>
              <a:cs typeface="Arial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3900360" y="862528"/>
            <a:ext cx="1093470" cy="30162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genssteuer um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0.1pp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dirty="0" sz="900" spc="75">
                <a:latin typeface="Lucida Sans Unicode"/>
                <a:cs typeface="Lucida Sans Unicode"/>
              </a:rPr>
              <a:t>→ </a:t>
            </a:r>
            <a:r>
              <a:rPr dirty="0" sz="900" spc="-5">
                <a:latin typeface="Arial"/>
                <a:cs typeface="Arial"/>
              </a:rPr>
              <a:t>Anstieg um</a:t>
            </a:r>
            <a:r>
              <a:rPr dirty="0" sz="900" spc="-16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0.9pp</a:t>
            </a:r>
            <a:endParaRPr sz="900">
              <a:latin typeface="Arial"/>
              <a:cs typeface="Arial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3772573" y="1191483"/>
            <a:ext cx="134366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Relativer Anstieg: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2.2%</a:t>
            </a:r>
            <a:endParaRPr sz="900">
              <a:latin typeface="Arial"/>
              <a:cs typeface="Arial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3896601" y="1330662"/>
            <a:ext cx="110045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25">
                <a:latin typeface="Arial"/>
                <a:cs typeface="Arial"/>
              </a:rPr>
              <a:t>(Top </a:t>
            </a:r>
            <a:r>
              <a:rPr dirty="0" sz="900" spc="-5">
                <a:latin typeface="Arial"/>
                <a:cs typeface="Arial"/>
              </a:rPr>
              <a:t>1% Anteil: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41%)</a:t>
            </a:r>
            <a:endParaRPr sz="90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3729825" y="1874730"/>
            <a:ext cx="1512570" cy="30162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82880" marR="17780" indent="-158115">
              <a:lnSpc>
                <a:spcPct val="101499"/>
              </a:lnSpc>
              <a:spcBef>
                <a:spcPts val="80"/>
              </a:spcBef>
              <a:buFont typeface="Lucida Sans Unicode"/>
              <a:buChar char="►"/>
              <a:tabLst>
                <a:tab pos="179705" algn="l"/>
              </a:tabLst>
            </a:pPr>
            <a:r>
              <a:rPr dirty="0" sz="900" spc="-5">
                <a:latin typeface="Arial"/>
                <a:cs typeface="Arial"/>
              </a:rPr>
              <a:t>Alle Steuersenkungen</a:t>
            </a:r>
            <a:r>
              <a:rPr dirty="0" sz="900" spc="-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der  letzten 50 Jahre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erklären</a:t>
            </a:r>
            <a:endParaRPr sz="900">
              <a:latin typeface="Arial"/>
              <a:cs typeface="Arial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3900360" y="2153076"/>
            <a:ext cx="121094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>
                <a:latin typeface="Lucida Sans Unicode"/>
                <a:cs typeface="Lucida Sans Unicode"/>
              </a:rPr>
              <a:t>∼ </a:t>
            </a:r>
            <a:r>
              <a:rPr dirty="0" sz="900" spc="-5">
                <a:latin typeface="Arial"/>
                <a:cs typeface="Arial"/>
              </a:rPr>
              <a:t>18% des Anstiegs</a:t>
            </a:r>
            <a:r>
              <a:rPr dirty="0" sz="900" spc="-9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im</a:t>
            </a:r>
            <a:endParaRPr sz="900">
              <a:latin typeface="Arial"/>
              <a:cs typeface="Arial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3896829" y="2292256"/>
            <a:ext cx="40767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35">
                <a:latin typeface="Arial"/>
                <a:cs typeface="Arial"/>
              </a:rPr>
              <a:t>Top</a:t>
            </a:r>
            <a:r>
              <a:rPr dirty="0" sz="900" spc="-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1%</a:t>
            </a:r>
            <a:endParaRPr sz="900">
              <a:latin typeface="Arial"/>
              <a:cs typeface="Arial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3600958" y="2820198"/>
            <a:ext cx="1818639" cy="147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-5">
                <a:latin typeface="Arial"/>
                <a:cs typeface="Arial"/>
              </a:rPr>
              <a:t>Quelle: </a:t>
            </a:r>
            <a:r>
              <a:rPr dirty="0" sz="800">
                <a:latin typeface="Arial"/>
                <a:cs typeface="Arial"/>
              </a:rPr>
              <a:t>Marti, Martínez, </a:t>
            </a:r>
            <a:r>
              <a:rPr dirty="0" sz="800" spc="-5">
                <a:latin typeface="Arial"/>
                <a:cs typeface="Arial"/>
              </a:rPr>
              <a:t>Scheuer</a:t>
            </a:r>
            <a:r>
              <a:rPr dirty="0" sz="800" spc="5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(2023)</a:t>
            </a:r>
            <a:endParaRPr sz="800">
              <a:latin typeface="Arial"/>
              <a:cs typeface="Arial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26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322516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Verschiedene Funktionen </a:t>
            </a:r>
            <a:r>
              <a:rPr dirty="0" spc="-5"/>
              <a:t>der</a:t>
            </a:r>
            <a:r>
              <a:rPr dirty="0" spc="-15"/>
              <a:t> </a:t>
            </a:r>
            <a:r>
              <a:rPr dirty="0" spc="-10"/>
              <a:t>Vermögenssteuer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83794" y="380685"/>
            <a:ext cx="5194300" cy="2495550"/>
          </a:xfrm>
          <a:prstGeom prst="rect">
            <a:avLst/>
          </a:prstGeom>
        </p:spPr>
        <p:txBody>
          <a:bodyPr wrap="square" lIns="0" tIns="44450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350"/>
              </a:spcBef>
            </a:pPr>
            <a:r>
              <a:rPr dirty="0" sz="900" spc="-5" b="1">
                <a:latin typeface="Arial"/>
                <a:cs typeface="Arial"/>
              </a:rPr>
              <a:t>Ungleichheit</a:t>
            </a:r>
            <a:endParaRPr sz="900">
              <a:latin typeface="Arial"/>
              <a:cs typeface="Arial"/>
            </a:endParaRPr>
          </a:p>
          <a:p>
            <a:pPr marL="353060" marR="68580" indent="-128270">
              <a:lnSpc>
                <a:spcPct val="101499"/>
              </a:lnSpc>
              <a:spcBef>
                <a:spcPts val="240"/>
              </a:spcBef>
              <a:buFont typeface="Lucida Sans Unicode"/>
              <a:buChar char="•"/>
              <a:tabLst>
                <a:tab pos="353695" algn="l"/>
              </a:tabLst>
            </a:pPr>
            <a:r>
              <a:rPr dirty="0" sz="900" spc="-10">
                <a:latin typeface="Arial"/>
                <a:cs typeface="Arial"/>
              </a:rPr>
              <a:t>Kantonale schweizer </a:t>
            </a:r>
            <a:r>
              <a:rPr dirty="0" sz="900" spc="-15">
                <a:latin typeface="Arial"/>
                <a:cs typeface="Arial"/>
              </a:rPr>
              <a:t>Vermögenssteuern </a:t>
            </a:r>
            <a:r>
              <a:rPr dirty="0" sz="900" spc="-10">
                <a:latin typeface="Arial"/>
                <a:cs typeface="Arial"/>
              </a:rPr>
              <a:t>reduzieren steigende Vermögensungleichheit, aber nur  </a:t>
            </a:r>
            <a:r>
              <a:rPr dirty="0" sz="900" spc="-5">
                <a:latin typeface="Arial"/>
                <a:cs typeface="Arial"/>
              </a:rPr>
              <a:t>bedingt </a:t>
            </a:r>
            <a:r>
              <a:rPr dirty="0" sz="900">
                <a:latin typeface="Arial"/>
                <a:cs typeface="Arial"/>
              </a:rPr>
              <a:t>(Marti, Martínez, </a:t>
            </a:r>
            <a:r>
              <a:rPr dirty="0" sz="900" spc="-5">
                <a:latin typeface="Arial"/>
                <a:cs typeface="Arial"/>
              </a:rPr>
              <a:t>und </a:t>
            </a:r>
            <a:r>
              <a:rPr dirty="0" sz="900" spc="-10">
                <a:latin typeface="Arial"/>
                <a:cs typeface="Arial"/>
              </a:rPr>
              <a:t>Scheuer,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2023)</a:t>
            </a:r>
            <a:endParaRPr sz="900">
              <a:latin typeface="Arial"/>
              <a:cs typeface="Arial"/>
            </a:endParaRPr>
          </a:p>
          <a:p>
            <a:pPr marL="76200">
              <a:lnSpc>
                <a:spcPct val="100000"/>
              </a:lnSpc>
              <a:spcBef>
                <a:spcPts val="1125"/>
              </a:spcBef>
            </a:pPr>
            <a:r>
              <a:rPr dirty="0" sz="900" spc="-5" b="1">
                <a:latin typeface="Arial"/>
                <a:cs typeface="Arial"/>
              </a:rPr>
              <a:t>Mindestbesteuerung</a:t>
            </a:r>
            <a:endParaRPr sz="900">
              <a:latin typeface="Arial"/>
              <a:cs typeface="Arial"/>
            </a:endParaRPr>
          </a:p>
          <a:p>
            <a:pPr marL="349250" indent="-124460">
              <a:lnSpc>
                <a:spcPct val="100000"/>
              </a:lnSpc>
              <a:spcBef>
                <a:spcPts val="250"/>
              </a:spcBef>
              <a:buFont typeface="Lucida Sans Unicode"/>
              <a:buChar char="•"/>
              <a:tabLst>
                <a:tab pos="349885" algn="l"/>
              </a:tabLst>
            </a:pPr>
            <a:r>
              <a:rPr dirty="0" sz="900" spc="-10">
                <a:latin typeface="Arial"/>
                <a:cs typeface="Arial"/>
              </a:rPr>
              <a:t>Vermögenssteuern </a:t>
            </a:r>
            <a:r>
              <a:rPr dirty="0" sz="900" spc="-5">
                <a:latin typeface="Arial"/>
                <a:cs typeface="Arial"/>
              </a:rPr>
              <a:t>sichern jedoch das Prinzip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der</a:t>
            </a:r>
            <a:endParaRPr sz="900">
              <a:latin typeface="Arial"/>
              <a:cs typeface="Arial"/>
            </a:endParaRPr>
          </a:p>
          <a:p>
            <a:pPr marL="353060">
              <a:lnSpc>
                <a:spcPct val="100000"/>
              </a:lnSpc>
              <a:spcBef>
                <a:spcPts val="15"/>
              </a:spcBef>
            </a:pPr>
            <a:r>
              <a:rPr dirty="0" sz="900" spc="-5" b="1">
                <a:latin typeface="Arial"/>
                <a:cs typeface="Arial"/>
              </a:rPr>
              <a:t>Besteuerung nach </a:t>
            </a:r>
            <a:r>
              <a:rPr dirty="0" sz="900" b="1">
                <a:latin typeface="Arial"/>
                <a:cs typeface="Arial"/>
              </a:rPr>
              <a:t>wirtschaftlicher</a:t>
            </a:r>
            <a:r>
              <a:rPr dirty="0" sz="900" spc="-10" b="1">
                <a:latin typeface="Arial"/>
                <a:cs typeface="Arial"/>
              </a:rPr>
              <a:t> </a:t>
            </a:r>
            <a:r>
              <a:rPr dirty="0" sz="900" spc="-5" b="1">
                <a:latin typeface="Arial"/>
                <a:cs typeface="Arial"/>
              </a:rPr>
              <a:t>Leistungsfähigkeit</a:t>
            </a:r>
            <a:endParaRPr sz="900">
              <a:latin typeface="Arial"/>
              <a:cs typeface="Arial"/>
            </a:endParaRPr>
          </a:p>
          <a:p>
            <a:pPr marL="353060">
              <a:lnSpc>
                <a:spcPct val="100000"/>
              </a:lnSpc>
              <a:spcBef>
                <a:spcPts val="20"/>
              </a:spcBef>
            </a:pPr>
            <a:r>
              <a:rPr dirty="0" sz="900" spc="75">
                <a:latin typeface="Lucida Sans Unicode"/>
                <a:cs typeface="Lucida Sans Unicode"/>
              </a:rPr>
              <a:t>→ </a:t>
            </a:r>
            <a:r>
              <a:rPr dirty="0" sz="900" spc="-25">
                <a:latin typeface="Arial"/>
                <a:cs typeface="Arial"/>
              </a:rPr>
              <a:t>Treten </a:t>
            </a:r>
            <a:r>
              <a:rPr dirty="0" sz="900" spc="-5">
                <a:latin typeface="Arial"/>
                <a:cs typeface="Arial"/>
              </a:rPr>
              <a:t>an die Stelle der </a:t>
            </a:r>
            <a:r>
              <a:rPr dirty="0" sz="900" spc="-10">
                <a:latin typeface="Arial"/>
                <a:cs typeface="Arial"/>
              </a:rPr>
              <a:t>EK-Steuer wo </a:t>
            </a:r>
            <a:r>
              <a:rPr dirty="0" sz="900" spc="-5">
                <a:latin typeface="Arial"/>
                <a:cs typeface="Arial"/>
              </a:rPr>
              <a:t>diese nicht mehr richtig</a:t>
            </a:r>
            <a:r>
              <a:rPr dirty="0" sz="900" spc="-8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greift</a:t>
            </a:r>
            <a:endParaRPr sz="900">
              <a:latin typeface="Arial"/>
              <a:cs typeface="Arial"/>
            </a:endParaRPr>
          </a:p>
          <a:p>
            <a:pPr marL="71755">
              <a:lnSpc>
                <a:spcPct val="100000"/>
              </a:lnSpc>
              <a:spcBef>
                <a:spcPts val="1340"/>
              </a:spcBef>
            </a:pPr>
            <a:r>
              <a:rPr dirty="0" sz="900" spc="-5" b="1">
                <a:latin typeface="Arial"/>
                <a:cs typeface="Arial"/>
              </a:rPr>
              <a:t>Anreize</a:t>
            </a:r>
            <a:endParaRPr sz="900">
              <a:latin typeface="Arial"/>
              <a:cs typeface="Arial"/>
            </a:endParaRPr>
          </a:p>
          <a:p>
            <a:pPr marL="349250" indent="-124460">
              <a:lnSpc>
                <a:spcPct val="100000"/>
              </a:lnSpc>
              <a:spcBef>
                <a:spcPts val="254"/>
              </a:spcBef>
              <a:buFont typeface="Lucida Sans Unicode"/>
              <a:buChar char="•"/>
              <a:tabLst>
                <a:tab pos="349885" algn="l"/>
              </a:tabLst>
            </a:pPr>
            <a:r>
              <a:rPr dirty="0" sz="900" spc="-10">
                <a:latin typeface="Arial"/>
                <a:cs typeface="Arial"/>
              </a:rPr>
              <a:t>Vermögenssteuern </a:t>
            </a:r>
            <a:r>
              <a:rPr dirty="0" sz="900" spc="-5">
                <a:latin typeface="Arial"/>
                <a:cs typeface="Arial"/>
              </a:rPr>
              <a:t>setzen Anreize, Kapital gewinnbringend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einzusetzen</a:t>
            </a:r>
            <a:endParaRPr sz="900">
              <a:latin typeface="Arial"/>
              <a:cs typeface="Arial"/>
            </a:endParaRPr>
          </a:p>
          <a:p>
            <a:pPr marL="353060" indent="-128270">
              <a:lnSpc>
                <a:spcPct val="100000"/>
              </a:lnSpc>
              <a:spcBef>
                <a:spcPts val="250"/>
              </a:spcBef>
              <a:buFont typeface="Lucida Sans Unicode"/>
              <a:buChar char="•"/>
              <a:tabLst>
                <a:tab pos="353695" algn="l"/>
              </a:tabLst>
            </a:pPr>
            <a:r>
              <a:rPr dirty="0" sz="900" spc="-5">
                <a:latin typeface="Arial"/>
                <a:cs typeface="Arial"/>
              </a:rPr>
              <a:t>Pragmatische Lösung zur Besteuerung </a:t>
            </a:r>
            <a:r>
              <a:rPr dirty="0" sz="900" spc="-10">
                <a:latin typeface="Arial"/>
                <a:cs typeface="Arial"/>
              </a:rPr>
              <a:t>von</a:t>
            </a:r>
            <a:r>
              <a:rPr dirty="0" sz="900" spc="-5">
                <a:latin typeface="Arial"/>
                <a:cs typeface="Arial"/>
              </a:rPr>
              <a:t> Kapitalgewinnen</a:t>
            </a:r>
            <a:endParaRPr sz="900">
              <a:latin typeface="Arial"/>
              <a:cs typeface="Arial"/>
            </a:endParaRPr>
          </a:p>
          <a:p>
            <a:pPr marL="76200">
              <a:lnSpc>
                <a:spcPct val="100000"/>
              </a:lnSpc>
              <a:spcBef>
                <a:spcPts val="1125"/>
              </a:spcBef>
            </a:pPr>
            <a:r>
              <a:rPr dirty="0" sz="900" spc="-5" b="1">
                <a:latin typeface="Arial"/>
                <a:cs typeface="Arial"/>
              </a:rPr>
              <a:t>Nationale Erbschaftssteuer statt Vermögenssteuer?</a:t>
            </a:r>
            <a:endParaRPr sz="900">
              <a:latin typeface="Arial"/>
              <a:cs typeface="Arial"/>
            </a:endParaRPr>
          </a:p>
          <a:p>
            <a:pPr marL="353060" indent="-128270">
              <a:lnSpc>
                <a:spcPct val="100000"/>
              </a:lnSpc>
              <a:spcBef>
                <a:spcPts val="254"/>
              </a:spcBef>
              <a:buFont typeface="Lucida Sans Unicode"/>
              <a:buChar char="•"/>
              <a:tabLst>
                <a:tab pos="353695" algn="l"/>
              </a:tabLst>
            </a:pPr>
            <a:r>
              <a:rPr dirty="0" sz="900" spc="-5">
                <a:latin typeface="Arial"/>
                <a:cs typeface="Arial"/>
              </a:rPr>
              <a:t>Dieses Argument </a:t>
            </a:r>
            <a:r>
              <a:rPr dirty="0" sz="900" spc="-10">
                <a:latin typeface="Arial"/>
                <a:cs typeface="Arial"/>
              </a:rPr>
              <a:t>verkennt </a:t>
            </a:r>
            <a:r>
              <a:rPr dirty="0" sz="900" spc="-5">
                <a:latin typeface="Arial"/>
                <a:cs typeface="Arial"/>
              </a:rPr>
              <a:t>Rolle der jährlichen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Vermögenssteuer</a:t>
            </a:r>
            <a:endParaRPr sz="900">
              <a:latin typeface="Arial"/>
              <a:cs typeface="Arial"/>
            </a:endParaRPr>
          </a:p>
          <a:p>
            <a:pPr marL="353060" indent="-128270">
              <a:lnSpc>
                <a:spcPct val="100000"/>
              </a:lnSpc>
              <a:spcBef>
                <a:spcPts val="250"/>
              </a:spcBef>
              <a:buFont typeface="Lucida Sans Unicode"/>
              <a:buChar char="•"/>
              <a:tabLst>
                <a:tab pos="353695" algn="l"/>
              </a:tabLst>
            </a:pPr>
            <a:r>
              <a:rPr dirty="0" sz="900" spc="-5">
                <a:latin typeface="Arial"/>
                <a:cs typeface="Arial"/>
              </a:rPr>
              <a:t>In föderalistischem Land: Steuerinzidenz vs. </a:t>
            </a:r>
            <a:r>
              <a:rPr dirty="0" sz="900" spc="-10">
                <a:latin typeface="Arial"/>
                <a:cs typeface="Arial"/>
              </a:rPr>
              <a:t>Konsum </a:t>
            </a:r>
            <a:r>
              <a:rPr dirty="0" sz="900" spc="-5">
                <a:latin typeface="Arial"/>
                <a:cs typeface="Arial"/>
              </a:rPr>
              <a:t>öffentlicher</a:t>
            </a:r>
            <a:r>
              <a:rPr dirty="0" sz="900" spc="17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Güter?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27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50673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Outline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3420" y="701533"/>
            <a:ext cx="3046095" cy="171005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79070" indent="-167005">
              <a:lnSpc>
                <a:spcPct val="100000"/>
              </a:lnSpc>
              <a:spcBef>
                <a:spcPts val="90"/>
              </a:spcBef>
              <a:buAutoNum type="arabicPeriod"/>
              <a:tabLst>
                <a:tab pos="179705" algn="l"/>
              </a:tabLst>
            </a:pP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2" action="ppaction://hlinksldjump"/>
              </a:rPr>
              <a:t>Ungleichheit </a:t>
            </a: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2" action="ppaction://hlinksldjump"/>
              </a:rPr>
              <a:t>in der </a:t>
            </a: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2" action="ppaction://hlinksldjump"/>
              </a:rPr>
              <a:t>Schweiz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3" action="ppaction://hlinksldjump"/>
              </a:rPr>
              <a:t>Die </a:t>
            </a:r>
            <a:r>
              <a:rPr dirty="0" sz="1100" spc="-15">
                <a:solidFill>
                  <a:srgbClr val="CCCCCC"/>
                </a:solidFill>
                <a:latin typeface="Arial"/>
                <a:cs typeface="Arial"/>
                <a:hlinkClick r:id="rId3" action="ppaction://hlinksldjump"/>
              </a:rPr>
              <a:t>Vermögenssteuer </a:t>
            </a: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3" action="ppaction://hlinksldjump"/>
              </a:rPr>
              <a:t>in der</a:t>
            </a:r>
            <a:r>
              <a:rPr dirty="0" sz="1100">
                <a:solidFill>
                  <a:srgbClr val="CCCCCC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3" action="ppaction://hlinksldjump"/>
              </a:rPr>
              <a:t>Schweiz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ts val="131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dirty="0" sz="1100" spc="-5">
                <a:latin typeface="Arial"/>
                <a:cs typeface="Arial"/>
                <a:hlinkClick r:id="rId4" action="ppaction://hlinksldjump"/>
              </a:rPr>
              <a:t>Erbschaften</a:t>
            </a:r>
            <a:endParaRPr sz="1100">
              <a:latin typeface="Arial"/>
              <a:cs typeface="Arial"/>
            </a:endParaRPr>
          </a:p>
          <a:p>
            <a:pPr marL="181610">
              <a:lnSpc>
                <a:spcPts val="1070"/>
              </a:lnSpc>
            </a:pPr>
            <a:r>
              <a:rPr dirty="0" sz="900" spc="-15">
                <a:latin typeface="Arial"/>
                <a:cs typeface="Arial"/>
                <a:hlinkClick r:id="rId5" action="ppaction://hlinksldjump"/>
              </a:rPr>
              <a:t>Wer </a:t>
            </a:r>
            <a:r>
              <a:rPr dirty="0" sz="900" spc="-5">
                <a:latin typeface="Arial"/>
                <a:cs typeface="Arial"/>
                <a:hlinkClick r:id="rId5" action="ppaction://hlinksldjump"/>
              </a:rPr>
              <a:t>hat, dem wird</a:t>
            </a:r>
            <a:r>
              <a:rPr dirty="0" sz="900"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900" spc="-5">
                <a:latin typeface="Arial"/>
                <a:cs typeface="Arial"/>
                <a:hlinkClick r:id="rId5" action="ppaction://hlinksldjump"/>
              </a:rPr>
              <a:t>gegeben?</a:t>
            </a:r>
            <a:endParaRPr sz="900">
              <a:latin typeface="Arial"/>
              <a:cs typeface="Arial"/>
            </a:endParaRPr>
          </a:p>
          <a:p>
            <a:pPr marL="187325">
              <a:lnSpc>
                <a:spcPct val="100000"/>
              </a:lnSpc>
              <a:spcBef>
                <a:spcPts val="15"/>
              </a:spcBef>
            </a:pPr>
            <a:r>
              <a:rPr dirty="0" sz="900" spc="-5">
                <a:latin typeface="Arial"/>
                <a:cs typeface="Arial"/>
                <a:hlinkClick r:id="rId6" action="ppaction://hlinksldjump"/>
              </a:rPr>
              <a:t>Zu welchen Verhaltensänderungen </a:t>
            </a:r>
            <a:r>
              <a:rPr dirty="0" sz="900">
                <a:latin typeface="Arial"/>
                <a:cs typeface="Arial"/>
                <a:hlinkClick r:id="rId6" action="ppaction://hlinksldjump"/>
              </a:rPr>
              <a:t>führt </a:t>
            </a:r>
            <a:r>
              <a:rPr dirty="0" sz="900" spc="-5">
                <a:latin typeface="Arial"/>
                <a:cs typeface="Arial"/>
                <a:hlinkClick r:id="rId6" action="ppaction://hlinksldjump"/>
              </a:rPr>
              <a:t>eine</a:t>
            </a:r>
            <a:r>
              <a:rPr dirty="0" sz="900" spc="-55"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900">
                <a:latin typeface="Arial"/>
                <a:cs typeface="Arial"/>
                <a:hlinkClick r:id="rId6" action="ppaction://hlinksldjump"/>
              </a:rPr>
              <a:t>Erbschaft?</a:t>
            </a:r>
            <a:endParaRPr sz="900">
              <a:latin typeface="Arial"/>
              <a:cs typeface="Arial"/>
            </a:endParaRPr>
          </a:p>
          <a:p>
            <a:pPr marL="179070" indent="-167005">
              <a:lnSpc>
                <a:spcPct val="100000"/>
              </a:lnSpc>
              <a:spcBef>
                <a:spcPts val="1165"/>
              </a:spcBef>
              <a:buAutoNum type="arabicPeriod" startAt="4"/>
              <a:tabLst>
                <a:tab pos="179705" algn="l"/>
              </a:tabLst>
            </a:pP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7" action="ppaction://hlinksldjump"/>
              </a:rPr>
              <a:t>Intergenerationelle </a:t>
            </a: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7" action="ppaction://hlinksldjump"/>
              </a:rPr>
              <a:t>Mobilität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 startAt="4"/>
              <a:tabLst>
                <a:tab pos="183515" algn="l"/>
              </a:tabLst>
            </a:pP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8" action="ppaction://hlinksldjump"/>
              </a:rPr>
              <a:t>Gesprächsstoff</a:t>
            </a:r>
            <a:endParaRPr sz="11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28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296828"/>
            <a:ext cx="4286250" cy="54165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ts val="2035"/>
              </a:lnSpc>
              <a:spcBef>
                <a:spcPts val="90"/>
              </a:spcBef>
            </a:pP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Die 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Schweizer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Einkommensverteilung</a:t>
            </a:r>
            <a:endParaRPr sz="1700">
              <a:latin typeface="Arial"/>
              <a:cs typeface="Arial"/>
            </a:endParaRPr>
          </a:p>
          <a:p>
            <a:pPr marL="12700">
              <a:lnSpc>
                <a:spcPts val="2035"/>
              </a:lnSpc>
            </a:pP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im 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historischen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und internationalen</a:t>
            </a:r>
            <a:r>
              <a:rPr dirty="0" sz="1700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700" spc="-15">
                <a:solidFill>
                  <a:srgbClr val="FFFFFF"/>
                </a:solidFill>
                <a:latin typeface="Arial"/>
                <a:cs typeface="Arial"/>
              </a:rPr>
              <a:t>Vergleich</a:t>
            </a:r>
            <a:endParaRPr sz="17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7184" y="1400066"/>
            <a:ext cx="2780665" cy="2838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700" spc="-25">
                <a:solidFill>
                  <a:srgbClr val="FFFFFF"/>
                </a:solidFill>
                <a:latin typeface="Arial"/>
                <a:cs typeface="Arial"/>
              </a:rPr>
              <a:t>Wer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hat, dem wird</a:t>
            </a:r>
            <a:r>
              <a:rPr dirty="0" sz="1700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gegeben?</a:t>
            </a:r>
            <a:endParaRPr sz="17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84604"/>
            <a:ext cx="2618105" cy="2076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200" spc="-5">
                <a:latin typeface="Arial"/>
                <a:cs typeface="Arial"/>
              </a:rPr>
              <a:t>Erbschaften nehmen an Bedeutung</a:t>
            </a:r>
            <a:r>
              <a:rPr dirty="0" sz="1200" spc="-25">
                <a:latin typeface="Arial"/>
                <a:cs typeface="Arial"/>
              </a:rPr>
              <a:t> </a:t>
            </a:r>
            <a:r>
              <a:rPr dirty="0" sz="1200" spc="-5">
                <a:latin typeface="Arial"/>
                <a:cs typeface="Arial"/>
              </a:rPr>
              <a:t>zu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59994" y="413323"/>
            <a:ext cx="3024106" cy="241748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095438" y="3018064"/>
            <a:ext cx="1722755" cy="147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174750" algn="l"/>
              </a:tabLst>
            </a:pPr>
            <a:r>
              <a:rPr dirty="0" sz="800" spc="-5" i="1">
                <a:latin typeface="Arial"/>
                <a:cs typeface="Arial"/>
              </a:rPr>
              <a:t>Quelle</a:t>
            </a:r>
            <a:r>
              <a:rPr dirty="0" sz="800" spc="-5">
                <a:latin typeface="Arial"/>
                <a:cs typeface="Arial"/>
              </a:rPr>
              <a:t>:</a:t>
            </a:r>
            <a:r>
              <a:rPr dirty="0" sz="800" spc="8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  <a:hlinkClick r:id="rId3"/>
              </a:rPr>
              <a:t>The</a:t>
            </a:r>
            <a:r>
              <a:rPr dirty="0" sz="800" spc="10">
                <a:latin typeface="Arial"/>
                <a:cs typeface="Arial"/>
                <a:hlinkClick r:id="rId3"/>
              </a:rPr>
              <a:t> </a:t>
            </a:r>
            <a:r>
              <a:rPr dirty="0" sz="800" spc="-5">
                <a:latin typeface="Arial"/>
                <a:cs typeface="Arial"/>
                <a:hlinkClick r:id="rId3"/>
              </a:rPr>
              <a:t>Economist</a:t>
            </a:r>
            <a:r>
              <a:rPr dirty="0" sz="800" spc="-5">
                <a:latin typeface="Arial"/>
                <a:cs typeface="Arial"/>
              </a:rPr>
              <a:t>	,</a:t>
            </a:r>
            <a:r>
              <a:rPr dirty="0" sz="800" spc="-4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27.2.2025.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4921351" y="3068686"/>
            <a:ext cx="485775" cy="863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29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14401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Erbschaften nehmen an Bedeutung zu – auch in der</a:t>
            </a:r>
            <a:r>
              <a:rPr dirty="0"/>
              <a:t> </a:t>
            </a:r>
            <a:r>
              <a:rPr dirty="0" spc="-5"/>
              <a:t>Schweiz</a:t>
            </a:r>
          </a:p>
        </p:txBody>
      </p:sp>
      <p:sp>
        <p:nvSpPr>
          <p:cNvPr id="3" name="object 3"/>
          <p:cNvSpPr/>
          <p:nvPr/>
        </p:nvSpPr>
        <p:spPr>
          <a:xfrm>
            <a:off x="359997" y="413293"/>
            <a:ext cx="3024146" cy="24313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307829" y="986721"/>
            <a:ext cx="2058670" cy="1252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87655">
              <a:lnSpc>
                <a:spcPct val="100000"/>
              </a:lnSpc>
              <a:spcBef>
                <a:spcPts val="95"/>
              </a:spcBef>
            </a:pPr>
            <a:r>
              <a:rPr dirty="0" sz="900" spc="-5" b="1">
                <a:latin typeface="Arial"/>
                <a:cs typeface="Arial"/>
              </a:rPr>
              <a:t>Schätzung </a:t>
            </a:r>
            <a:r>
              <a:rPr dirty="0" sz="900" b="1">
                <a:latin typeface="Arial"/>
                <a:cs typeface="Arial"/>
              </a:rPr>
              <a:t>Brülhart</a:t>
            </a:r>
            <a:r>
              <a:rPr dirty="0" sz="900" spc="-15" b="1">
                <a:latin typeface="Arial"/>
                <a:cs typeface="Arial"/>
              </a:rPr>
              <a:t> </a:t>
            </a:r>
            <a:r>
              <a:rPr dirty="0" sz="900" spc="-5" b="1">
                <a:latin typeface="Arial"/>
                <a:cs typeface="Arial"/>
              </a:rPr>
              <a:t>(2021)</a:t>
            </a:r>
            <a:endParaRPr sz="900">
              <a:latin typeface="Arial"/>
              <a:cs typeface="Arial"/>
            </a:endParaRPr>
          </a:p>
          <a:p>
            <a:pPr marL="319405">
              <a:lnSpc>
                <a:spcPts val="944"/>
              </a:lnSpc>
              <a:spcBef>
                <a:spcPts val="15"/>
              </a:spcBef>
            </a:pPr>
            <a:r>
              <a:rPr dirty="0" sz="900" spc="-5" b="1">
                <a:latin typeface="Arial"/>
                <a:cs typeface="Arial"/>
              </a:rPr>
              <a:t>90-95 Mrd.</a:t>
            </a:r>
            <a:r>
              <a:rPr dirty="0" sz="900" spc="75" b="1">
                <a:latin typeface="Arial"/>
                <a:cs typeface="Arial"/>
              </a:rPr>
              <a:t> </a:t>
            </a:r>
            <a:r>
              <a:rPr dirty="0" sz="900" spc="-5" b="1">
                <a:latin typeface="Arial"/>
                <a:cs typeface="Arial"/>
              </a:rPr>
              <a:t>CHF</a:t>
            </a:r>
            <a:endParaRPr sz="900">
              <a:latin typeface="Arial"/>
              <a:cs typeface="Arial"/>
            </a:endParaRPr>
          </a:p>
          <a:p>
            <a:pPr marL="76200">
              <a:lnSpc>
                <a:spcPts val="944"/>
              </a:lnSpc>
            </a:pPr>
            <a:r>
              <a:rPr dirty="0" sz="900" spc="-5">
                <a:latin typeface="Arial"/>
                <a:cs typeface="Arial"/>
              </a:rPr>
              <a:t>Entspricht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2022</a:t>
            </a:r>
            <a:endParaRPr sz="900">
              <a:latin typeface="Arial"/>
              <a:cs typeface="Arial"/>
            </a:endParaRPr>
          </a:p>
          <a:p>
            <a:pPr marL="353060" indent="-128270">
              <a:lnSpc>
                <a:spcPct val="100000"/>
              </a:lnSpc>
              <a:spcBef>
                <a:spcPts val="415"/>
              </a:spcBef>
              <a:buChar char="•"/>
              <a:tabLst>
                <a:tab pos="353695" algn="l"/>
              </a:tabLst>
            </a:pPr>
            <a:r>
              <a:rPr dirty="0" sz="900">
                <a:latin typeface="Lucida Sans Unicode"/>
                <a:cs typeface="Lucida Sans Unicode"/>
              </a:rPr>
              <a:t>≈ </a:t>
            </a:r>
            <a:r>
              <a:rPr dirty="0" sz="900" spc="-5">
                <a:latin typeface="Arial"/>
                <a:cs typeface="Arial"/>
              </a:rPr>
              <a:t>12% BIP (791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Mrd.)</a:t>
            </a:r>
            <a:endParaRPr sz="900">
              <a:latin typeface="Arial"/>
              <a:cs typeface="Arial"/>
            </a:endParaRPr>
          </a:p>
          <a:p>
            <a:pPr marL="349250" marR="55880" indent="-124460">
              <a:lnSpc>
                <a:spcPct val="101499"/>
              </a:lnSpc>
              <a:spcBef>
                <a:spcPts val="400"/>
              </a:spcBef>
              <a:buChar char="•"/>
              <a:tabLst>
                <a:tab pos="353695" algn="l"/>
              </a:tabLst>
            </a:pPr>
            <a:r>
              <a:rPr dirty="0" sz="900">
                <a:latin typeface="Lucida Sans Unicode"/>
                <a:cs typeface="Lucida Sans Unicode"/>
              </a:rPr>
              <a:t>≈ </a:t>
            </a:r>
            <a:r>
              <a:rPr dirty="0" sz="900" spc="-5">
                <a:latin typeface="Arial"/>
                <a:cs typeface="Arial"/>
              </a:rPr>
              <a:t>117% Gesamtausgaben</a:t>
            </a:r>
            <a:r>
              <a:rPr dirty="0" sz="900" spc="-8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Bund  (81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Mrd.)</a:t>
            </a:r>
            <a:endParaRPr sz="900">
              <a:latin typeface="Arial"/>
              <a:cs typeface="Arial"/>
            </a:endParaRPr>
          </a:p>
          <a:p>
            <a:pPr marL="349250" marR="328930" indent="-124460">
              <a:lnSpc>
                <a:spcPct val="101499"/>
              </a:lnSpc>
              <a:spcBef>
                <a:spcPts val="395"/>
              </a:spcBef>
              <a:buChar char="•"/>
              <a:tabLst>
                <a:tab pos="353695" algn="l"/>
              </a:tabLst>
            </a:pPr>
            <a:r>
              <a:rPr dirty="0" sz="900">
                <a:latin typeface="Lucida Sans Unicode"/>
                <a:cs typeface="Lucida Sans Unicode"/>
              </a:rPr>
              <a:t>≈ </a:t>
            </a:r>
            <a:r>
              <a:rPr dirty="0" sz="900" spc="-5">
                <a:latin typeface="Arial"/>
                <a:cs typeface="Arial"/>
              </a:rPr>
              <a:t>200% aller</a:t>
            </a:r>
            <a:r>
              <a:rPr dirty="0" sz="900" spc="-9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ausbezahlten  </a:t>
            </a:r>
            <a:r>
              <a:rPr dirty="0" sz="900" spc="-10">
                <a:latin typeface="Arial"/>
                <a:cs typeface="Arial"/>
              </a:rPr>
              <a:t>AHV-Renten </a:t>
            </a:r>
            <a:r>
              <a:rPr dirty="0" sz="900" spc="-5">
                <a:latin typeface="Arial"/>
                <a:cs typeface="Arial"/>
              </a:rPr>
              <a:t>(48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Mrd.)</a:t>
            </a:r>
            <a:endParaRPr sz="9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95438" y="3004132"/>
            <a:ext cx="2063114" cy="147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571625" algn="l"/>
              </a:tabLst>
            </a:pPr>
            <a:r>
              <a:rPr dirty="0" sz="800" spc="-5" i="1">
                <a:latin typeface="Arial"/>
                <a:cs typeface="Arial"/>
              </a:rPr>
              <a:t>Quelle</a:t>
            </a:r>
            <a:r>
              <a:rPr dirty="0" sz="800" spc="-5">
                <a:latin typeface="Arial"/>
                <a:cs typeface="Arial"/>
              </a:rPr>
              <a:t>:  </a:t>
            </a:r>
            <a:r>
              <a:rPr dirty="0" sz="800" spc="-5">
                <a:latin typeface="Arial"/>
                <a:cs typeface="Arial"/>
                <a:hlinkClick r:id="rId3"/>
              </a:rPr>
              <a:t>Marius</a:t>
            </a:r>
            <a:r>
              <a:rPr dirty="0" sz="800" spc="-114">
                <a:latin typeface="Arial"/>
                <a:cs typeface="Arial"/>
                <a:hlinkClick r:id="rId3"/>
              </a:rPr>
              <a:t> </a:t>
            </a:r>
            <a:r>
              <a:rPr dirty="0" sz="800">
                <a:latin typeface="Arial"/>
                <a:cs typeface="Arial"/>
                <a:hlinkClick r:id="rId3"/>
              </a:rPr>
              <a:t>Brülhart</a:t>
            </a:r>
            <a:r>
              <a:rPr dirty="0" sz="800" spc="10">
                <a:latin typeface="Arial"/>
                <a:cs typeface="Arial"/>
                <a:hlinkClick r:id="rId3"/>
              </a:rPr>
              <a:t> </a:t>
            </a:r>
            <a:r>
              <a:rPr dirty="0" sz="800" spc="-5">
                <a:latin typeface="Arial"/>
                <a:cs typeface="Arial"/>
                <a:hlinkClick r:id="rId3"/>
              </a:rPr>
              <a:t>Bluesky</a:t>
            </a:r>
            <a:r>
              <a:rPr dirty="0" sz="800" spc="-5">
                <a:latin typeface="Arial"/>
                <a:cs typeface="Arial"/>
              </a:rPr>
              <a:t>	,</a:t>
            </a:r>
            <a:r>
              <a:rPr dirty="0" sz="800" spc="-5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1.3.2025.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921351" y="3068686"/>
            <a:ext cx="278765" cy="863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00" spc="-5">
                <a:latin typeface="Arial"/>
                <a:cs typeface="Arial"/>
              </a:rPr>
              <a:t>15.05.2025</a:t>
            </a:r>
            <a:endParaRPr sz="4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324820" y="3068686"/>
            <a:ext cx="81915" cy="863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00" spc="-5">
                <a:latin typeface="Arial"/>
                <a:cs typeface="Arial"/>
              </a:rPr>
              <a:t>30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296672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Erbschaften: immer </a:t>
            </a:r>
            <a:r>
              <a:rPr dirty="0" spc="-10"/>
              <a:t>später </a:t>
            </a:r>
            <a:r>
              <a:rPr dirty="0" spc="-5"/>
              <a:t>und immer</a:t>
            </a:r>
            <a:r>
              <a:rPr dirty="0" spc="-210"/>
              <a:t> </a:t>
            </a:r>
            <a:r>
              <a:rPr dirty="0" spc="-5"/>
              <a:t>mehr</a:t>
            </a:r>
          </a:p>
        </p:txBody>
      </p:sp>
      <p:sp>
        <p:nvSpPr>
          <p:cNvPr id="3" name="object 3"/>
          <p:cNvSpPr/>
          <p:nvPr/>
        </p:nvSpPr>
        <p:spPr>
          <a:xfrm>
            <a:off x="918644" y="511352"/>
            <a:ext cx="2367915" cy="2251710"/>
          </a:xfrm>
          <a:custGeom>
            <a:avLst/>
            <a:gdLst/>
            <a:ahLst/>
            <a:cxnLst/>
            <a:rect l="l" t="t" r="r" b="b"/>
            <a:pathLst>
              <a:path w="2367915" h="2251710">
                <a:moveTo>
                  <a:pt x="0" y="2251535"/>
                </a:moveTo>
                <a:lnTo>
                  <a:pt x="2367295" y="2251535"/>
                </a:lnTo>
                <a:lnTo>
                  <a:pt x="2367295" y="0"/>
                </a:lnTo>
                <a:lnTo>
                  <a:pt x="0" y="0"/>
                </a:lnTo>
                <a:lnTo>
                  <a:pt x="0" y="225153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159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3765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5948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812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030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247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465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6834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0900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119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3364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553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7720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989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2207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2425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642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860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30780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32963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3513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37310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39493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41666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43849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4602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48196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50379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52552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54735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56909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59082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61265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6343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65621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7795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9968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72151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7432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76507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78681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8085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83037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85211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7393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89567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9174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93923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96097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98280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00453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0262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04809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06983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09166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11339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13513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15695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17869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20052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22225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24399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2658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28755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30938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3311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35285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37468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39641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41824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4399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46171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48354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50527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5271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54884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57057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59240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61413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6359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65770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67943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70126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72299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7448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76656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78829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81012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83186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85368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8754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89715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9189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94072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96255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9842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00601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02784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0495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0714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0931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11488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13670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1584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1802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2020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2237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24557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26730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9159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93765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95948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9812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10030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0247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0465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06834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0900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1119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113364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11553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117720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1989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2207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2425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12642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2860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30780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32963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3513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37310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39493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141666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143849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14602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48196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150379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152552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154735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156909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159082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161265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6343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65621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67795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69968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72151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17432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76507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78681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8085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83037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85211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87393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89567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9174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93923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96097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98280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00453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0262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204809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06983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09166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11339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13513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15695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17869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20052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22225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24399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2658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28755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30938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3311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35285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37468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39641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1824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4399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46171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48354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50527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5271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54884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57057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59240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61413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6359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65770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267943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270126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272299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27448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276656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278829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281012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283186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285368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28754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289715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29189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294072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296255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29842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300601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302784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30495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30714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30931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311488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313670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31584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31802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32020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32237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324557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326730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159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765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95948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9812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0030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0247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0465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06834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0900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1119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13364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1553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17720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1989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2207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2425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2642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2860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30780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132963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13513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137310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39493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1666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43849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14602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148196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150379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152552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154735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156909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159082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161265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16343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165621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167795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169968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172151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17432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176507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178681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8085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183037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185211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187393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189567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19174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193923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196097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198280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00453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0262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04809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06983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09166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11339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13513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15695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17869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20052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22225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24399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2658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28755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30938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23311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35285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37468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39641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41824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24399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46171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248354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250527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25271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254884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257057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259240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261413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26359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265770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267943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270126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272299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27448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276656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278829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281012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283186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285368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28754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289715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29189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294072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296255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29842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00601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02784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0495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0714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0931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311488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313670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31584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31802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32020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32237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324557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326730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9159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93765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95948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9812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0030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0247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0465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06834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0900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1119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13364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1553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17720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1989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2207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2425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2642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2860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30780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32963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3513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37310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39493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41666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43849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4602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48196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50379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52552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54735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56909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59082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61265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6343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65621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67795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69968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72151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7432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76507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78681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8085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83037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85211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87393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89567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9174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93923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96097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98280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00453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0262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04809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06983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09166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11339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13513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15695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17869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20052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22225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24399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2658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28755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30938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3311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35285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37468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39641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41824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4399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46171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48354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50527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5271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54884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57057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59240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61413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6359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65770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67943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70126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72299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7448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76656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78829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81012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83186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85368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8754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89715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9189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94072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96255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9842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300601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302784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30495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30714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30931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311488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313670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31584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31802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32020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32237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324557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26730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9159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93765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95948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9812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10030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10247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10465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106834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10900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11119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113364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11553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117720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11989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12207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12425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12642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12860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130780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132963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13513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137310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139493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141666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143849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14602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148196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150379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152552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154735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156909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159082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161265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6343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65621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67795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69968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72151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7432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76507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78681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8085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83037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85211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87393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89567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9174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93923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96097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98280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200453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20262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204809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206983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209166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211339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213513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15695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17869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220052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22225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224399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22658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228755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230938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23311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235285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237468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239641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241824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24399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246171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248354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250527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25271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54884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57057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259240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261413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26359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265770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67943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270126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72299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7448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76656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78829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81012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83186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85368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8754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89715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9189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94072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96255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9842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300601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302784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30495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30714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30931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311488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313670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31584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31802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32020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32237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324557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326730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9159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93765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95948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9812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10030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10247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10465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106834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10900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11119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113364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11553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117720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11989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12207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12425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12642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12860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130780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132963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13513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37310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39493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41666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43849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4602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48196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50379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52552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54735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56909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59082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61265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6343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65621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67795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69968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72151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7432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76507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78681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8085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83037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85211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87393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89567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9174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93923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96097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98280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200453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20262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204809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206983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209166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211339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213513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215695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217869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220052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222225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224399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22658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228755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230938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23311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235285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237468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239641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241824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24399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246171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248354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250527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25271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254884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57057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59240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61413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26359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265770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267943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270126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272299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27448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276656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278829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81012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83186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85368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28754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289715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29189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294072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296255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29842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300601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302784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30495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30714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30931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311488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313670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31584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31802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32020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32237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324557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326730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9159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93765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95948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9812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0030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0247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0465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06834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0900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1119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13364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1553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17720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1989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2207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2425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2642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2860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30780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32963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3513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37310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39493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41666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43849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4602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48196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50379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52552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54735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56909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59082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61265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6343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65621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67795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69968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72151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7432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76507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78681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8085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83037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85211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87393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89567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9174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93923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96097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98280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00453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0262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04809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06983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09166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11339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13513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15695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17869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20052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22225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24399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2658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28755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30938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3311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35285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37468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39641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41824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4399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46171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48354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50527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5271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54884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57057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59240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61413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6359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65770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67943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270126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272299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27448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76656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278829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281012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283186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285368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28754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289715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29189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294072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296255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29842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00601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02784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0495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0714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0931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11488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313670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31584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31802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2020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32237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324557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326730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9159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93765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95948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9812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0030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0247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0465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06834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0900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1119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13364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1553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17720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1989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2207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2425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2642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2860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30780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32963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3513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37310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39493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41666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43849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4602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48196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50379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52552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54735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56909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59082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61265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6343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65621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67795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69968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72151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7432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76507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78681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8085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83037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85211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87393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89567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9174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93923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96097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98280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00453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0262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04809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06983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09166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11339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13513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15695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17869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20052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22225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24399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2658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28755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30938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3311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35285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37468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39641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41824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4399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46171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48354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50527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5271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54884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57057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59240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61413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6359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65770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67943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70126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72299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7448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76656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78829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81012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83186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85368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28754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289715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9189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294072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296255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9842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300601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302784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30495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30714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30931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311488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313670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31584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31802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32020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32237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324557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26730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9159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93765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95948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9812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0030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0247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10465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06834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0900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1119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13364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1553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17720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1989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2207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2425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2642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2860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30780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32963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3513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37310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39493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41666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43849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4602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48196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50379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52552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54735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56909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59082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61265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6343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65621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67795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69968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72151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7432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76507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78681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8085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83037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85211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87393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89567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9174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93923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96097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98280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200453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20262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204809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206983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209166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211339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213513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215695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217869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220052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222225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224399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22658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228755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230938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23311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235285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237468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239641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241824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24399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246171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248354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250527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25271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254884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257057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259240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261413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26359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265770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267943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270126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272299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27448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276656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278829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281012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283186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285368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28754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289715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29189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294072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296255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29842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300601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302784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30495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30714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30931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311488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313670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31584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31802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32020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32237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324557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326730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9159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93765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95948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9812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0030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0247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0465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06834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0900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1119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13364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1553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17720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1989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2207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2425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2642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2860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30780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32963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3513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37310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39493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41666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43849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4602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48196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50379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52552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54735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56909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59082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61265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6343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65621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67795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69968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72151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7432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76507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78681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8085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83037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85211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87393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89567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9174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93923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96097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98280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200453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20262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204809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206983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209166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211339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213513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215695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217869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220052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222225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224399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22658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228755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230938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23311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235285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237468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239641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241824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24399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246171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248354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250527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25271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254884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257057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259240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261413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26359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265770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267943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270126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272299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27448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276656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278829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281012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283186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285368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28754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289715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29189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294072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296255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29842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300601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302784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30495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30714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30931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311488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313670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31584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31802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32020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32237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324557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326730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9159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93765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95948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9812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0030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0247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0465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06834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0900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1119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13364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1553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17720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1989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2207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2425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2642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2860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30780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32963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3513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37310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39493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41666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43849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4602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48196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50379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52552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54735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56909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59082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61265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6343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65621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67795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69968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72151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7432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76507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78681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8085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83037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85211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87393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89567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9174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93923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96097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98280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00453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0262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04809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06983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09166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11339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13513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15695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17869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20052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22225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24399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2658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28755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30938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3311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35285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37468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39641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41824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4399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46171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48354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50527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5271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54884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57057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59240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61413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6359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65770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67943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70126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72299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7448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76656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78829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81012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83186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85368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8754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89715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9189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94072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96255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9842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300601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302784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30495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30714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30931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311488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313670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31584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31802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32020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32237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324557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326730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9159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93765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95948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9812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0030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0247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0465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06834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0900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1119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13364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1553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17720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1989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2207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2425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2642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2860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30780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32963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3513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37310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39493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41666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43849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4602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48196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50379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52552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54735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56909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59082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61265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6343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65621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67795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69968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72151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7432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76507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78681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8085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83037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85211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87393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89567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9174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93923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96097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98280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200453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20262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204809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206983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209166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211339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213513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215695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217869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220052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22225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24399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2658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28755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230938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23311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235285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237468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239641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41824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24399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246171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248354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250527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25271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254884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257057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259240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261413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26359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65770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67943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70126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72299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7448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76656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78829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81012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83186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85368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8754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89715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9189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94072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96255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9842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300601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302784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30495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0714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30931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311488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313670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31584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31802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32020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32237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24557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326730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9159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93765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95948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9812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00304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0247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0465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106834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10900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11119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113364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11553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17720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11989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2207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2425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2642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28606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30780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132963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13513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137310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139493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141666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143849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14602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48196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50379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52552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154735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156909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159082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161265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6343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65621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167795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69968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72151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74324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76507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78681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18085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183037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185211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187393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189567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19174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193923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196097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198280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200453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202626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204809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206983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209166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211339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213513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215695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217869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220052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222225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224399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22658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228755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230938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23311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235285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237468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239641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241824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24399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246171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248354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250527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25271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254884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257057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259240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261413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26359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265770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267943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270126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272299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27448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276656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278829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281012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283186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285368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28754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289715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29189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294072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296255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29842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300601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302784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30495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30714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30931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311488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313670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31584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31802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32020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32237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324557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326730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9159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93765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95948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9812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100304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10247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10465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06834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10900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11119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113364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1553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17720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1989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12207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2425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2642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28606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30780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32963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13513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137310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139493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141666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143849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14602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148196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150379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152552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154735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156909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159082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161265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16343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165621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167795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169968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172151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174324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76507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78681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18085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183037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185211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187393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189567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19174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193923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196097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198280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00453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02626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04809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206983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209166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211339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213513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215695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217869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220052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222225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224399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22658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228755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230938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23311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235285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237468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239641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241824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24399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246171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248354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250527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25271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254884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257057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259240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261413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26359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265770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267943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270126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272299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27448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276656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278829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281012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283186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285368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28754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289715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29189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294072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296255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29842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300601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302784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30495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30714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30931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311488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313670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31584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31802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32020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32237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324557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326730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9159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93765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67795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69968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72151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74324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76507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78681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8085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183037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185211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187393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189567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19174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193923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196097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198280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200453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202626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204809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206983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209166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211339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213513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215695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217869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220052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222225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224399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226582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228755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230938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233111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235285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237468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239641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241824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243997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246171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248354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250527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252710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254884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257057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259240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261413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263596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265770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267943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270126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272299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274482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276656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278829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281012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283186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285368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28754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289715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291898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294072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296255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298428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300601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302784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304958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307141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30931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311488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313670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315844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318027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32020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322374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324557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326730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9159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93765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167795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169968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172151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174324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176507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178681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18085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183037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185211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187393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189567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9174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93923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96097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98280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200453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202626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204809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206983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209166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211339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213513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215695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217869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220052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222225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224399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226582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228755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230938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233111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235285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237468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239641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241824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243997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246171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248354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250527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252710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254884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257057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259240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261413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263596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265770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267943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270126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272299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274482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276656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278829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281012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283186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285368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28754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289715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291898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294072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296255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298428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300601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302784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304958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307141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30931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311488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313670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315844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318027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32020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322374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324557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326730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083089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083089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1083089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1083089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1083089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1083089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1083089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1083089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1083089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1083089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1083089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083089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083089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083089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083089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083089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083089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1083089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1083089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1083089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1083089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1083089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1083089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1083089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1083089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1083089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1083089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1083089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1083089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1083089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1083089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1083089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1083089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1083089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1083089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1083089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1083089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1083089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1083089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1083089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1083089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1083089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1083089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1083089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1083089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1083089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1083089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1083089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1083089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1083089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1083089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1083089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1083089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1083089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1083089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1083089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083089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083089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1083089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1083089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1083089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1083089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1083089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1083089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1083089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1083089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1083089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1083089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1083089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1083089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1083089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1083089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1083089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1083089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1083089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1083089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1083089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083089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1083089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083089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083089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083089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1083089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1083089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1083089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083089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083089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083089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35127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35127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35127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35127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35127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35127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35127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35127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35127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35127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35127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35127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35127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35127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35127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35127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35127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35127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35127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35127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35127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35127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35127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35127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35127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35127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35127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35127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35127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35127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35127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35127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35127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35127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35127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35127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35127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35127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35127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35127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35127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35127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35127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35127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35127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35127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35127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35127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35127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35127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35127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35127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35127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35127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35127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35127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35127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35127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35127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35127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35127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35127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35127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35127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35127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35127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35127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35127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35127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35127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35127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35127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35127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35127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35127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351273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351273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351273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351273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351273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351273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351273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351273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351273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351273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351273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351273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35127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619457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619457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619457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619457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619457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619457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619457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619457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619457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619457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619457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619457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619457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619457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619457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619457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619457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619457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619457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619457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619457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619457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619457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619457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619457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619457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619457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619457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619457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619457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619457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619457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619457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619457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619457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619457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619457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619457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619457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619457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619457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619457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619457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619457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619457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619457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619457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619457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619457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619457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619457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619457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619457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619457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619457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619457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619457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619457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619457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619457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619457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619457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619457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619457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619457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619457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619457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619457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619457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619457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619457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619457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619457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619457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619457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619457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619457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619457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619457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619457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619457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619457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619457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619457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619457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619457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619457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619457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88773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88773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88773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88773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88773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88773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88773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88773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88773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88773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88773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88773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88773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88773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88773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88773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88773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88773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88773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88773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88773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88773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88773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88773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88773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88773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88773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88773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88773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88773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88773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88773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88773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88773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88773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88773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88773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88773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88773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88773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88773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88773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88773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88773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88773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88773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88773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88773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88773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88773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88773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88773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188773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188773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88773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88773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88773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88773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88773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88773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88773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88773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188773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188773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188773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188773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188773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188773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188773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188773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188773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188773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188773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188773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188773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1887735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1887735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1887735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1887735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1887735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1887735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1887735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1887735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1887735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1887735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1887735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887735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1887735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1887735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887735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887735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1887735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887735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1887735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887735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887735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887735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887735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887735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887735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887735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887735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88773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155919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155919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155919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155919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155919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155919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155919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155919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155919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155919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155919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155919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155919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155919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155919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155919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155919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155919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155919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155919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155919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155919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155919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155919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155919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155919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155919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155919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155919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155919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155919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155919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155919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155919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155919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155919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155919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155919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155919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155919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155919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155919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155919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155919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155919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155919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155919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155919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155919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155919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155919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155919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155919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155919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155919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155919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155919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155919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155919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155919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155919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155919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155919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155919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155919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155919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155919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155919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155919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155919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155919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155919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155919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155919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155919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155919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155919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155919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155919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155919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155919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155919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155919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155919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155919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155919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155919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155919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155919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155919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155919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155919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155919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155919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155919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155919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155919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155919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155919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155919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155919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155919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155919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42410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42410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42410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42410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42410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42410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242410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242410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242410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242410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242410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242410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242410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242410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242410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242410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242410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242410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242410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242410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242410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242410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242410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242410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242410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242410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242410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242410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242410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242410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242410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242410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242410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242410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242410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242410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242410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242410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242410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242410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242410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242410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242410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242410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242410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242410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242410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242410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242410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242410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242410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242410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242410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242410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242410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242410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242410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242410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242410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242410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242410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242410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242410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242410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242410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242410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242410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242410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242410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242410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242410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242410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242410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242410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242410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2424103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2424103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2424103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2424103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2424103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2424103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2424103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2424103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2424103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2424103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2424103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2424103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2424103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2424103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2424103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2424103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2424103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2424103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2424103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2424103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2424103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2424103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2424103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2424103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2424103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2424103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2424103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242410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2692382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2692382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2692382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2692382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2692382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2692382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2692382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2692382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2692382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2692382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2692382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2692382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2692382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2692382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2692382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2692382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2692382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2692382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692382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692382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692382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692382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2692382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2692382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2692382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2692382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2692382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2692382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2692382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2692382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2692382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2692382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2692382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692382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692382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2692382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692382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692382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692382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692382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692382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692382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692382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692382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692382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692382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692382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692382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692382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692382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692382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692382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692382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692382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692382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692382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692382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692382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692382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692382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692382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692382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692382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692382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692382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692382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692382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692382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692382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692382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692382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692382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692382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692382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692382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692382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692382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692382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692382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692382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692382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692382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692382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692382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692382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2692382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2692382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692382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692382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692382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692382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692382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692382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692382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692382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692382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692382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692382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692382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2692382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2692382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2692382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2692382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2960566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2960566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2960566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2960566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2960566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2960566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2960566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2960566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2960566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2960566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2960566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2960566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2960566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2960566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2960566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2960566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2960566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2960566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2960566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2960566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2960566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2960566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2960566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2960566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2960566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2960566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2960566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2960566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2960566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2960566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2960566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2960566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2960566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2960566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2960566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2960566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2960566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2960566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2960566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2960566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2960566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2960566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2960566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2960566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2960566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2960566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2960566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2960566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2960566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2960566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2960566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2960566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2960566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2960566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2960566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2960566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2960566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2960566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2960566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2960566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2960566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2960566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2960566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2960566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2960566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2960566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2960566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2960566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2960566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2960566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2960566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2960566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2960566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2960566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2960566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2960566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2960566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2960566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2960566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2960566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2960566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2960566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2960566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2960566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2960566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2960566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2960566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2960566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2960566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2960566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2960566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2960566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2960566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2960566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2960566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2960566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2960566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2960566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2960566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2960566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2960566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2960566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2960566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322875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322875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322875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322875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322875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322875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322875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322875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322875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322875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322875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322875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322875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322875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322875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322875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322875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322875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322875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322875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322875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322875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322875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322875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322875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322875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322875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322875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322875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322875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322875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322875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322875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322875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322875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322875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322875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322875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322875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322875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322875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322875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322875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322875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322875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322875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322875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322875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322875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322875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322875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322875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322875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322875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322875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322875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322875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322875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322875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322875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322875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322875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322875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322875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322875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322875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322875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322875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322875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322875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322875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322875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322875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322875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322875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3228750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3228750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3228750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3228750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3228750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3228750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3228750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3228750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3228750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3228750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3228750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3228750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3228750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3228750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3228750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3228750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3228750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3228750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3228750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3228750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3228750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3228750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3228750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3228750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3228750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3228750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3228750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322875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975740" y="1365061"/>
            <a:ext cx="2253615" cy="1308735"/>
          </a:xfrm>
          <a:custGeom>
            <a:avLst/>
            <a:gdLst/>
            <a:ahLst/>
            <a:cxnLst/>
            <a:rect l="l" t="t" r="r" b="b"/>
            <a:pathLst>
              <a:path w="2253615" h="1308735">
                <a:moveTo>
                  <a:pt x="0" y="1308129"/>
                </a:moveTo>
                <a:lnTo>
                  <a:pt x="53674" y="1307467"/>
                </a:lnTo>
                <a:lnTo>
                  <a:pt x="107254" y="1271558"/>
                </a:lnTo>
                <a:lnTo>
                  <a:pt x="160929" y="1283559"/>
                </a:lnTo>
                <a:lnTo>
                  <a:pt x="214603" y="1254643"/>
                </a:lnTo>
                <a:lnTo>
                  <a:pt x="268183" y="1245193"/>
                </a:lnTo>
                <a:lnTo>
                  <a:pt x="321858" y="1190857"/>
                </a:lnTo>
                <a:lnTo>
                  <a:pt x="375533" y="1172903"/>
                </a:lnTo>
                <a:lnTo>
                  <a:pt x="429113" y="1077649"/>
                </a:lnTo>
                <a:lnTo>
                  <a:pt x="482787" y="1074153"/>
                </a:lnTo>
                <a:lnTo>
                  <a:pt x="536462" y="998649"/>
                </a:lnTo>
                <a:lnTo>
                  <a:pt x="590042" y="938643"/>
                </a:lnTo>
                <a:lnTo>
                  <a:pt x="643717" y="860305"/>
                </a:lnTo>
                <a:lnTo>
                  <a:pt x="697391" y="844902"/>
                </a:lnTo>
                <a:lnTo>
                  <a:pt x="750971" y="716385"/>
                </a:lnTo>
                <a:lnTo>
                  <a:pt x="804646" y="611209"/>
                </a:lnTo>
                <a:lnTo>
                  <a:pt x="858321" y="494411"/>
                </a:lnTo>
                <a:lnTo>
                  <a:pt x="911901" y="446784"/>
                </a:lnTo>
                <a:lnTo>
                  <a:pt x="965575" y="254292"/>
                </a:lnTo>
                <a:lnTo>
                  <a:pt x="1019250" y="203831"/>
                </a:lnTo>
                <a:lnTo>
                  <a:pt x="1072830" y="83535"/>
                </a:lnTo>
                <a:lnTo>
                  <a:pt x="1126504" y="0"/>
                </a:lnTo>
                <a:lnTo>
                  <a:pt x="1180179" y="41389"/>
                </a:lnTo>
                <a:lnTo>
                  <a:pt x="1233759" y="152991"/>
                </a:lnTo>
                <a:lnTo>
                  <a:pt x="1287434" y="280468"/>
                </a:lnTo>
                <a:lnTo>
                  <a:pt x="1341108" y="334899"/>
                </a:lnTo>
                <a:lnTo>
                  <a:pt x="1394688" y="469085"/>
                </a:lnTo>
                <a:lnTo>
                  <a:pt x="1448363" y="634361"/>
                </a:lnTo>
                <a:lnTo>
                  <a:pt x="1502038" y="712416"/>
                </a:lnTo>
                <a:lnTo>
                  <a:pt x="1555618" y="787542"/>
                </a:lnTo>
                <a:lnTo>
                  <a:pt x="1609292" y="860210"/>
                </a:lnTo>
                <a:lnTo>
                  <a:pt x="1662967" y="903112"/>
                </a:lnTo>
                <a:lnTo>
                  <a:pt x="1716547" y="963874"/>
                </a:lnTo>
                <a:lnTo>
                  <a:pt x="1770222" y="986648"/>
                </a:lnTo>
                <a:lnTo>
                  <a:pt x="1823896" y="908499"/>
                </a:lnTo>
                <a:lnTo>
                  <a:pt x="1877476" y="960661"/>
                </a:lnTo>
                <a:lnTo>
                  <a:pt x="1931151" y="1001862"/>
                </a:lnTo>
                <a:lnTo>
                  <a:pt x="1984826" y="1047883"/>
                </a:lnTo>
                <a:lnTo>
                  <a:pt x="2038406" y="1003280"/>
                </a:lnTo>
                <a:lnTo>
                  <a:pt x="2092080" y="1092296"/>
                </a:lnTo>
                <a:lnTo>
                  <a:pt x="2145755" y="1208906"/>
                </a:lnTo>
                <a:lnTo>
                  <a:pt x="2199335" y="968221"/>
                </a:lnTo>
                <a:lnTo>
                  <a:pt x="2253009" y="1224026"/>
                </a:lnTo>
              </a:path>
            </a:pathLst>
          </a:custGeom>
          <a:ln w="16329">
            <a:solidFill>
              <a:srgbClr val="B2B2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975740" y="1138078"/>
            <a:ext cx="2253615" cy="1534795"/>
          </a:xfrm>
          <a:custGeom>
            <a:avLst/>
            <a:gdLst/>
            <a:ahLst/>
            <a:cxnLst/>
            <a:rect l="l" t="t" r="r" b="b"/>
            <a:pathLst>
              <a:path w="2253615" h="1534795">
                <a:moveTo>
                  <a:pt x="0" y="1534167"/>
                </a:moveTo>
                <a:lnTo>
                  <a:pt x="53674" y="1513377"/>
                </a:lnTo>
                <a:lnTo>
                  <a:pt x="107254" y="1490509"/>
                </a:lnTo>
                <a:lnTo>
                  <a:pt x="160929" y="1497880"/>
                </a:lnTo>
                <a:lnTo>
                  <a:pt x="214603" y="1466034"/>
                </a:lnTo>
                <a:lnTo>
                  <a:pt x="268183" y="1459041"/>
                </a:lnTo>
                <a:lnTo>
                  <a:pt x="321858" y="1408202"/>
                </a:lnTo>
                <a:lnTo>
                  <a:pt x="375533" y="1368040"/>
                </a:lnTo>
                <a:lnTo>
                  <a:pt x="429113" y="1358307"/>
                </a:lnTo>
                <a:lnTo>
                  <a:pt x="482787" y="1295372"/>
                </a:lnTo>
                <a:lnTo>
                  <a:pt x="536462" y="1277512"/>
                </a:lnTo>
                <a:lnTo>
                  <a:pt x="590042" y="1227900"/>
                </a:lnTo>
                <a:lnTo>
                  <a:pt x="643717" y="1192275"/>
                </a:lnTo>
                <a:lnTo>
                  <a:pt x="697391" y="1102502"/>
                </a:lnTo>
                <a:lnTo>
                  <a:pt x="750971" y="1064420"/>
                </a:lnTo>
                <a:lnTo>
                  <a:pt x="804646" y="958771"/>
                </a:lnTo>
                <a:lnTo>
                  <a:pt x="858321" y="878259"/>
                </a:lnTo>
                <a:lnTo>
                  <a:pt x="911901" y="797653"/>
                </a:lnTo>
                <a:lnTo>
                  <a:pt x="965575" y="651749"/>
                </a:lnTo>
                <a:lnTo>
                  <a:pt x="1019250" y="540053"/>
                </a:lnTo>
                <a:lnTo>
                  <a:pt x="1072830" y="320063"/>
                </a:lnTo>
                <a:lnTo>
                  <a:pt x="1126504" y="162630"/>
                </a:lnTo>
                <a:lnTo>
                  <a:pt x="1180179" y="57737"/>
                </a:lnTo>
                <a:lnTo>
                  <a:pt x="1233759" y="0"/>
                </a:lnTo>
                <a:lnTo>
                  <a:pt x="1287434" y="41673"/>
                </a:lnTo>
                <a:lnTo>
                  <a:pt x="1341108" y="105459"/>
                </a:lnTo>
                <a:lnTo>
                  <a:pt x="1394688" y="313542"/>
                </a:lnTo>
                <a:lnTo>
                  <a:pt x="1448363" y="466628"/>
                </a:lnTo>
                <a:lnTo>
                  <a:pt x="1502038" y="693422"/>
                </a:lnTo>
                <a:lnTo>
                  <a:pt x="1555618" y="936281"/>
                </a:lnTo>
                <a:lnTo>
                  <a:pt x="1609292" y="1009233"/>
                </a:lnTo>
                <a:lnTo>
                  <a:pt x="1662967" y="1099573"/>
                </a:lnTo>
                <a:lnTo>
                  <a:pt x="1716547" y="1162886"/>
                </a:lnTo>
                <a:lnTo>
                  <a:pt x="1770222" y="1179234"/>
                </a:lnTo>
                <a:lnTo>
                  <a:pt x="1823896" y="1217600"/>
                </a:lnTo>
                <a:lnTo>
                  <a:pt x="1877476" y="1225632"/>
                </a:lnTo>
                <a:lnTo>
                  <a:pt x="1931151" y="1240185"/>
                </a:lnTo>
                <a:lnTo>
                  <a:pt x="1984826" y="1230735"/>
                </a:lnTo>
                <a:lnTo>
                  <a:pt x="2038406" y="1260124"/>
                </a:lnTo>
                <a:lnTo>
                  <a:pt x="2092080" y="1316539"/>
                </a:lnTo>
                <a:lnTo>
                  <a:pt x="2145755" y="1460459"/>
                </a:lnTo>
                <a:lnTo>
                  <a:pt x="2199335" y="1361331"/>
                </a:lnTo>
                <a:lnTo>
                  <a:pt x="2253009" y="1490981"/>
                </a:lnTo>
              </a:path>
            </a:pathLst>
          </a:custGeom>
          <a:ln w="13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915923" y="508630"/>
            <a:ext cx="0" cy="2257425"/>
          </a:xfrm>
          <a:custGeom>
            <a:avLst/>
            <a:gdLst/>
            <a:ahLst/>
            <a:cxnLst/>
            <a:rect l="l" t="t" r="r" b="b"/>
            <a:pathLst>
              <a:path w="0" h="2257425">
                <a:moveTo>
                  <a:pt x="0" y="2256978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878124" y="270569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878124" y="257217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878124" y="243855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878124" y="230502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878124" y="217140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878124" y="203788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878124" y="190426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878124" y="177073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878124" y="163712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878124" y="150350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878124" y="1369975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878124" y="123635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878124" y="110283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878124" y="96921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878124" y="8356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878124" y="70206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878124" y="568542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 txBox="1"/>
          <p:nvPr/>
        </p:nvSpPr>
        <p:spPr>
          <a:xfrm>
            <a:off x="605083" y="474290"/>
            <a:ext cx="267335" cy="189547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0"/>
              </a:spcBef>
            </a:pPr>
            <a:r>
              <a:rPr dirty="0" sz="750" spc="-5">
                <a:latin typeface="Arial"/>
                <a:cs typeface="Arial"/>
              </a:rPr>
              <a:t>8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7.5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7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6.5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6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5.5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5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4.5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4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dirty="0" sz="750" spc="-10">
                <a:latin typeface="Arial"/>
                <a:cs typeface="Arial"/>
              </a:rPr>
              <a:t>3.5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3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dirty="0" sz="750" spc="-10">
                <a:latin typeface="Arial"/>
                <a:cs typeface="Arial"/>
              </a:rPr>
              <a:t>2.5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2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750" spc="-10">
                <a:latin typeface="Arial"/>
                <a:cs typeface="Arial"/>
              </a:rPr>
              <a:t>1.5</a:t>
            </a:r>
            <a:r>
              <a:rPr dirty="0" sz="750" spc="-9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585" name="object 2585"/>
          <p:cNvSpPr txBox="1"/>
          <p:nvPr/>
        </p:nvSpPr>
        <p:spPr>
          <a:xfrm>
            <a:off x="442049" y="1117895"/>
            <a:ext cx="131445" cy="1038860"/>
          </a:xfrm>
          <a:prstGeom prst="rect">
            <a:avLst/>
          </a:prstGeom>
        </p:spPr>
        <p:txBody>
          <a:bodyPr wrap="square" lIns="0" tIns="254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Received an</a:t>
            </a:r>
            <a:r>
              <a:rPr dirty="0" sz="750" spc="-35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inheritance</a:t>
            </a:r>
            <a:endParaRPr sz="750">
              <a:latin typeface="Arial"/>
              <a:cs typeface="Arial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915923" y="2765609"/>
            <a:ext cx="2372995" cy="0"/>
          </a:xfrm>
          <a:custGeom>
            <a:avLst/>
            <a:gdLst/>
            <a:ahLst/>
            <a:cxnLst/>
            <a:rect l="l" t="t" r="r" b="b"/>
            <a:pathLst>
              <a:path w="2372995" h="0">
                <a:moveTo>
                  <a:pt x="0" y="0"/>
                </a:moveTo>
                <a:lnTo>
                  <a:pt x="2372738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1083089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135127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1619457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188773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2155919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242410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2692381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296056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322875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951340" y="544048"/>
            <a:ext cx="707390" cy="303530"/>
          </a:xfrm>
          <a:custGeom>
            <a:avLst/>
            <a:gdLst/>
            <a:ahLst/>
            <a:cxnLst/>
            <a:rect l="l" t="t" r="r" b="b"/>
            <a:pathLst>
              <a:path w="707389" h="303530">
                <a:moveTo>
                  <a:pt x="0" y="302996"/>
                </a:moveTo>
                <a:lnTo>
                  <a:pt x="707162" y="302996"/>
                </a:lnTo>
                <a:lnTo>
                  <a:pt x="707162" y="0"/>
                </a:lnTo>
                <a:lnTo>
                  <a:pt x="0" y="0"/>
                </a:lnTo>
                <a:lnTo>
                  <a:pt x="0" y="302996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 txBox="1"/>
          <p:nvPr/>
        </p:nvSpPr>
        <p:spPr>
          <a:xfrm>
            <a:off x="951342" y="536375"/>
            <a:ext cx="697230" cy="290195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240"/>
              </a:spcBef>
              <a:tabLst>
                <a:tab pos="417830" algn="l"/>
              </a:tabLst>
            </a:pPr>
            <a:r>
              <a:rPr dirty="0" u="heavy" baseline="37037" sz="1125" spc="-7">
                <a:uFill>
                  <a:solidFill>
                    <a:srgbClr val="B2B2B2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7037" sz="1125" spc="-7">
                <a:uFill>
                  <a:solidFill>
                    <a:srgbClr val="B2B2B2"/>
                  </a:solidFill>
                </a:uFill>
                <a:latin typeface="Arial"/>
                <a:cs typeface="Arial"/>
              </a:rPr>
              <a:t>	</a:t>
            </a:r>
            <a:r>
              <a:rPr dirty="0" baseline="37037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2002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5"/>
              </a:spcBef>
              <a:tabLst>
                <a:tab pos="417830" algn="l"/>
              </a:tabLst>
            </a:pPr>
            <a:r>
              <a:rPr dirty="0" u="heavy" baseline="33333" sz="1125" spc="-7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3333" sz="1125" spc="-7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dirty="0" baseline="33333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2018</a:t>
            </a:r>
            <a:endParaRPr sz="750">
              <a:latin typeface="Arial"/>
              <a:cs typeface="Arial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 txBox="1"/>
          <p:nvPr/>
        </p:nvSpPr>
        <p:spPr>
          <a:xfrm>
            <a:off x="657624" y="2373381"/>
            <a:ext cx="214629" cy="3981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38735">
              <a:lnSpc>
                <a:spcPct val="100000"/>
              </a:lnSpc>
              <a:spcBef>
                <a:spcPts val="20"/>
              </a:spcBef>
            </a:pPr>
            <a:r>
              <a:rPr dirty="0" sz="750" spc="-5">
                <a:latin typeface="Arial"/>
                <a:cs typeface="Arial"/>
              </a:rPr>
              <a:t>1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750" spc="-5">
                <a:latin typeface="Arial"/>
                <a:cs typeface="Arial"/>
              </a:rPr>
              <a:t>.5</a:t>
            </a:r>
            <a:r>
              <a:rPr dirty="0" sz="750" spc="-105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150"/>
              </a:spcBef>
            </a:pPr>
            <a:r>
              <a:rPr dirty="0" sz="750" spc="-5">
                <a:latin typeface="Arial"/>
                <a:cs typeface="Arial"/>
              </a:rPr>
              <a:t>0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1" name="object 2601"/>
          <p:cNvSpPr txBox="1"/>
          <p:nvPr/>
        </p:nvSpPr>
        <p:spPr>
          <a:xfrm>
            <a:off x="1017848" y="2790210"/>
            <a:ext cx="13081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20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2" name="object 2602"/>
          <p:cNvSpPr txBox="1"/>
          <p:nvPr/>
        </p:nvSpPr>
        <p:spPr>
          <a:xfrm>
            <a:off x="1286032" y="2790210"/>
            <a:ext cx="13081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30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3" name="object 2603"/>
          <p:cNvSpPr txBox="1"/>
          <p:nvPr/>
        </p:nvSpPr>
        <p:spPr>
          <a:xfrm>
            <a:off x="1554216" y="2790210"/>
            <a:ext cx="13081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40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4" name="object 2604"/>
          <p:cNvSpPr txBox="1"/>
          <p:nvPr/>
        </p:nvSpPr>
        <p:spPr>
          <a:xfrm>
            <a:off x="1822495" y="2790210"/>
            <a:ext cx="398780" cy="234950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ts val="860"/>
              </a:lnSpc>
              <a:spcBef>
                <a:spcPts val="20"/>
              </a:spcBef>
              <a:tabLst>
                <a:tab pos="280670" algn="l"/>
              </a:tabLst>
            </a:pPr>
            <a:r>
              <a:rPr dirty="0" sz="750" spc="-10">
                <a:latin typeface="Arial"/>
                <a:cs typeface="Arial"/>
              </a:rPr>
              <a:t>5</a:t>
            </a:r>
            <a:r>
              <a:rPr dirty="0" sz="750" spc="-5">
                <a:latin typeface="Arial"/>
                <a:cs typeface="Arial"/>
              </a:rPr>
              <a:t>0</a:t>
            </a:r>
            <a:r>
              <a:rPr dirty="0" sz="750">
                <a:latin typeface="Arial"/>
                <a:cs typeface="Arial"/>
              </a:rPr>
              <a:t>	</a:t>
            </a:r>
            <a:r>
              <a:rPr dirty="0" sz="750" spc="-10">
                <a:latin typeface="Arial"/>
                <a:cs typeface="Arial"/>
              </a:rPr>
              <a:t>60</a:t>
            </a:r>
            <a:endParaRPr sz="750">
              <a:latin typeface="Arial"/>
              <a:cs typeface="Arial"/>
            </a:endParaRPr>
          </a:p>
          <a:p>
            <a:pPr marL="195580">
              <a:lnSpc>
                <a:spcPts val="860"/>
              </a:lnSpc>
            </a:pPr>
            <a:r>
              <a:rPr dirty="0" sz="750" spc="-10">
                <a:latin typeface="Arial"/>
                <a:cs typeface="Arial"/>
              </a:rPr>
              <a:t>Age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5" name="object 2605"/>
          <p:cNvSpPr txBox="1"/>
          <p:nvPr/>
        </p:nvSpPr>
        <p:spPr>
          <a:xfrm>
            <a:off x="2358862" y="2790210"/>
            <a:ext cx="13081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70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6" name="object 2606"/>
          <p:cNvSpPr txBox="1"/>
          <p:nvPr/>
        </p:nvSpPr>
        <p:spPr>
          <a:xfrm>
            <a:off x="2627141" y="2790210"/>
            <a:ext cx="13081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80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7" name="object 2607"/>
          <p:cNvSpPr txBox="1"/>
          <p:nvPr/>
        </p:nvSpPr>
        <p:spPr>
          <a:xfrm>
            <a:off x="2895325" y="2790210"/>
            <a:ext cx="42545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  <a:tabLst>
                <a:tab pos="254000" algn="l"/>
              </a:tabLst>
            </a:pPr>
            <a:r>
              <a:rPr dirty="0" sz="750" spc="-10">
                <a:latin typeface="Arial"/>
                <a:cs typeface="Arial"/>
              </a:rPr>
              <a:t>9</a:t>
            </a:r>
            <a:r>
              <a:rPr dirty="0" sz="750" spc="-5">
                <a:latin typeface="Arial"/>
                <a:cs typeface="Arial"/>
              </a:rPr>
              <a:t>0</a:t>
            </a:r>
            <a:r>
              <a:rPr dirty="0" sz="750">
                <a:latin typeface="Arial"/>
                <a:cs typeface="Arial"/>
              </a:rPr>
              <a:t>	</a:t>
            </a:r>
            <a:r>
              <a:rPr dirty="0" sz="750" spc="-10">
                <a:latin typeface="Arial"/>
                <a:cs typeface="Arial"/>
              </a:rPr>
              <a:t>100</a:t>
            </a:r>
            <a:endParaRPr sz="750">
              <a:latin typeface="Arial"/>
              <a:cs typeface="Arial"/>
            </a:endParaRPr>
          </a:p>
        </p:txBody>
      </p:sp>
      <p:sp>
        <p:nvSpPr>
          <p:cNvPr id="2608" name="object 2608"/>
          <p:cNvSpPr txBox="1"/>
          <p:nvPr/>
        </p:nvSpPr>
        <p:spPr>
          <a:xfrm>
            <a:off x="1095438" y="3021715"/>
            <a:ext cx="2836545" cy="170815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 i="1">
                <a:latin typeface="Arial"/>
                <a:cs typeface="Arial"/>
              </a:rPr>
              <a:t>Quelle</a:t>
            </a:r>
            <a:r>
              <a:rPr dirty="0" sz="800" spc="-5">
                <a:latin typeface="Arial"/>
                <a:cs typeface="Arial"/>
              </a:rPr>
              <a:t>: Steuerdaten des Kantons Bern, eigene</a:t>
            </a:r>
            <a:r>
              <a:rPr dirty="0" sz="800" spc="-13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Berechnungen.</a:t>
            </a:r>
            <a:endParaRPr sz="800">
              <a:latin typeface="Arial"/>
              <a:cs typeface="Arial"/>
            </a:endParaRPr>
          </a:p>
        </p:txBody>
      </p:sp>
      <p:sp>
        <p:nvSpPr>
          <p:cNvPr id="2609" name="object 260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31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435229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Auch </a:t>
            </a:r>
            <a:r>
              <a:rPr dirty="0" spc="-5"/>
              <a:t>Schenkungen deutlich mehr - und deutlich früher im</a:t>
            </a:r>
            <a:r>
              <a:rPr dirty="0" spc="25"/>
              <a:t> </a:t>
            </a:r>
            <a:r>
              <a:rPr dirty="0" spc="-5"/>
              <a:t>Leben</a:t>
            </a:r>
          </a:p>
        </p:txBody>
      </p:sp>
      <p:sp>
        <p:nvSpPr>
          <p:cNvPr id="3" name="object 3"/>
          <p:cNvSpPr/>
          <p:nvPr/>
        </p:nvSpPr>
        <p:spPr>
          <a:xfrm>
            <a:off x="918644" y="511352"/>
            <a:ext cx="2367915" cy="2251710"/>
          </a:xfrm>
          <a:custGeom>
            <a:avLst/>
            <a:gdLst/>
            <a:ahLst/>
            <a:cxnLst/>
            <a:rect l="l" t="t" r="r" b="b"/>
            <a:pathLst>
              <a:path w="2367915" h="2251710">
                <a:moveTo>
                  <a:pt x="0" y="2251535"/>
                </a:moveTo>
                <a:lnTo>
                  <a:pt x="2367295" y="2251535"/>
                </a:lnTo>
                <a:lnTo>
                  <a:pt x="2367295" y="0"/>
                </a:lnTo>
                <a:lnTo>
                  <a:pt x="0" y="0"/>
                </a:lnTo>
                <a:lnTo>
                  <a:pt x="0" y="225153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159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3765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5948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812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030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247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465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6834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0900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119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3364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553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7720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989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2207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2425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642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860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30780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32963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3513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37310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39493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41666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43849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4602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48196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50379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52552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54735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56909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59082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61265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6343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65621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7795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9968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72151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7432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76507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78681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8085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83037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85211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7393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89567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9174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93923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96097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98280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00453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0262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04809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06983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09166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11339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13513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15695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17869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20052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22225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24399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2658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28755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30938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3311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35285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37468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39641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41824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4399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46171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48354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50527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5271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54884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57057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59240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61413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6359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65770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67943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70126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72299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7448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76656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78829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81012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83186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85368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8754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89715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9189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94072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96255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9842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00601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02784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0495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0714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0931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11488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13670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1584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1802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2020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2237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24557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26730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9159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93765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95948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9812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10030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0247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0465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06834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0900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1119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113364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11553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117720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1989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2207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2425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12642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2860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30780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32963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3513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37310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39493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141666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143849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14602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48196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150379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152552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154735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156909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159082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161265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6343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65621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67795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69968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72151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17432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76507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78681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8085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83037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85211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87393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89567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9174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93923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96097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98280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00453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0262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204809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06983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09166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11339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13513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15695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17869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20052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22225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24399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2658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28755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30938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3311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35285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37468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39641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1824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4399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46171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48354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50527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5271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54884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57057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59240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61413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6359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65770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267943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270126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272299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27448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276656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278829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281012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283186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285368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28754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289715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29189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294072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296255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29842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300601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302784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30495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30714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30931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311488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313670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31584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31802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32020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32237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324557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326730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159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765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95948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9812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0030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0247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0465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06834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0900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1119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13364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1553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17720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1989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2207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2425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2642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2860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30780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132963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13513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137310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39493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1666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43849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14602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148196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150379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152552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154735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156909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159082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161265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16343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165621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167795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169968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172151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17432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176507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178681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8085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183037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185211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187393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189567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19174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193923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196097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198280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00453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0262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04809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06983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09166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11339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13513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15695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17869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20052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22225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24399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2658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28755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30938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23311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35285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37468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39641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41824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24399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46171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248354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250527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25271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254884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257057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259240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261413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26359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265770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267943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270126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272299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27448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276656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278829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281012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283186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285368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28754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289715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29189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294072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296255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29842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00601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02784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0495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0714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0931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311488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313670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31584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31802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32020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32237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324557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326730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9159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93765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95948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9812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0030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0247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0465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06834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0900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1119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13364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1553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17720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1989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2207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2425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2642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2860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30780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32963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3513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37310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39493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41666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43849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4602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48196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50379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52552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54735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56909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59082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61265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6343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65621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67795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69968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72151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7432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76507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78681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8085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83037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85211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87393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89567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9174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93923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96097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98280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00453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0262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04809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06983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09166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11339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13513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15695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17869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20052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22225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24399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2658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28755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30938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3311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35285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37468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39641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41824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4399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46171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48354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50527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5271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54884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57057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59240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61413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6359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65770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67943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70126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72299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7448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76656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78829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81012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83186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85368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8754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89715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9189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94072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96255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9842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300601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302784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30495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30714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30931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311488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313670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31584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31802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32020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32237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324557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26730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9159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93765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95948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9812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10030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10247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10465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106834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10900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11119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113364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11553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117720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11989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12207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12425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12642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12860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130780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132963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13513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137310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139493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141666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143849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14602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148196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150379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152552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154735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156909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159082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161265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6343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65621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67795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69968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72151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7432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76507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78681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8085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83037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85211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87393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89567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9174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93923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96097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98280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200453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20262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204809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206983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209166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211339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213513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15695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17869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220052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22225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224399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22658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228755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230938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23311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235285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237468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239641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241824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24399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246171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248354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250527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25271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54884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57057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259240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261413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26359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265770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67943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270126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72299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7448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76656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78829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81012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83186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85368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8754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89715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9189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94072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96255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9842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300601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302784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30495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30714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30931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311488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313670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31584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31802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32020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32237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324557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326730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9159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93765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95948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9812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10030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10247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10465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106834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10900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11119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113364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11553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117720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11989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12207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12425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12642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12860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130780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132963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13513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37310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39493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41666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43849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4602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48196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50379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52552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54735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56909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59082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61265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6343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65621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67795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69968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72151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7432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76507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78681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8085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83037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85211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87393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89567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9174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93923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96097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98280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200453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20262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204809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206983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209166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211339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213513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215695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217869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220052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222225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224399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22658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228755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230938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23311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235285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237468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239641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241824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24399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246171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248354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250527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25271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254884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57057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59240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61413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26359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265770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267943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270126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272299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27448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276656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278829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81012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83186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85368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28754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289715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29189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294072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296255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29842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300601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302784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30495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30714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30931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311488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313670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31584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31802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32020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32237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324557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326730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9159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93765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95948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9812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0030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0247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0465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06834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0900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1119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13364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1553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17720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1989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2207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2425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2642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2860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30780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32963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3513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37310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39493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41666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43849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4602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48196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50379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52552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54735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56909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59082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61265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6343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65621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67795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69968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72151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7432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76507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78681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8085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83037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85211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87393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89567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9174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93923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96097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98280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00453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0262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04809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06983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09166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11339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13513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15695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17869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20052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22225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24399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2658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28755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30938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3311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35285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37468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39641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41824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4399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46171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48354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50527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5271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54884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57057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59240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61413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6359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65770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67943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270126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272299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27448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76656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278829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281012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283186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285368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28754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289715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29189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294072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296255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29842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00601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02784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0495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0714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0931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11488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313670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31584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31802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2020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32237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324557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326730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9159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93765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95948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9812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0030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0247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0465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06834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0900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1119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13364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1553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17720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1989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2207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2425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2642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2860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30780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32963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3513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37310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39493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41666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43849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4602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48196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50379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52552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54735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56909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59082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61265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6343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65621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67795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69968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72151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7432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76507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78681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8085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83037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85211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87393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89567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9174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93923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96097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98280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00453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0262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04809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06983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09166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11339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13513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15695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17869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20052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22225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24399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2658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28755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30938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3311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35285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37468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39641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41824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4399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46171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48354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50527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5271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54884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57057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59240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61413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6359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65770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67943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70126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72299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7448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76656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78829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81012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83186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85368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28754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289715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9189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294072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296255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9842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300601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302784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30495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30714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30931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311488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313670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31584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31802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32020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32237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324557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26730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9159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93765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95948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9812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0030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0247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10465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06834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0900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1119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13364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1553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17720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1989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2207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2425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2642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2860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30780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32963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3513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37310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39493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41666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43849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4602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48196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50379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52552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54735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56909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59082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61265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6343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65621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67795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69968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72151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7432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76507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78681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8085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83037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85211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87393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89567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9174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93923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96097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98280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200453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20262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204809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206983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209166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211339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213513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215695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217869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220052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222225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224399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22658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228755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230938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23311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235285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237468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239641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241824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24399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246171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248354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250527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25271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254884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257057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259240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261413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26359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265770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267943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270126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272299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27448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276656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278829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281012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283186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285368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28754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289715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29189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294072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296255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29842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300601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302784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30495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30714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30931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311488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313670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31584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31802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32020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32237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324557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326730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9159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93765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95948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9812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0030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0247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0465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06834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0900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1119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13364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1553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17720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1989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2207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2425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2642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2860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30780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32963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3513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37310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39493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41666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43849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4602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48196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50379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52552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54735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56909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59082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61265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6343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65621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67795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69968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72151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7432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76507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78681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8085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83037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85211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87393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89567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9174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93923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96097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98280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200453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20262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204809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206983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209166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211339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213513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215695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217869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220052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222225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224399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22658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228755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230938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23311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235285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237468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239641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241824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24399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246171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248354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250527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25271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254884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257057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259240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261413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26359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265770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267943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270126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272299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27448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276656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278829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281012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283186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285368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28754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289715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29189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294072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296255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29842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300601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302784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30495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30714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30931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311488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313670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31584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31802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32020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32237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324557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326730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9159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93765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95948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9812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0030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0247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0465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06834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0900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1119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13364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1553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17720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1989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2207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2425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2642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2860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30780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32963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3513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37310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39493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41666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43849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4602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48196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50379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52552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54735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56909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59082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61265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6343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65621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67795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69968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72151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7432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76507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78681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8085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83037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85211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87393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89567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9174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93923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96097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98280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00453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0262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04809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06983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09166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11339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13513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15695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17869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20052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22225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24399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2658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28755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30938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3311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35285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37468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39641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41824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4399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46171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48354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50527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5271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54884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57057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59240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61413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6359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65770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67943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70126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72299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7448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76656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78829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81012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83186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85368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8754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89715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9189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94072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96255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9842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300601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302784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30495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30714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30931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311488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313670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31584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31802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32020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32237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324557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326730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9159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93765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95948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9812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0030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0247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0465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06834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0900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1119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13364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1553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17720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1989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2207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2425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2642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2860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30780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32963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3513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37310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39493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41666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43849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4602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48196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50379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52552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54735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56909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59082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61265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6343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65621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67795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69968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72151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7432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76507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78681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8085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83037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85211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87393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89567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9174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93923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96097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98280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200453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20262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204809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206983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209166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211339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213513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215695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217869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220052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22225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24399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2658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28755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230938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23311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235285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237468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239641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41824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24399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246171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248354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250527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25271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254884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257057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259240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261413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26359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65770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67943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70126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72299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7448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76656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78829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81012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83186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85368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8754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89715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9189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94072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96255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9842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300601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302784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30495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0714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30931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311488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313670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31584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31802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32020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32237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24557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326730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9159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93765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224399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22658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228755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230938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23311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235285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237468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239641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241824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24399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246171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248354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250527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25271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254884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257057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259240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261413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26359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265770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267943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270126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272299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27448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276656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278829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281012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283186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285368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28754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289715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29189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294072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296255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29842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00601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02784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0495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0714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0931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11488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13670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1584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1802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2020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2237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24557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26730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9159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93765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224399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22658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228755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230938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23311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235285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237468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239641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241824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24399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246171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248354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250527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25271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254884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257057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259240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261413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26359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265770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267943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270126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272299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27448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276656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278829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281012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283186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285368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28754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289715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29189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294072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296255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29842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300601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302784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30495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30714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30931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311488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313670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31584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31802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32020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32237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324557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326730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9159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93765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224399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226582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228755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230938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233111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235285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237468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239641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241824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243997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246171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248354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250527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252710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254884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257057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259240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261413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263596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265770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267943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270126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272299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274482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276656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278829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281012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83186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285368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28754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289715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291898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294072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296255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298428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300601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302784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304958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307141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30931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311488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313670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315844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318027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32020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322374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324557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326730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9159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93765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224399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226582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228755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230938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233111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235285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237468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39641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41824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43997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246171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248354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250527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252710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254884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257057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259240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261413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263596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265770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267943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270126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272299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274482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276656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278829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281012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283186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285368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28754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289715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291898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294072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296255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298428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300601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302784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304958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307141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30931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311488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313670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315844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318027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32020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322374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324557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326730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083089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083089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083089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083089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083089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1083089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1083089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1083089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1083089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1083089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1083089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1083089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083089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083089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083089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083089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1083089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1083089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1083089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1083089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083089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083089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083089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083089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083089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083089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083089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1083089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1083089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1083089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1083089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1083089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1083089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1083089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1083089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1083089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1083089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1083089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1083089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1083089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1083089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1083089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1083089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1083089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1083089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1083089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1083089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1083089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1083089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1083089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1083089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1083089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1083089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1083089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1083089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083089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083089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083089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083089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083089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083089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083089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083089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083089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1083089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1083089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1083089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1083089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1083089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1083089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1083089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1083089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083089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083089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083089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1083089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35127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135127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135127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35127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35127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135127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135127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35127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35127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135127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135127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135127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135127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135127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135127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135127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135127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135127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135127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135127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135127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135127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135127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135127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135127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135127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135127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135127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135127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135127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135127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35127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35127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35127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35127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35127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35127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35127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35127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135127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135127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135127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135127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135127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135127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135127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135127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135127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135127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135127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35127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35127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35127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35127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35127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135127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35127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35127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35127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35127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35127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35127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35127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35127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135127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35127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135127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135127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135127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135127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135127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135127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35127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35127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35127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35127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619457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619457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619457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619457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1619457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1619457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1619457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619457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619457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1619457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1619457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1619457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1619457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1619457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1619457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1619457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1619457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1619457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619457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619457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1619457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1619457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1619457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1619457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1619457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1619457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1619457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1619457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1619457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619457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619457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619457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619457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619457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619457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1619457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1619457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1619457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1619457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1619457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1619457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1619457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1619457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1619457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1619457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1619457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1619457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1619457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1619457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1619457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1619457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1619457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1619457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1619457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1619457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1619457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1619457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1619457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1619457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1619457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1619457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1619457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1619457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1619457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1619457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1619457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1619457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1619457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1619457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1619457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1619457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1619457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1619457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1619457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619457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619457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188773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188773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188773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188773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188773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188773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188773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188773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188773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188773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188773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188773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188773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188773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188773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188773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188773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188773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188773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88773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188773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88773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88773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88773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188773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188773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188773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88773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88773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88773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88773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88773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88773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88773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88773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88773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88773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88773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88773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88773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88773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88773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88773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88773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88773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88773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88773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88773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88773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88773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88773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88773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88773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88773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88773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88773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88773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88773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88773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88773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88773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88773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88773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88773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88773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88773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88773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88773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88773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88773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88773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88773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88773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88773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88773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88773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2155919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2155919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2155919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2155919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2155919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2155919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2155919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2155919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2155919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2155919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2155919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2155919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2155919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2155919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2155919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2155919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155919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155919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155919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155919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155919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155919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155919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155919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155919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2155919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2155919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2155919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2155919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2155919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2155919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2155919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2155919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2155919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2155919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2155919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2155919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2155919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2155919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2155919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2155919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2155919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2155919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2155919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2155919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2155919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2155919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2155919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2155919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2155919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2155919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2155919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2155919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2155919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2155919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2155919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2155919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2155919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2155919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2155919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2155919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2155919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2155919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2155919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2155919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2155919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2155919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2155919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2155919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2155919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2155919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2155919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2155919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2155919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2155919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2155919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242410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242410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242410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242410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242410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242410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242410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242410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242410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242410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242410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242410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242410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242410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242410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242410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242410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242410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242410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242410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242410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242410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242410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242410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242410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242410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242410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242410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242410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242410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242410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242410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242410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242410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242410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242410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242410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242410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242410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242410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242410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242410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242410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242410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242410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242410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242410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242410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242410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242410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242410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242410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242410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242410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242410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242410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242410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242410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242410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242410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242410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242410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242410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242410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242410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242410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242410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242410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242410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242410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242410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242410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242410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242410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42410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424103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424103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424103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424103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424103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424103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424103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424103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424103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424103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424103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424103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424103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424103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424103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424103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424103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424103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424103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424103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424103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424103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424103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424103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424103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424103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424103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42410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692382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692382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692382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692382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692382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692382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692382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692382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692382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692382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692382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692382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692382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692382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692382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692382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692382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692382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692382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692382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692382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692382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692382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692382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692382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692382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692382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692382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692382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692382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692382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692382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692382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692382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692382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692382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692382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692382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692382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692382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692382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692382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692382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692382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692382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692382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692382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692382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692382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692382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692382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692382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692382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692382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692382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692382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692382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692382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692382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692382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692382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692382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692382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692382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692382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692382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692382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692382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692382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692382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692382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692382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692382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692382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692382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692382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692382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692382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692382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692382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692382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692382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692382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692382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692382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692382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692382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692382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692382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692382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692382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692382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692382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692382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692382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692382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692382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692382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692382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692382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692382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692382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692382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960566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960566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960566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960566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960566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960566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960566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960566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960566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960566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960566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960566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960566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960566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960566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960566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960566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960566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960566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960566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960566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960566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960566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960566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960566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960566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960566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960566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960566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960566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960566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960566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960566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960566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960566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960566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960566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960566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960566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960566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960566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960566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960566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960566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960566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960566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960566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960566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960566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960566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960566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960566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960566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960566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960566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960566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960566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960566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960566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960566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2960566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2960566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2960566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2960566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2960566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2960566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2960566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2960566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2960566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2960566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2960566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2960566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2960566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2960566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2960566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2960566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2960566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2960566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2960566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2960566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2960566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2960566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2960566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2960566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2960566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2960566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2960566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2960566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2960566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2960566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2960566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2960566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2960566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2960566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2960566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2960566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2960566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2960566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2960566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2960566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2960566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2960566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2960566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22875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22875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22875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22875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22875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22875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22875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22875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22875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22875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22875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22875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22875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22875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22875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22875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22875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22875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22875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22875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22875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22875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22875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22875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22875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22875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22875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22875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22875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22875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22875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22875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22875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22875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22875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22875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22875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22875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22875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22875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22875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22875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22875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22875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22875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22875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22875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22875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22875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22875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22875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22875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22875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22875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22875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22875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22875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22875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22875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22875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22875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22875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22875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22875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22875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22875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22875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22875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22875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22875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22875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22875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22875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22875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22875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228750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228750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228750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228750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228750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228750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228750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228750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228750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228750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228750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228750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228750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228750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228750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228750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228750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228750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228750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228750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228750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228750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228750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228750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228750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228750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3228750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322875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975740" y="1677376"/>
            <a:ext cx="2253615" cy="1028700"/>
          </a:xfrm>
          <a:custGeom>
            <a:avLst/>
            <a:gdLst/>
            <a:ahLst/>
            <a:cxnLst/>
            <a:rect l="l" t="t" r="r" b="b"/>
            <a:pathLst>
              <a:path w="2253615" h="1028700">
                <a:moveTo>
                  <a:pt x="0" y="980789"/>
                </a:moveTo>
                <a:lnTo>
                  <a:pt x="53674" y="909633"/>
                </a:lnTo>
                <a:lnTo>
                  <a:pt x="107254" y="849154"/>
                </a:lnTo>
                <a:lnTo>
                  <a:pt x="160929" y="837437"/>
                </a:lnTo>
                <a:lnTo>
                  <a:pt x="214603" y="784990"/>
                </a:lnTo>
                <a:lnTo>
                  <a:pt x="268183" y="721677"/>
                </a:lnTo>
                <a:lnTo>
                  <a:pt x="321858" y="548936"/>
                </a:lnTo>
                <a:lnTo>
                  <a:pt x="375533" y="321291"/>
                </a:lnTo>
                <a:lnTo>
                  <a:pt x="429113" y="220840"/>
                </a:lnTo>
                <a:lnTo>
                  <a:pt x="482787" y="164803"/>
                </a:lnTo>
                <a:lnTo>
                  <a:pt x="536462" y="33452"/>
                </a:lnTo>
                <a:lnTo>
                  <a:pt x="590042" y="2362"/>
                </a:lnTo>
                <a:lnTo>
                  <a:pt x="643717" y="0"/>
                </a:lnTo>
                <a:lnTo>
                  <a:pt x="697391" y="69455"/>
                </a:lnTo>
                <a:lnTo>
                  <a:pt x="750971" y="72857"/>
                </a:lnTo>
                <a:lnTo>
                  <a:pt x="804646" y="72196"/>
                </a:lnTo>
                <a:lnTo>
                  <a:pt x="858321" y="110278"/>
                </a:lnTo>
                <a:lnTo>
                  <a:pt x="911901" y="226699"/>
                </a:lnTo>
                <a:lnTo>
                  <a:pt x="965575" y="299273"/>
                </a:lnTo>
                <a:lnTo>
                  <a:pt x="1019250" y="327528"/>
                </a:lnTo>
                <a:lnTo>
                  <a:pt x="1072830" y="420797"/>
                </a:lnTo>
                <a:lnTo>
                  <a:pt x="1126504" y="514066"/>
                </a:lnTo>
                <a:lnTo>
                  <a:pt x="1180179" y="589475"/>
                </a:lnTo>
                <a:lnTo>
                  <a:pt x="1233759" y="635779"/>
                </a:lnTo>
                <a:lnTo>
                  <a:pt x="1287434" y="697202"/>
                </a:lnTo>
                <a:lnTo>
                  <a:pt x="1341108" y="804457"/>
                </a:lnTo>
                <a:lnTo>
                  <a:pt x="1394688" y="802945"/>
                </a:lnTo>
                <a:lnTo>
                  <a:pt x="1448363" y="853974"/>
                </a:lnTo>
                <a:lnTo>
                  <a:pt x="1502038" y="854824"/>
                </a:lnTo>
                <a:lnTo>
                  <a:pt x="1555618" y="890639"/>
                </a:lnTo>
                <a:lnTo>
                  <a:pt x="1609292" y="892812"/>
                </a:lnTo>
                <a:lnTo>
                  <a:pt x="1662967" y="939116"/>
                </a:lnTo>
                <a:lnTo>
                  <a:pt x="1716547" y="931178"/>
                </a:lnTo>
                <a:lnTo>
                  <a:pt x="1770222" y="920972"/>
                </a:lnTo>
                <a:lnTo>
                  <a:pt x="1823896" y="929477"/>
                </a:lnTo>
                <a:lnTo>
                  <a:pt x="1877476" y="919649"/>
                </a:lnTo>
                <a:lnTo>
                  <a:pt x="1931151" y="949038"/>
                </a:lnTo>
                <a:lnTo>
                  <a:pt x="1984826" y="954614"/>
                </a:lnTo>
                <a:lnTo>
                  <a:pt x="2038406" y="953102"/>
                </a:lnTo>
                <a:lnTo>
                  <a:pt x="2092080" y="918799"/>
                </a:lnTo>
                <a:lnTo>
                  <a:pt x="2145755" y="897159"/>
                </a:lnTo>
                <a:lnTo>
                  <a:pt x="2199335" y="975403"/>
                </a:lnTo>
                <a:lnTo>
                  <a:pt x="2253009" y="1028416"/>
                </a:lnTo>
              </a:path>
            </a:pathLst>
          </a:custGeom>
          <a:ln w="16329">
            <a:solidFill>
              <a:srgbClr val="B2D8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975740" y="1314789"/>
            <a:ext cx="2253615" cy="1356995"/>
          </a:xfrm>
          <a:custGeom>
            <a:avLst/>
            <a:gdLst/>
            <a:ahLst/>
            <a:cxnLst/>
            <a:rect l="l" t="t" r="r" b="b"/>
            <a:pathLst>
              <a:path w="2253615" h="1356995">
                <a:moveTo>
                  <a:pt x="0" y="1308601"/>
                </a:moveTo>
                <a:lnTo>
                  <a:pt x="53674" y="1059317"/>
                </a:lnTo>
                <a:lnTo>
                  <a:pt x="107254" y="1063380"/>
                </a:lnTo>
                <a:lnTo>
                  <a:pt x="160929" y="1056765"/>
                </a:lnTo>
                <a:lnTo>
                  <a:pt x="214603" y="931462"/>
                </a:lnTo>
                <a:lnTo>
                  <a:pt x="268183" y="833846"/>
                </a:lnTo>
                <a:lnTo>
                  <a:pt x="321858" y="732828"/>
                </a:lnTo>
                <a:lnTo>
                  <a:pt x="375533" y="503293"/>
                </a:lnTo>
                <a:lnTo>
                  <a:pt x="429113" y="332820"/>
                </a:lnTo>
                <a:lnTo>
                  <a:pt x="482787" y="78338"/>
                </a:lnTo>
                <a:lnTo>
                  <a:pt x="536462" y="106782"/>
                </a:lnTo>
                <a:lnTo>
                  <a:pt x="590042" y="0"/>
                </a:lnTo>
                <a:lnTo>
                  <a:pt x="643717" y="73235"/>
                </a:lnTo>
                <a:lnTo>
                  <a:pt x="697391" y="171229"/>
                </a:lnTo>
                <a:lnTo>
                  <a:pt x="750971" y="188333"/>
                </a:lnTo>
                <a:lnTo>
                  <a:pt x="804646" y="238511"/>
                </a:lnTo>
                <a:lnTo>
                  <a:pt x="858321" y="365327"/>
                </a:lnTo>
                <a:lnTo>
                  <a:pt x="911901" y="430058"/>
                </a:lnTo>
                <a:lnTo>
                  <a:pt x="965575" y="454627"/>
                </a:lnTo>
                <a:lnTo>
                  <a:pt x="1019250" y="542510"/>
                </a:lnTo>
                <a:lnTo>
                  <a:pt x="1072830" y="604878"/>
                </a:lnTo>
                <a:lnTo>
                  <a:pt x="1126504" y="697013"/>
                </a:lnTo>
                <a:lnTo>
                  <a:pt x="1180179" y="717519"/>
                </a:lnTo>
                <a:lnTo>
                  <a:pt x="1233759" y="781211"/>
                </a:lnTo>
                <a:lnTo>
                  <a:pt x="1287434" y="930706"/>
                </a:lnTo>
                <a:lnTo>
                  <a:pt x="1341108" y="1014903"/>
                </a:lnTo>
                <a:lnTo>
                  <a:pt x="1394688" y="1135860"/>
                </a:lnTo>
                <a:lnTo>
                  <a:pt x="1448363" y="1154665"/>
                </a:lnTo>
                <a:lnTo>
                  <a:pt x="1502038" y="1230830"/>
                </a:lnTo>
                <a:lnTo>
                  <a:pt x="1555618" y="1250013"/>
                </a:lnTo>
                <a:lnTo>
                  <a:pt x="1609292" y="1247178"/>
                </a:lnTo>
                <a:lnTo>
                  <a:pt x="1662967" y="1267117"/>
                </a:lnTo>
                <a:lnTo>
                  <a:pt x="1716547" y="1306522"/>
                </a:lnTo>
                <a:lnTo>
                  <a:pt x="1770222" y="1296884"/>
                </a:lnTo>
                <a:lnTo>
                  <a:pt x="1823896" y="1296222"/>
                </a:lnTo>
                <a:lnTo>
                  <a:pt x="1877476" y="1345455"/>
                </a:lnTo>
                <a:lnTo>
                  <a:pt x="1931151" y="1315405"/>
                </a:lnTo>
                <a:lnTo>
                  <a:pt x="1984826" y="1336572"/>
                </a:lnTo>
                <a:lnTo>
                  <a:pt x="2038406" y="1344888"/>
                </a:lnTo>
                <a:lnTo>
                  <a:pt x="2092080" y="1356606"/>
                </a:lnTo>
                <a:lnTo>
                  <a:pt x="2145755" y="1314838"/>
                </a:lnTo>
                <a:lnTo>
                  <a:pt x="2199335" y="1273826"/>
                </a:lnTo>
                <a:lnTo>
                  <a:pt x="2253009" y="1314271"/>
                </a:lnTo>
              </a:path>
            </a:pathLst>
          </a:custGeom>
          <a:ln w="13063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975740" y="1365061"/>
            <a:ext cx="2253615" cy="1308735"/>
          </a:xfrm>
          <a:custGeom>
            <a:avLst/>
            <a:gdLst/>
            <a:ahLst/>
            <a:cxnLst/>
            <a:rect l="l" t="t" r="r" b="b"/>
            <a:pathLst>
              <a:path w="2253615" h="1308735">
                <a:moveTo>
                  <a:pt x="0" y="1308129"/>
                </a:moveTo>
                <a:lnTo>
                  <a:pt x="53674" y="1307467"/>
                </a:lnTo>
                <a:lnTo>
                  <a:pt x="107254" y="1271558"/>
                </a:lnTo>
                <a:lnTo>
                  <a:pt x="160929" y="1283559"/>
                </a:lnTo>
                <a:lnTo>
                  <a:pt x="214603" y="1254643"/>
                </a:lnTo>
                <a:lnTo>
                  <a:pt x="268183" y="1245193"/>
                </a:lnTo>
                <a:lnTo>
                  <a:pt x="321858" y="1190857"/>
                </a:lnTo>
                <a:lnTo>
                  <a:pt x="375533" y="1172903"/>
                </a:lnTo>
                <a:lnTo>
                  <a:pt x="429113" y="1077649"/>
                </a:lnTo>
                <a:lnTo>
                  <a:pt x="482787" y="1074153"/>
                </a:lnTo>
                <a:lnTo>
                  <a:pt x="536462" y="998649"/>
                </a:lnTo>
                <a:lnTo>
                  <a:pt x="590042" y="938643"/>
                </a:lnTo>
                <a:lnTo>
                  <a:pt x="643717" y="860305"/>
                </a:lnTo>
                <a:lnTo>
                  <a:pt x="697391" y="844902"/>
                </a:lnTo>
                <a:lnTo>
                  <a:pt x="750971" y="716385"/>
                </a:lnTo>
                <a:lnTo>
                  <a:pt x="804646" y="611209"/>
                </a:lnTo>
                <a:lnTo>
                  <a:pt x="858321" y="494411"/>
                </a:lnTo>
                <a:lnTo>
                  <a:pt x="911901" y="446784"/>
                </a:lnTo>
                <a:lnTo>
                  <a:pt x="965575" y="254292"/>
                </a:lnTo>
                <a:lnTo>
                  <a:pt x="1019250" y="203831"/>
                </a:lnTo>
                <a:lnTo>
                  <a:pt x="1072830" y="83535"/>
                </a:lnTo>
                <a:lnTo>
                  <a:pt x="1126504" y="0"/>
                </a:lnTo>
                <a:lnTo>
                  <a:pt x="1180179" y="41389"/>
                </a:lnTo>
                <a:lnTo>
                  <a:pt x="1233759" y="152991"/>
                </a:lnTo>
                <a:lnTo>
                  <a:pt x="1287434" y="280468"/>
                </a:lnTo>
                <a:lnTo>
                  <a:pt x="1341108" y="334899"/>
                </a:lnTo>
                <a:lnTo>
                  <a:pt x="1394688" y="469085"/>
                </a:lnTo>
                <a:lnTo>
                  <a:pt x="1448363" y="634361"/>
                </a:lnTo>
                <a:lnTo>
                  <a:pt x="1502038" y="712416"/>
                </a:lnTo>
                <a:lnTo>
                  <a:pt x="1555618" y="787542"/>
                </a:lnTo>
                <a:lnTo>
                  <a:pt x="1609292" y="860210"/>
                </a:lnTo>
                <a:lnTo>
                  <a:pt x="1662967" y="903112"/>
                </a:lnTo>
                <a:lnTo>
                  <a:pt x="1716547" y="963874"/>
                </a:lnTo>
                <a:lnTo>
                  <a:pt x="1770222" y="986648"/>
                </a:lnTo>
                <a:lnTo>
                  <a:pt x="1823896" y="908499"/>
                </a:lnTo>
                <a:lnTo>
                  <a:pt x="1877476" y="960661"/>
                </a:lnTo>
                <a:lnTo>
                  <a:pt x="1931151" y="1001862"/>
                </a:lnTo>
                <a:lnTo>
                  <a:pt x="1984826" y="1047883"/>
                </a:lnTo>
                <a:lnTo>
                  <a:pt x="2038406" y="1003280"/>
                </a:lnTo>
                <a:lnTo>
                  <a:pt x="2092080" y="1092296"/>
                </a:lnTo>
                <a:lnTo>
                  <a:pt x="2145755" y="1208906"/>
                </a:lnTo>
                <a:lnTo>
                  <a:pt x="2199335" y="968221"/>
                </a:lnTo>
                <a:lnTo>
                  <a:pt x="2253009" y="1224026"/>
                </a:lnTo>
              </a:path>
            </a:pathLst>
          </a:custGeom>
          <a:ln w="16329">
            <a:solidFill>
              <a:srgbClr val="B2B2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975740" y="1138078"/>
            <a:ext cx="2253615" cy="1534795"/>
          </a:xfrm>
          <a:custGeom>
            <a:avLst/>
            <a:gdLst/>
            <a:ahLst/>
            <a:cxnLst/>
            <a:rect l="l" t="t" r="r" b="b"/>
            <a:pathLst>
              <a:path w="2253615" h="1534795">
                <a:moveTo>
                  <a:pt x="0" y="1534167"/>
                </a:moveTo>
                <a:lnTo>
                  <a:pt x="53674" y="1513377"/>
                </a:lnTo>
                <a:lnTo>
                  <a:pt x="107254" y="1490509"/>
                </a:lnTo>
                <a:lnTo>
                  <a:pt x="160929" y="1497880"/>
                </a:lnTo>
                <a:lnTo>
                  <a:pt x="214603" y="1466034"/>
                </a:lnTo>
                <a:lnTo>
                  <a:pt x="268183" y="1459041"/>
                </a:lnTo>
                <a:lnTo>
                  <a:pt x="321858" y="1408202"/>
                </a:lnTo>
                <a:lnTo>
                  <a:pt x="375533" y="1368040"/>
                </a:lnTo>
                <a:lnTo>
                  <a:pt x="429113" y="1358307"/>
                </a:lnTo>
                <a:lnTo>
                  <a:pt x="482787" y="1295372"/>
                </a:lnTo>
                <a:lnTo>
                  <a:pt x="536462" y="1277512"/>
                </a:lnTo>
                <a:lnTo>
                  <a:pt x="590042" y="1227900"/>
                </a:lnTo>
                <a:lnTo>
                  <a:pt x="643717" y="1192275"/>
                </a:lnTo>
                <a:lnTo>
                  <a:pt x="697391" y="1102502"/>
                </a:lnTo>
                <a:lnTo>
                  <a:pt x="750971" y="1064420"/>
                </a:lnTo>
                <a:lnTo>
                  <a:pt x="804646" y="958771"/>
                </a:lnTo>
                <a:lnTo>
                  <a:pt x="858321" y="878259"/>
                </a:lnTo>
                <a:lnTo>
                  <a:pt x="911901" y="797653"/>
                </a:lnTo>
                <a:lnTo>
                  <a:pt x="965575" y="651749"/>
                </a:lnTo>
                <a:lnTo>
                  <a:pt x="1019250" y="540053"/>
                </a:lnTo>
                <a:lnTo>
                  <a:pt x="1072830" y="320063"/>
                </a:lnTo>
                <a:lnTo>
                  <a:pt x="1126504" y="162630"/>
                </a:lnTo>
                <a:lnTo>
                  <a:pt x="1180179" y="57737"/>
                </a:lnTo>
                <a:lnTo>
                  <a:pt x="1233759" y="0"/>
                </a:lnTo>
                <a:lnTo>
                  <a:pt x="1287434" y="41673"/>
                </a:lnTo>
                <a:lnTo>
                  <a:pt x="1341108" y="105459"/>
                </a:lnTo>
                <a:lnTo>
                  <a:pt x="1394688" y="313542"/>
                </a:lnTo>
                <a:lnTo>
                  <a:pt x="1448363" y="466628"/>
                </a:lnTo>
                <a:lnTo>
                  <a:pt x="1502038" y="693422"/>
                </a:lnTo>
                <a:lnTo>
                  <a:pt x="1555618" y="936281"/>
                </a:lnTo>
                <a:lnTo>
                  <a:pt x="1609292" y="1009233"/>
                </a:lnTo>
                <a:lnTo>
                  <a:pt x="1662967" y="1099573"/>
                </a:lnTo>
                <a:lnTo>
                  <a:pt x="1716547" y="1162886"/>
                </a:lnTo>
                <a:lnTo>
                  <a:pt x="1770222" y="1179234"/>
                </a:lnTo>
                <a:lnTo>
                  <a:pt x="1823896" y="1217600"/>
                </a:lnTo>
                <a:lnTo>
                  <a:pt x="1877476" y="1225632"/>
                </a:lnTo>
                <a:lnTo>
                  <a:pt x="1931151" y="1240185"/>
                </a:lnTo>
                <a:lnTo>
                  <a:pt x="1984826" y="1230735"/>
                </a:lnTo>
                <a:lnTo>
                  <a:pt x="2038406" y="1260124"/>
                </a:lnTo>
                <a:lnTo>
                  <a:pt x="2092080" y="1316539"/>
                </a:lnTo>
                <a:lnTo>
                  <a:pt x="2145755" y="1460459"/>
                </a:lnTo>
                <a:lnTo>
                  <a:pt x="2199335" y="1361331"/>
                </a:lnTo>
                <a:lnTo>
                  <a:pt x="2253009" y="1490981"/>
                </a:lnTo>
              </a:path>
            </a:pathLst>
          </a:custGeom>
          <a:ln w="13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915923" y="508630"/>
            <a:ext cx="0" cy="2257425"/>
          </a:xfrm>
          <a:custGeom>
            <a:avLst/>
            <a:gdLst/>
            <a:ahLst/>
            <a:cxnLst/>
            <a:rect l="l" t="t" r="r" b="b"/>
            <a:pathLst>
              <a:path w="0" h="2257425">
                <a:moveTo>
                  <a:pt x="0" y="2256978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878124" y="270569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878124" y="257217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878124" y="243855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878124" y="230502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878124" y="217140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878124" y="203788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878124" y="190426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878124" y="177073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878124" y="163712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878124" y="150350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878124" y="1369975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878124" y="123635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878124" y="110283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878124" y="96921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878124" y="8356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878124" y="70206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878124" y="568542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 txBox="1"/>
          <p:nvPr/>
        </p:nvSpPr>
        <p:spPr>
          <a:xfrm>
            <a:off x="605083" y="474290"/>
            <a:ext cx="267335" cy="189547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0"/>
              </a:spcBef>
            </a:pPr>
            <a:r>
              <a:rPr dirty="0" sz="750" spc="-5">
                <a:latin typeface="Arial"/>
                <a:cs typeface="Arial"/>
              </a:rPr>
              <a:t>8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7.5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7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6.5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6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5.5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5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4.5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4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dirty="0" sz="750" spc="-10">
                <a:latin typeface="Arial"/>
                <a:cs typeface="Arial"/>
              </a:rPr>
              <a:t>3.5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3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dirty="0" sz="750" spc="-10">
                <a:latin typeface="Arial"/>
                <a:cs typeface="Arial"/>
              </a:rPr>
              <a:t>2.5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2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750" spc="-10">
                <a:latin typeface="Arial"/>
                <a:cs typeface="Arial"/>
              </a:rPr>
              <a:t>1.5</a:t>
            </a:r>
            <a:r>
              <a:rPr dirty="0" sz="750" spc="-9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327" name="object 2327"/>
          <p:cNvSpPr txBox="1"/>
          <p:nvPr/>
        </p:nvSpPr>
        <p:spPr>
          <a:xfrm>
            <a:off x="442049" y="758637"/>
            <a:ext cx="131445" cy="1757680"/>
          </a:xfrm>
          <a:prstGeom prst="rect">
            <a:avLst/>
          </a:prstGeom>
        </p:spPr>
        <p:txBody>
          <a:bodyPr wrap="square" lIns="0" tIns="254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Received an inter-vivos gift or</a:t>
            </a:r>
            <a:r>
              <a:rPr dirty="0" sz="750" spc="25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inheritance</a:t>
            </a:r>
            <a:endParaRPr sz="750">
              <a:latin typeface="Arial"/>
              <a:cs typeface="Arial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915923" y="2765609"/>
            <a:ext cx="2372995" cy="0"/>
          </a:xfrm>
          <a:custGeom>
            <a:avLst/>
            <a:gdLst/>
            <a:ahLst/>
            <a:cxnLst/>
            <a:rect l="l" t="t" r="r" b="b"/>
            <a:pathLst>
              <a:path w="2372995" h="0">
                <a:moveTo>
                  <a:pt x="0" y="0"/>
                </a:moveTo>
                <a:lnTo>
                  <a:pt x="2372738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1083089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135127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1619457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188773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155919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42410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692381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96056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322875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951340" y="544048"/>
            <a:ext cx="1278255" cy="567690"/>
          </a:xfrm>
          <a:custGeom>
            <a:avLst/>
            <a:gdLst/>
            <a:ahLst/>
            <a:cxnLst/>
            <a:rect l="l" t="t" r="r" b="b"/>
            <a:pathLst>
              <a:path w="1278255" h="567690">
                <a:moveTo>
                  <a:pt x="0" y="567495"/>
                </a:moveTo>
                <a:lnTo>
                  <a:pt x="1277644" y="567495"/>
                </a:lnTo>
                <a:lnTo>
                  <a:pt x="1277644" y="0"/>
                </a:lnTo>
                <a:lnTo>
                  <a:pt x="0" y="0"/>
                </a:lnTo>
                <a:lnTo>
                  <a:pt x="0" y="56749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 txBox="1"/>
          <p:nvPr/>
        </p:nvSpPr>
        <p:spPr>
          <a:xfrm>
            <a:off x="951342" y="536375"/>
            <a:ext cx="1252220" cy="554990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240"/>
              </a:spcBef>
              <a:tabLst>
                <a:tab pos="417830" algn="l"/>
              </a:tabLst>
            </a:pPr>
            <a:r>
              <a:rPr dirty="0" u="heavy" baseline="37037" sz="1125" spc="-7">
                <a:uFill>
                  <a:solidFill>
                    <a:srgbClr val="B2D8FF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7037" sz="1125" spc="-7">
                <a:uFill>
                  <a:solidFill>
                    <a:srgbClr val="B2D8FF"/>
                  </a:solidFill>
                </a:uFill>
                <a:latin typeface="Arial"/>
                <a:cs typeface="Arial"/>
              </a:rPr>
              <a:t>	</a:t>
            </a:r>
            <a:r>
              <a:rPr dirty="0" baseline="37037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Gifts</a:t>
            </a:r>
            <a:r>
              <a:rPr dirty="0" sz="750" spc="-7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(2002)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5"/>
              </a:spcBef>
              <a:tabLst>
                <a:tab pos="417830" algn="l"/>
              </a:tabLst>
            </a:pPr>
            <a:r>
              <a:rPr dirty="0" u="heavy" baseline="33333" sz="1125" spc="-7">
                <a:uFill>
                  <a:solidFill>
                    <a:srgbClr val="007FFF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3333" sz="1125" spc="-7">
                <a:uFill>
                  <a:solidFill>
                    <a:srgbClr val="007FFF"/>
                  </a:solidFill>
                </a:uFill>
                <a:latin typeface="Arial"/>
                <a:cs typeface="Arial"/>
              </a:rPr>
              <a:t>	</a:t>
            </a:r>
            <a:r>
              <a:rPr dirty="0" baseline="33333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Gifts</a:t>
            </a:r>
            <a:r>
              <a:rPr dirty="0" sz="750" spc="-7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(2018)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0"/>
              </a:spcBef>
              <a:tabLst>
                <a:tab pos="417830" algn="l"/>
              </a:tabLst>
            </a:pPr>
            <a:r>
              <a:rPr dirty="0" u="heavy" baseline="33333" sz="1125" spc="-7">
                <a:uFill>
                  <a:solidFill>
                    <a:srgbClr val="B2B2B2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3333" sz="1125" spc="-7">
                <a:uFill>
                  <a:solidFill>
                    <a:srgbClr val="B2B2B2"/>
                  </a:solidFill>
                </a:uFill>
                <a:latin typeface="Arial"/>
                <a:cs typeface="Arial"/>
              </a:rPr>
              <a:t>	</a:t>
            </a:r>
            <a:r>
              <a:rPr dirty="0" baseline="33333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Inheritance</a:t>
            </a:r>
            <a:r>
              <a:rPr dirty="0" sz="750" spc="-6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(2002)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0"/>
              </a:spcBef>
              <a:tabLst>
                <a:tab pos="417830" algn="l"/>
              </a:tabLst>
            </a:pPr>
            <a:r>
              <a:rPr dirty="0" u="heavy" baseline="33333" sz="1125" spc="-7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3333" sz="1125" spc="-7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dirty="0" baseline="33333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Inheritance</a:t>
            </a:r>
            <a:r>
              <a:rPr dirty="0" sz="750" spc="-6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(2018)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 txBox="1"/>
          <p:nvPr/>
        </p:nvSpPr>
        <p:spPr>
          <a:xfrm>
            <a:off x="657624" y="2373381"/>
            <a:ext cx="214629" cy="3981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38735">
              <a:lnSpc>
                <a:spcPct val="100000"/>
              </a:lnSpc>
              <a:spcBef>
                <a:spcPts val="20"/>
              </a:spcBef>
            </a:pPr>
            <a:r>
              <a:rPr dirty="0" sz="750" spc="-5">
                <a:latin typeface="Arial"/>
                <a:cs typeface="Arial"/>
              </a:rPr>
              <a:t>1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750" spc="-5">
                <a:latin typeface="Arial"/>
                <a:cs typeface="Arial"/>
              </a:rPr>
              <a:t>.5</a:t>
            </a:r>
            <a:r>
              <a:rPr dirty="0" sz="750" spc="-105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150"/>
              </a:spcBef>
            </a:pPr>
            <a:r>
              <a:rPr dirty="0" sz="750" spc="-5">
                <a:latin typeface="Arial"/>
                <a:cs typeface="Arial"/>
              </a:rPr>
              <a:t>0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3" name="object 2343"/>
          <p:cNvSpPr txBox="1"/>
          <p:nvPr/>
        </p:nvSpPr>
        <p:spPr>
          <a:xfrm>
            <a:off x="1017848" y="2790210"/>
            <a:ext cx="13081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20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4" name="object 2344"/>
          <p:cNvSpPr txBox="1"/>
          <p:nvPr/>
        </p:nvSpPr>
        <p:spPr>
          <a:xfrm>
            <a:off x="1286032" y="2790210"/>
            <a:ext cx="13081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30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5" name="object 2345"/>
          <p:cNvSpPr txBox="1"/>
          <p:nvPr/>
        </p:nvSpPr>
        <p:spPr>
          <a:xfrm>
            <a:off x="1554216" y="2790210"/>
            <a:ext cx="13081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40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6" name="object 2346"/>
          <p:cNvSpPr txBox="1"/>
          <p:nvPr/>
        </p:nvSpPr>
        <p:spPr>
          <a:xfrm>
            <a:off x="1822495" y="2790210"/>
            <a:ext cx="398780" cy="234950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ts val="860"/>
              </a:lnSpc>
              <a:spcBef>
                <a:spcPts val="20"/>
              </a:spcBef>
              <a:tabLst>
                <a:tab pos="280670" algn="l"/>
              </a:tabLst>
            </a:pPr>
            <a:r>
              <a:rPr dirty="0" sz="750" spc="-10">
                <a:latin typeface="Arial"/>
                <a:cs typeface="Arial"/>
              </a:rPr>
              <a:t>5</a:t>
            </a:r>
            <a:r>
              <a:rPr dirty="0" sz="750" spc="-5">
                <a:latin typeface="Arial"/>
                <a:cs typeface="Arial"/>
              </a:rPr>
              <a:t>0</a:t>
            </a:r>
            <a:r>
              <a:rPr dirty="0" sz="750">
                <a:latin typeface="Arial"/>
                <a:cs typeface="Arial"/>
              </a:rPr>
              <a:t>	</a:t>
            </a:r>
            <a:r>
              <a:rPr dirty="0" sz="750" spc="-10">
                <a:latin typeface="Arial"/>
                <a:cs typeface="Arial"/>
              </a:rPr>
              <a:t>60</a:t>
            </a:r>
            <a:endParaRPr sz="750">
              <a:latin typeface="Arial"/>
              <a:cs typeface="Arial"/>
            </a:endParaRPr>
          </a:p>
          <a:p>
            <a:pPr marL="195580">
              <a:lnSpc>
                <a:spcPts val="860"/>
              </a:lnSpc>
            </a:pPr>
            <a:r>
              <a:rPr dirty="0" sz="750" spc="-10">
                <a:latin typeface="Arial"/>
                <a:cs typeface="Arial"/>
              </a:rPr>
              <a:t>Age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7" name="object 2347"/>
          <p:cNvSpPr txBox="1"/>
          <p:nvPr/>
        </p:nvSpPr>
        <p:spPr>
          <a:xfrm>
            <a:off x="2358862" y="2790210"/>
            <a:ext cx="13081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70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8" name="object 2348"/>
          <p:cNvSpPr txBox="1"/>
          <p:nvPr/>
        </p:nvSpPr>
        <p:spPr>
          <a:xfrm>
            <a:off x="2627141" y="2790210"/>
            <a:ext cx="13081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80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49" name="object 2349"/>
          <p:cNvSpPr txBox="1"/>
          <p:nvPr/>
        </p:nvSpPr>
        <p:spPr>
          <a:xfrm>
            <a:off x="2895325" y="2790210"/>
            <a:ext cx="425450" cy="1314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  <a:tabLst>
                <a:tab pos="254000" algn="l"/>
              </a:tabLst>
            </a:pPr>
            <a:r>
              <a:rPr dirty="0" sz="750" spc="-10">
                <a:latin typeface="Arial"/>
                <a:cs typeface="Arial"/>
              </a:rPr>
              <a:t>9</a:t>
            </a:r>
            <a:r>
              <a:rPr dirty="0" sz="750" spc="-5">
                <a:latin typeface="Arial"/>
                <a:cs typeface="Arial"/>
              </a:rPr>
              <a:t>0</a:t>
            </a:r>
            <a:r>
              <a:rPr dirty="0" sz="750">
                <a:latin typeface="Arial"/>
                <a:cs typeface="Arial"/>
              </a:rPr>
              <a:t>	</a:t>
            </a:r>
            <a:r>
              <a:rPr dirty="0" sz="750" spc="-10">
                <a:latin typeface="Arial"/>
                <a:cs typeface="Arial"/>
              </a:rPr>
              <a:t>100</a:t>
            </a:r>
            <a:endParaRPr sz="750">
              <a:latin typeface="Arial"/>
              <a:cs typeface="Arial"/>
            </a:endParaRPr>
          </a:p>
        </p:txBody>
      </p:sp>
      <p:sp>
        <p:nvSpPr>
          <p:cNvPr id="2350" name="object 2350"/>
          <p:cNvSpPr txBox="1"/>
          <p:nvPr/>
        </p:nvSpPr>
        <p:spPr>
          <a:xfrm>
            <a:off x="1095438" y="3021715"/>
            <a:ext cx="2836545" cy="170815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 i="1">
                <a:latin typeface="Arial"/>
                <a:cs typeface="Arial"/>
              </a:rPr>
              <a:t>Quelle</a:t>
            </a:r>
            <a:r>
              <a:rPr dirty="0" sz="800" spc="-5">
                <a:latin typeface="Arial"/>
                <a:cs typeface="Arial"/>
              </a:rPr>
              <a:t>: Steuerdaten des Kantons Bern, eigene</a:t>
            </a:r>
            <a:r>
              <a:rPr dirty="0" sz="800" spc="-13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Berechnungen.</a:t>
            </a:r>
            <a:endParaRPr sz="800">
              <a:latin typeface="Arial"/>
              <a:cs typeface="Arial"/>
            </a:endParaRPr>
          </a:p>
        </p:txBody>
      </p:sp>
      <p:sp>
        <p:nvSpPr>
          <p:cNvPr id="2351" name="object 235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32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0169" y="84604"/>
            <a:ext cx="1885950" cy="2076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200" spc="-20">
                <a:latin typeface="Arial"/>
                <a:cs typeface="Arial"/>
              </a:rPr>
              <a:t>Wer </a:t>
            </a:r>
            <a:r>
              <a:rPr dirty="0" sz="1200" spc="-5">
                <a:latin typeface="Arial"/>
                <a:cs typeface="Arial"/>
              </a:rPr>
              <a:t>hat, dem wird</a:t>
            </a:r>
            <a:r>
              <a:rPr dirty="0" sz="1200" spc="-30">
                <a:latin typeface="Arial"/>
                <a:cs typeface="Arial"/>
              </a:rPr>
              <a:t> </a:t>
            </a:r>
            <a:r>
              <a:rPr dirty="0" sz="1200" spc="-5">
                <a:latin typeface="Arial"/>
                <a:cs typeface="Arial"/>
              </a:rPr>
              <a:t>gegeben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18644" y="511352"/>
            <a:ext cx="2367915" cy="2251710"/>
          </a:xfrm>
          <a:custGeom>
            <a:avLst/>
            <a:gdLst/>
            <a:ahLst/>
            <a:cxnLst/>
            <a:rect l="l" t="t" r="r" b="b"/>
            <a:pathLst>
              <a:path w="2367915" h="2251710">
                <a:moveTo>
                  <a:pt x="0" y="2251535"/>
                </a:moveTo>
                <a:lnTo>
                  <a:pt x="2367295" y="2251535"/>
                </a:lnTo>
                <a:lnTo>
                  <a:pt x="2367295" y="0"/>
                </a:lnTo>
                <a:lnTo>
                  <a:pt x="0" y="0"/>
                </a:lnTo>
                <a:lnTo>
                  <a:pt x="0" y="225153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159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3765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5948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812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030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247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465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6834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0900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119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3364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553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7720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989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2207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2425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642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860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30780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32963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3513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37310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39493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41666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43849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4602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48196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50379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52552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54735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56909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59082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61265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6343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65621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7795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9968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72151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7432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76507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78681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8085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83037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85211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7393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89567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9174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93923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96097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98280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00453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0262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04809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06983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09166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11339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13513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15695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17869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20052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22225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24399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2658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28755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30938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3311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35285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37468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39641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41824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4399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46171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48354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50527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5271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54884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57057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59240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61413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6359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65770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67943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70126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72299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7448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76656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78829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81012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83186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85368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8754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89715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9189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94072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96255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9842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00601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02784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0495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0714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0931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11488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13670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1584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1802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2020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2237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24557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26730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9159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93765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95948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9812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10030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0247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0465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06834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0900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1119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113364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11553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117720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1989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2207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2425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12642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2860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30780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32963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3513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37310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39493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141666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143849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14602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48196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150379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152552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154735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156909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159082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161265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6343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65621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67795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69968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72151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17432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76507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78681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8085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83037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85211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87393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89567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9174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93923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96097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98280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00453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0262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204809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06983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09166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11339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13513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15695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17869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20052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22225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24399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2658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28755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30938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3311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35285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37468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39641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1824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4399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46171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48354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50527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5271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54884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57057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59240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61413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6359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65770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267943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270126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272299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27448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276656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278829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281012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283186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285368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28754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289715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29189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294072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296255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29842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300601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302784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30495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30714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30931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311488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313670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31584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31802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32020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32237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324557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326730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159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765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95948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9812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0030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0247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0465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06834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0900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1119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13364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1553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17720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1989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2207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2425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2642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2860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30780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132963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13513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137310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39493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1666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43849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14602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148196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150379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152552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154735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156909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159082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161265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16343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165621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167795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169968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172151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17432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176507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178681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8085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183037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185211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187393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189567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19174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193923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196097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198280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00453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0262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04809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06983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09166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11339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13513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15695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17869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20052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22225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24399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2658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28755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30938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23311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35285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37468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39641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41824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24399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46171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248354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250527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25271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254884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257057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259240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261413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26359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265770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267943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270126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272299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27448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276656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278829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281012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283186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285368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28754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289715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29189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294072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296255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29842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00601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02784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0495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0714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0931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311488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313670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31584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31802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32020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32237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324557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326730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9159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93765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95948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9812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0030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0247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0465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06834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0900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1119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13364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1553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17720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1989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2207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2425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2642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2860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30780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32963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3513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37310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39493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41666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43849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4602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48196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50379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52552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54735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56909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59082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61265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6343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65621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67795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69968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72151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7432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76507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78681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8085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83037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85211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87393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89567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9174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93923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96097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98280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00453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0262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04809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06983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09166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11339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13513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15695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17869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20052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22225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24399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2658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28755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30938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3311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35285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37468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39641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41824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4399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46171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48354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50527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5271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54884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57057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59240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61413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6359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65770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67943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70126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72299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7448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76656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78829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81012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83186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85368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8754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89715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9189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94072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96255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9842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300601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302784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30495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30714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30931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311488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313670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31584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31802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32020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32237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324557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26730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9159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93765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95948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9812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10030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10247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10465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106834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10900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11119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113364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11553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117720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11989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12207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12425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12642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12860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130780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132963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13513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137310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139493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141666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143849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14602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148196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150379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152552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154735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156909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159082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161265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6343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65621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67795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69968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72151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7432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76507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78681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8085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83037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85211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87393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89567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9174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93923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96097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98280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200453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20262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204809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206983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209166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211339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213513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15695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17869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220052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22225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224399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22658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228755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230938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23311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235285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237468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239641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241824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24399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246171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248354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250527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25271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54884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57057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259240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261413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26359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265770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67943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270126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72299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7448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76656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78829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81012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83186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85368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8754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89715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9189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94072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96255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9842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300601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302784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30495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30714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30931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311488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313670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31584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31802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32020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32237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324557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326730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9159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93765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95948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9812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10030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10247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10465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106834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10900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11119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113364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11553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117720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11989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12207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12425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12642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12860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130780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132963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13513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37310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39493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41666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43849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4602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48196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50379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52552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54735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56909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59082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61265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6343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65621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67795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69968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72151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7432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76507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78681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8085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83037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85211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87393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89567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9174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93923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96097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98280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200453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20262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204809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206983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209166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211339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213513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215695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217869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220052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222225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224399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22658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228755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230938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23311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235285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237468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239641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241824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24399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246171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248354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250527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25271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254884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57057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59240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61413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26359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265770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267943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270126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272299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27448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276656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278829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81012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83186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85368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28754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289715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29189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294072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296255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29842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300601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302784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30495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30714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30931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311488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313670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31584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31802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32020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32237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324557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326730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9159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93765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95948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9812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0030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0247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0465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06834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0900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1119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13364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1553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17720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1989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2207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2425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2642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2860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30780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32963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3513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37310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39493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41666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43849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4602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48196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50379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52552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54735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56909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59082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61265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6343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65621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67795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69968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72151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7432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76507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78681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8085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83037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85211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87393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89567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9174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93923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96097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98280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00453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0262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04809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06983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09166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11339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13513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15695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17869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20052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22225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24399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2658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28755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30938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3311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35285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37468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39641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41824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4399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46171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48354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50527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5271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54884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57057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59240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61413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6359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65770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67943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270126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272299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27448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76656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278829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281012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283186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285368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28754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289715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29189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294072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296255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29842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00601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02784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0495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0714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0931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11488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313670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31584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31802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2020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32237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324557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326730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9159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93765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95948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9812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0030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0247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0465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06834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0900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1119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13364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1553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17720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1989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2207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2425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2642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2860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30780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32963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3513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37310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39493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41666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43849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4602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48196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50379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52552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54735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56909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59082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61265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6343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65621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67795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69968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72151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7432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76507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78681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8085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83037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85211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87393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89567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9174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93923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96097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98280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00453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0262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04809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06983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09166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11339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13513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15695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17869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20052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22225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24399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2658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28755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30938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3311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35285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37468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39641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41824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4399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46171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48354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50527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5271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54884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57057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59240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61413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6359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65770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67943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70126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72299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7448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76656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78829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81012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83186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85368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28754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289715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9189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294072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296255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9842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300601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302784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30495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30714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30931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311488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313670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31584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31802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32020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32237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324557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26730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9159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93765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95948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9812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0030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0247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10465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06834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0900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1119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13364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1553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17720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1989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2207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2425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2642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2860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30780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32963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3513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37310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39493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41666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43849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4602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48196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50379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52552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54735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56909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59082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61265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6343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65621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67795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69968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72151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7432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76507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78681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8085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83037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85211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87393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89567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9174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93923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96097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98280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200453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20262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204809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206983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209166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211339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213513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215695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217869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220052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222225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224399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22658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228755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230938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23311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235285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237468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239641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241824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24399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246171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248354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250527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25271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254884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257057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259240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261413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26359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265770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267943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270126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272299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27448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276656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278829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281012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283186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285368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28754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289715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29189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294072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296255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29842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300601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302784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30495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30714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30931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311488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313670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31584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31802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32020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32237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324557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326730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9159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93765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95948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9812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0030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0247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0465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06834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0900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1119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13364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1553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17720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1989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2207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2425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2642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2860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30780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32963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3513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37310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39493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41666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43849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4602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48196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50379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52552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54735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56909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59082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61265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6343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65621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67795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69968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72151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7432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76507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78681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8085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83037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85211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87393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89567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9174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93923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96097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98280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200453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20262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204809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206983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209166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211339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213513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215695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217869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220052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222225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224399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22658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228755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230938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23311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235285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237468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239641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241824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24399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246171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248354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250527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25271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254884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257057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259240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261413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26359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265770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267943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270126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272299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27448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276656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278829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281012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283186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285368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28754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289715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29189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294072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296255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29842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300601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302784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30495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30714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30931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311488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313670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31584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31802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32020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32237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324557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326730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9159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93765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95948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9812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0030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0247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0465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06834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0900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1119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13364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1553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17720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1989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2207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2425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2642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2860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30780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32963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3513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37310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39493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41666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43849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4602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48196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50379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52552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54735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56909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59082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61265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6343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65621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67795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69968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72151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7432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76507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78681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8085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83037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85211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87393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89567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9174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93923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96097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98280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00453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0262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04809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06983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09166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11339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13513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15695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17869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20052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22225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24399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2658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28755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30938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3311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35285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37468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39641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41824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4399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46171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48354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50527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5271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54884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57057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59240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61413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6359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65770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67943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70126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72299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7448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76656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78829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81012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83186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85368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8754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89715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9189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94072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96255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9842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300601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302784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30495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30714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30931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311488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313670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31584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31802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32020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32237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324557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326730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9159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93765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95948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9812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0030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0247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0465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06834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0900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1119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13364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1553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17720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1989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2207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2425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2642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2860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30780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32963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3513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37310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39493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41666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43849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4602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48196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50379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52552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54735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56909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59082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61265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6343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65621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67795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69968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72151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7432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76507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78681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8085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83037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85211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87393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89567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9174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93923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96097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98280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200453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20262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204809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206983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209166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211339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213513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215695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217869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220052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22225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24399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2658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28755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230938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23311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235285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237468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239641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41824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24399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246171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248354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250527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25271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254884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257057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259240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261413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26359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65770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67943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70126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72299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7448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76656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78829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81012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83186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85368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8754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89715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9189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94072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96255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9842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300601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302784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30495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0714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30931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311488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313670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31584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31802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32020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32237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24557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326730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9159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93765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95948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9812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00304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0247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0465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106834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10900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11119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113364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11553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17720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11989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2207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2425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2642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28606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30780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132963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13513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137310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139493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141666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143849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14602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48196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50379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52552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154735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156909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159082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161265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6343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65621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167795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69968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72151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74324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76507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78681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18085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183037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185211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187393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189567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19174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193923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196097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198280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200453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202626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204809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206983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209166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211339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213513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215695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217869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220052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222225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224399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22658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228755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230938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23311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235285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237468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239641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241824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24399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246171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248354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250527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25271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254884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257057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259240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261413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26359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265770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267943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270126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272299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27448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276656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278829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281012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283186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285368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28754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289715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29189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294072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296255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29842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300601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302784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30495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30714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30931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311488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313670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31584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31802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32020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32237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324557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326730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9159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93765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95948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9812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100304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10247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10465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06834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10900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11119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113364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1553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17720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1989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12207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2425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2642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28606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30780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32963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13513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137310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139493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141666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143849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14602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148196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150379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152552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154735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156909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159082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161265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16343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165621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167795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169968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172151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174324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76507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78681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18085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183037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185211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187393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189567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19174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193923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196097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198280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00453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02626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04809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206983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209166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211339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213513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215695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217869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220052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222225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224399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22658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228755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230938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23311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235285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237468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239641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241824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24399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246171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248354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250527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25271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254884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257057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259240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261413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26359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265770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267943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270126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272299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27448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276656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278829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281012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283186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285368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28754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289715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29189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294072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296255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29842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300601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302784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30495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30714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30931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311488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313670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31584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31802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32020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32237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324557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326730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9159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93765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67795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69968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72151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74324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76507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78681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8085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183037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185211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187393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189567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19174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193923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196097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198280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200453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202626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204809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206983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209166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211339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213513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215695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217869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220052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222225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224399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226582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228755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230938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233111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235285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237468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239641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241824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243997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246171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248354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250527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252710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254884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257057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259240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261413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263596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265770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267943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270126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272299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274482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276656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278829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281012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283186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285368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28754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289715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291898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294072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296255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298428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300601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302784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304958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307141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30931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311488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313670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315844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318027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32020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322374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324557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326730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9159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93765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167795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169968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172151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174324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176507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178681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18085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183037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185211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187393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189567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9174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93923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96097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98280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200453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202626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204809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206983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209166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211339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213513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215695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217869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220052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222225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224399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226582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228755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230938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233111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235285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237468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239641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241824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243997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246171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248354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250527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252710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254884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257057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259240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261413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263596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265770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267943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270126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272299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274482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276656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278829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281012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283186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285368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28754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289715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291898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294072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296255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298428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300601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302784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304958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307141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30931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311488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313670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315844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318027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32020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322374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324557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326730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975834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975834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975834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975834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975834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975834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975834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975834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975834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975834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975834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975834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975834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975834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975834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975834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975834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975834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975834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975834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975834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975834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975834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975834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975834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975834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975834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975834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975834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975834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975834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975834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975834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975834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975834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975834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975834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975834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975834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975834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975834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975834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975834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975834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975834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975834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975834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975834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975834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975834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975834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975834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975834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975834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975834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975834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975834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975834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975834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975834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975834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975834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975834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975834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975834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975834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975834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975834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975834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975834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975834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975834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975834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975834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975834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975834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975834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975834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975834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975834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975834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975834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975834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975834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975834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975834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975834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975834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201116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201116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201116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201116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201116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201116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201116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201116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201116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201116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201116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201116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201116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201116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201116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201116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201116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201116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201116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201116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201116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201116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201116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201116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201116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201116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201116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201116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201116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201116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201116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201116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201116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201116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201116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201116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201116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201116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201116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201116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201116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201116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201116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201116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201116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201116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201116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201116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201116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201116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201116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201116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201116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201116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201116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201116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201116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201116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201116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201116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201116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201116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201116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201116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201116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201116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201116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201116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201116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201116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201116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201116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201116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201116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201116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201116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201116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201116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201116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201116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201116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201116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201116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201116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201116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201116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201116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201116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426398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426398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426398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426398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426398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426398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426398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426398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426398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426398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426398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426398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426398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426398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426398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426398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426398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426398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426398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426398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426398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426398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426398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426398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426398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426398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426398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426398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426398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426398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426398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426398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426398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426398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426398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426398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426398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426398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426398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426398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426398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426398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426398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426398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426398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426398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426398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426398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426398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426398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426398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426398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426398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426398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426398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426398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426398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426398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426398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426398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426398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426398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426398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426398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426398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426398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426398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426398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426398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426398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426398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426398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426398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426398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426398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426398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426398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426398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426398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426398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426398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426398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426398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426398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426398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426398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426398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426398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65168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65168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65168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65168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65168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65168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65168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65168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65168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65168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65168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65168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65168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65168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65168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65168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65168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65168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65168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65168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65168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65168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65168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65168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65168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65168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65168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65168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65168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65168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65168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65168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65168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65168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65168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65168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65168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65168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65168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65168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65168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65168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65168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65168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65168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65168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65168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65168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65168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65168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65168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65168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165168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165168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65168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65168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65168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65168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65168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65168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65168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65168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165168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165168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165168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165168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165168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165168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165168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165168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165168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165168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165168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165168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165168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1651680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1651680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1651680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1651680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1651680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1651680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1651680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1651680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1651680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1651680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1651680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651680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165168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1876962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876962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876962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1876962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876962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1876962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876962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876962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876962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876962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876962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876962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876962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876962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876962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876962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876962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876962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876962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876962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876962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876962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876962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876962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876962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876962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876962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876962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876962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876962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876962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876962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876962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876962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876962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876962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876962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876962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876962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876962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876962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876962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876962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876962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876962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876962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876962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876962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876962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1876962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1876962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1876962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1876962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876962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876962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876962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876962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876962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1876962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1876962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1876962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1876962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1876962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876962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876962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876962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876962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876962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1876962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1876962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1876962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1876962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876962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876962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1876962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1876962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876962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1876962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876962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876962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876962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876962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876962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876962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876962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876962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876962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876962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876962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876962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876962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876962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876962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876962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876962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876962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876962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876962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1876962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1876962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876962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876962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876962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10224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10224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10224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10224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10224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10224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10224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10224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10224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10224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10224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10224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10224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10224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10224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10224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10224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10224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10224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10224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10224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210224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210224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210224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210224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210224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210224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210224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210224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210224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210224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210224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210224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210224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210224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210224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210224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210224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210224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210224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210224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210224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210224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210224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210224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210224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210224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210224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210224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210224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210224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210224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210224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210224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210224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210224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210224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210224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210224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210224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210224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210224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210224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210224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210224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210224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210224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210224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210224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210224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210224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210224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210224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210224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210224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2102245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2102245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2102245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2102245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2102245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2102245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2102245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2102245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2102245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2102245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2102245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2102245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2102245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2102245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2102245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2102245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2102245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2102245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2102245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2102245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2102245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2102245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2102245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2102245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2102245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2102245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2102245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210224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2327621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2327621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2327621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2327621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2327621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2327621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2327621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2327621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2327621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2327621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2327621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2327621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2327621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2327621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2327621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2327621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2327621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2327621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2327621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2327621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2327621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2327621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2327621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2327621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2327621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2327621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2327621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2327621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2327621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2327621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2327621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2327621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2327621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327621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327621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327621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327621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2327621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2327621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2327621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2327621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2327621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2327621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2327621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2327621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2327621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2327621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2327621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327621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327621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2327621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327621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327621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327621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327621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327621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327621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327621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327621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327621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327621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327621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327621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327621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327621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327621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327621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327621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327621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327621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327621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327621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327621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327621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327621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327621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327621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327621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327621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327621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327621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327621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327621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327621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327621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327621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327621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327621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327621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327621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327621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327621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327621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327621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327621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327621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327621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327621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327621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327621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2327621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2327621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327621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55290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55290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55290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55290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55290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55290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55290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55290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55290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55290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55290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255290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255290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255290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255290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255290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255290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255290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255290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255290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255290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255290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255290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255290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255290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255290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255290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255290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255290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255290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255290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255290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255290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255290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255290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255290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255290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255290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255290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255290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255290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255290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255290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255290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255290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255290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255290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255290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255290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255290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255290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255290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255290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255290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255290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255290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255290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255290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255290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255290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255290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255290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255290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255290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255290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255290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255290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255290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255290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255290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255290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255290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255290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255290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255290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2552903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2552903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2552903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2552903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2552903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2552903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2552903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2552903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2552903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2552903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2552903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2552903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2552903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2552903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2552903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2552903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2552903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2552903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2552903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2552903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2552903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2552903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2552903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2552903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2552903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2552903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2552903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255290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277818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277818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277818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277818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277818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277818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277818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277818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277818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277818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277818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277818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277818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277818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277818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277818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277818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277818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277818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277818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277818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277818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277818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277818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277818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277818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277818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277818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277818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277818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277818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277818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277818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277818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277818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277818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277818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277818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277818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277818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277818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277818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277818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277818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277818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277818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277818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277818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277818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277818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277818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277818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277818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277818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277818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277818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277818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277818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277818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277818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277818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277818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277818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277818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277818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277818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277818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277818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277818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277818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277818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277818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277818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277818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277818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2778185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2778185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2778185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2778185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2778185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2778185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2778185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2778185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2778185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2778185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2778185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2778185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2778185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2778185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2778185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2778185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2778185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2778185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2778185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2778185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2778185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2778185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2778185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2778185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2778185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2778185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2778185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277818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3003468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3003468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3003468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3003468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3003468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3003468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3003468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3003468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3003468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3003468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3003468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3003468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3003468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3003468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3003468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3003468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3003468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3003468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3003468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3003468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3003468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3003468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3003468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3003468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3003468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3003468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3003468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3003468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3003468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3003468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3003468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3003468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3003468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3003468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3003468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3003468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3003468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3003468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3003468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3003468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3003468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3003468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3003468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3003468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3003468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3003468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3003468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3003468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3003468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3003468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3003468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3003468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3003468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3003468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3003468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3003468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3003468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3003468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3003468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3003468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3003468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3003468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3003468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3003468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3003468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3003468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3003468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3003468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3003468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3003468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3003468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3003468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3003468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3003468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3003468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3003468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3003468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3003468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3003468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3003468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3003468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3003468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3003468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3003468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3003468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3003468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3003468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3003468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3003468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3003468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3003468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3003468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3003468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3003468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3003468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3003468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3003468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3003468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3003468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3003468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3003468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3003468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3003468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322875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322875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322875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322875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322875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322875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322875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322875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322875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322875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322875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322875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322875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322875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322875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322875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322875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322875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322875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322875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322875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322875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322875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322875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322875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322875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322875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322875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322875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322875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322875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322875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322875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322875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322875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322875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322875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322875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322875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322875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322875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322875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322875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322875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322875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322875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322875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322875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322875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322875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322875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322875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322875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322875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322875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322875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322875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322875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322875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322875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322875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322875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322875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322875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322875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322875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322875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322875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322875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322875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322875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322875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322875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322875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322875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3228750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3228750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3228750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3228750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3228750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3228750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3228750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3228750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3228750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3228750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3228750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3228750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3228750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3228750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3228750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3228750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3228750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3228750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3228750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3228750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3228750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3228750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3228750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3228750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3228750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3228750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3228750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322875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1020815" y="1639860"/>
            <a:ext cx="2208530" cy="927100"/>
          </a:xfrm>
          <a:custGeom>
            <a:avLst/>
            <a:gdLst/>
            <a:ahLst/>
            <a:cxnLst/>
            <a:rect l="l" t="t" r="r" b="b"/>
            <a:pathLst>
              <a:path w="2208530" h="927100">
                <a:moveTo>
                  <a:pt x="0" y="0"/>
                </a:moveTo>
                <a:lnTo>
                  <a:pt x="45075" y="221974"/>
                </a:lnTo>
                <a:lnTo>
                  <a:pt x="90150" y="470408"/>
                </a:lnTo>
                <a:lnTo>
                  <a:pt x="135131" y="704668"/>
                </a:lnTo>
                <a:lnTo>
                  <a:pt x="180206" y="926737"/>
                </a:lnTo>
                <a:lnTo>
                  <a:pt x="495639" y="870416"/>
                </a:lnTo>
                <a:lnTo>
                  <a:pt x="540714" y="822695"/>
                </a:lnTo>
                <a:lnTo>
                  <a:pt x="585790" y="800772"/>
                </a:lnTo>
                <a:lnTo>
                  <a:pt x="630865" y="735663"/>
                </a:lnTo>
                <a:lnTo>
                  <a:pt x="675846" y="715913"/>
                </a:lnTo>
                <a:lnTo>
                  <a:pt x="720921" y="683028"/>
                </a:lnTo>
                <a:lnTo>
                  <a:pt x="765996" y="606674"/>
                </a:lnTo>
                <a:lnTo>
                  <a:pt x="811072" y="594672"/>
                </a:lnTo>
                <a:lnTo>
                  <a:pt x="856147" y="555172"/>
                </a:lnTo>
                <a:lnTo>
                  <a:pt x="901222" y="515578"/>
                </a:lnTo>
                <a:lnTo>
                  <a:pt x="946203" y="530698"/>
                </a:lnTo>
                <a:lnTo>
                  <a:pt x="991279" y="442909"/>
                </a:lnTo>
                <a:lnTo>
                  <a:pt x="1036354" y="451414"/>
                </a:lnTo>
                <a:lnTo>
                  <a:pt x="1081429" y="466250"/>
                </a:lnTo>
                <a:lnTo>
                  <a:pt x="1126504" y="432515"/>
                </a:lnTo>
                <a:lnTo>
                  <a:pt x="1171580" y="329796"/>
                </a:lnTo>
                <a:lnTo>
                  <a:pt x="1216561" y="359468"/>
                </a:lnTo>
                <a:lnTo>
                  <a:pt x="1261636" y="304660"/>
                </a:lnTo>
                <a:lnTo>
                  <a:pt x="1306711" y="251079"/>
                </a:lnTo>
                <a:lnTo>
                  <a:pt x="1351787" y="305982"/>
                </a:lnTo>
                <a:lnTo>
                  <a:pt x="1396862" y="342081"/>
                </a:lnTo>
                <a:lnTo>
                  <a:pt x="1441937" y="323748"/>
                </a:lnTo>
                <a:lnTo>
                  <a:pt x="1486918" y="318362"/>
                </a:lnTo>
                <a:lnTo>
                  <a:pt x="1531993" y="250040"/>
                </a:lnTo>
                <a:lnTo>
                  <a:pt x="1577069" y="274420"/>
                </a:lnTo>
                <a:lnTo>
                  <a:pt x="1622144" y="308817"/>
                </a:lnTo>
                <a:lnTo>
                  <a:pt x="1667219" y="215454"/>
                </a:lnTo>
                <a:lnTo>
                  <a:pt x="1712295" y="213564"/>
                </a:lnTo>
                <a:lnTo>
                  <a:pt x="1757370" y="387439"/>
                </a:lnTo>
                <a:lnTo>
                  <a:pt x="1802351" y="291997"/>
                </a:lnTo>
                <a:lnTo>
                  <a:pt x="1847426" y="325921"/>
                </a:lnTo>
                <a:lnTo>
                  <a:pt x="1892501" y="294359"/>
                </a:lnTo>
                <a:lnTo>
                  <a:pt x="1937577" y="341514"/>
                </a:lnTo>
                <a:lnTo>
                  <a:pt x="1982652" y="274231"/>
                </a:lnTo>
                <a:lnTo>
                  <a:pt x="2027727" y="364193"/>
                </a:lnTo>
                <a:lnTo>
                  <a:pt x="2072708" y="290957"/>
                </a:lnTo>
                <a:lnTo>
                  <a:pt x="2117784" y="331780"/>
                </a:lnTo>
                <a:lnTo>
                  <a:pt x="2162859" y="340947"/>
                </a:lnTo>
                <a:lnTo>
                  <a:pt x="2207934" y="329512"/>
                </a:lnTo>
              </a:path>
            </a:pathLst>
          </a:custGeom>
          <a:ln w="16329">
            <a:solidFill>
              <a:srgbClr val="B2D8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1020815" y="1734358"/>
            <a:ext cx="2208530" cy="785495"/>
          </a:xfrm>
          <a:custGeom>
            <a:avLst/>
            <a:gdLst/>
            <a:ahLst/>
            <a:cxnLst/>
            <a:rect l="l" t="t" r="r" b="b"/>
            <a:pathLst>
              <a:path w="2208530" h="785494">
                <a:moveTo>
                  <a:pt x="0" y="0"/>
                </a:moveTo>
                <a:lnTo>
                  <a:pt x="45075" y="539958"/>
                </a:lnTo>
                <a:lnTo>
                  <a:pt x="90150" y="645985"/>
                </a:lnTo>
                <a:lnTo>
                  <a:pt x="135131" y="784329"/>
                </a:lnTo>
                <a:lnTo>
                  <a:pt x="360508" y="785368"/>
                </a:lnTo>
                <a:lnTo>
                  <a:pt x="405488" y="731788"/>
                </a:lnTo>
                <a:lnTo>
                  <a:pt x="450564" y="662616"/>
                </a:lnTo>
                <a:lnTo>
                  <a:pt x="495639" y="518885"/>
                </a:lnTo>
                <a:lnTo>
                  <a:pt x="540714" y="552621"/>
                </a:lnTo>
                <a:lnTo>
                  <a:pt x="585790" y="534005"/>
                </a:lnTo>
                <a:lnTo>
                  <a:pt x="630865" y="460391"/>
                </a:lnTo>
                <a:lnTo>
                  <a:pt x="675846" y="455856"/>
                </a:lnTo>
                <a:lnTo>
                  <a:pt x="720921" y="395188"/>
                </a:lnTo>
                <a:lnTo>
                  <a:pt x="765996" y="373170"/>
                </a:lnTo>
                <a:lnTo>
                  <a:pt x="811072" y="334048"/>
                </a:lnTo>
                <a:lnTo>
                  <a:pt x="856147" y="377328"/>
                </a:lnTo>
                <a:lnTo>
                  <a:pt x="901222" y="264026"/>
                </a:lnTo>
                <a:lnTo>
                  <a:pt x="946203" y="179734"/>
                </a:lnTo>
                <a:lnTo>
                  <a:pt x="991279" y="204587"/>
                </a:lnTo>
                <a:lnTo>
                  <a:pt x="1036354" y="109900"/>
                </a:lnTo>
                <a:lnTo>
                  <a:pt x="1081429" y="248528"/>
                </a:lnTo>
                <a:lnTo>
                  <a:pt x="1126504" y="154503"/>
                </a:lnTo>
                <a:lnTo>
                  <a:pt x="1171580" y="101017"/>
                </a:lnTo>
                <a:lnTo>
                  <a:pt x="1216561" y="125776"/>
                </a:lnTo>
                <a:lnTo>
                  <a:pt x="1261636" y="25986"/>
                </a:lnTo>
                <a:lnTo>
                  <a:pt x="1306711" y="220462"/>
                </a:lnTo>
                <a:lnTo>
                  <a:pt x="1351787" y="162063"/>
                </a:lnTo>
                <a:lnTo>
                  <a:pt x="1396862" y="19466"/>
                </a:lnTo>
                <a:lnTo>
                  <a:pt x="1441937" y="163953"/>
                </a:lnTo>
                <a:lnTo>
                  <a:pt x="1486918" y="97521"/>
                </a:lnTo>
                <a:lnTo>
                  <a:pt x="1531993" y="30806"/>
                </a:lnTo>
                <a:lnTo>
                  <a:pt x="1577069" y="128516"/>
                </a:lnTo>
                <a:lnTo>
                  <a:pt x="1622144" y="7370"/>
                </a:lnTo>
                <a:lnTo>
                  <a:pt x="1667219" y="35342"/>
                </a:lnTo>
                <a:lnTo>
                  <a:pt x="1712295" y="136548"/>
                </a:lnTo>
                <a:lnTo>
                  <a:pt x="1757370" y="117838"/>
                </a:lnTo>
                <a:lnTo>
                  <a:pt x="1802351" y="120389"/>
                </a:lnTo>
                <a:lnTo>
                  <a:pt x="1847426" y="178505"/>
                </a:lnTo>
                <a:lnTo>
                  <a:pt x="1892501" y="243331"/>
                </a:lnTo>
                <a:lnTo>
                  <a:pt x="1937577" y="76165"/>
                </a:lnTo>
                <a:lnTo>
                  <a:pt x="1982652" y="172363"/>
                </a:lnTo>
                <a:lnTo>
                  <a:pt x="2027727" y="96009"/>
                </a:lnTo>
                <a:lnTo>
                  <a:pt x="2072708" y="124169"/>
                </a:lnTo>
                <a:lnTo>
                  <a:pt x="2117784" y="187672"/>
                </a:lnTo>
                <a:lnTo>
                  <a:pt x="2162859" y="169812"/>
                </a:lnTo>
                <a:lnTo>
                  <a:pt x="2207934" y="75976"/>
                </a:lnTo>
              </a:path>
            </a:pathLst>
          </a:custGeom>
          <a:ln w="13063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915923" y="508630"/>
            <a:ext cx="0" cy="2257425"/>
          </a:xfrm>
          <a:custGeom>
            <a:avLst/>
            <a:gdLst/>
            <a:ahLst/>
            <a:cxnLst/>
            <a:rect l="l" t="t" r="r" b="b"/>
            <a:pathLst>
              <a:path w="0" h="2257425">
                <a:moveTo>
                  <a:pt x="0" y="2256978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878124" y="270569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878124" y="257217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878124" y="243855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878124" y="230502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878124" y="217140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878124" y="203788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878124" y="190426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878124" y="177073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878124" y="163712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878124" y="150350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878124" y="1369975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878124" y="123635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878124" y="110283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878124" y="96921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878124" y="8356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878124" y="70206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878124" y="568542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 txBox="1"/>
          <p:nvPr/>
        </p:nvSpPr>
        <p:spPr>
          <a:xfrm>
            <a:off x="605083" y="474290"/>
            <a:ext cx="267335" cy="189547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0"/>
              </a:spcBef>
            </a:pPr>
            <a:r>
              <a:rPr dirty="0" sz="750" spc="-5">
                <a:latin typeface="Arial"/>
                <a:cs typeface="Arial"/>
              </a:rPr>
              <a:t>8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7.5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7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6.5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6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5.5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5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4.5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4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dirty="0" sz="750" spc="-10">
                <a:latin typeface="Arial"/>
                <a:cs typeface="Arial"/>
              </a:rPr>
              <a:t>3.5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3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dirty="0" sz="750" spc="-10">
                <a:latin typeface="Arial"/>
                <a:cs typeface="Arial"/>
              </a:rPr>
              <a:t>2.5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2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750" spc="-10">
                <a:latin typeface="Arial"/>
                <a:cs typeface="Arial"/>
              </a:rPr>
              <a:t>1.5</a:t>
            </a:r>
            <a:r>
              <a:rPr dirty="0" sz="750" spc="-9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776" name="object 2776"/>
          <p:cNvSpPr txBox="1"/>
          <p:nvPr/>
        </p:nvSpPr>
        <p:spPr>
          <a:xfrm>
            <a:off x="442049" y="1057787"/>
            <a:ext cx="131445" cy="1159510"/>
          </a:xfrm>
          <a:prstGeom prst="rect">
            <a:avLst/>
          </a:prstGeom>
        </p:spPr>
        <p:txBody>
          <a:bodyPr wrap="square" lIns="0" tIns="254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Received an inter-vivos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gift</a:t>
            </a:r>
            <a:endParaRPr sz="750">
              <a:latin typeface="Arial"/>
              <a:cs typeface="Arial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915923" y="2765609"/>
            <a:ext cx="2372995" cy="0"/>
          </a:xfrm>
          <a:custGeom>
            <a:avLst/>
            <a:gdLst/>
            <a:ahLst/>
            <a:cxnLst/>
            <a:rect l="l" t="t" r="r" b="b"/>
            <a:pathLst>
              <a:path w="2372995" h="0">
                <a:moveTo>
                  <a:pt x="0" y="0"/>
                </a:moveTo>
                <a:lnTo>
                  <a:pt x="2372738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975834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1201116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1426398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165168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1876962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2102244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2327621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255290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277818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3003467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322875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951340" y="544048"/>
            <a:ext cx="707390" cy="303530"/>
          </a:xfrm>
          <a:custGeom>
            <a:avLst/>
            <a:gdLst/>
            <a:ahLst/>
            <a:cxnLst/>
            <a:rect l="l" t="t" r="r" b="b"/>
            <a:pathLst>
              <a:path w="707389" h="303530">
                <a:moveTo>
                  <a:pt x="0" y="302996"/>
                </a:moveTo>
                <a:lnTo>
                  <a:pt x="707162" y="302996"/>
                </a:lnTo>
                <a:lnTo>
                  <a:pt x="707162" y="0"/>
                </a:lnTo>
                <a:lnTo>
                  <a:pt x="0" y="0"/>
                </a:lnTo>
                <a:lnTo>
                  <a:pt x="0" y="302996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 txBox="1"/>
          <p:nvPr/>
        </p:nvSpPr>
        <p:spPr>
          <a:xfrm>
            <a:off x="951342" y="536375"/>
            <a:ext cx="697230" cy="290195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240"/>
              </a:spcBef>
              <a:tabLst>
                <a:tab pos="417830" algn="l"/>
              </a:tabLst>
            </a:pPr>
            <a:r>
              <a:rPr dirty="0" u="heavy" baseline="37037" sz="1125" spc="-7">
                <a:uFill>
                  <a:solidFill>
                    <a:srgbClr val="B2D8FF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7037" sz="1125" spc="-7">
                <a:uFill>
                  <a:solidFill>
                    <a:srgbClr val="B2D8FF"/>
                  </a:solidFill>
                </a:uFill>
                <a:latin typeface="Arial"/>
                <a:cs typeface="Arial"/>
              </a:rPr>
              <a:t>	</a:t>
            </a:r>
            <a:r>
              <a:rPr dirty="0" baseline="37037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2003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5"/>
              </a:spcBef>
              <a:tabLst>
                <a:tab pos="417830" algn="l"/>
              </a:tabLst>
            </a:pPr>
            <a:r>
              <a:rPr dirty="0" u="heavy" baseline="33333" sz="1125" spc="-7">
                <a:uFill>
                  <a:solidFill>
                    <a:srgbClr val="007FFF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3333" sz="1125" spc="-7">
                <a:uFill>
                  <a:solidFill>
                    <a:srgbClr val="007FFF"/>
                  </a:solidFill>
                </a:uFill>
                <a:latin typeface="Arial"/>
                <a:cs typeface="Arial"/>
              </a:rPr>
              <a:t>	</a:t>
            </a:r>
            <a:r>
              <a:rPr dirty="0" baseline="33333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2018</a:t>
            </a:r>
            <a:endParaRPr sz="750">
              <a:latin typeface="Arial"/>
              <a:cs typeface="Arial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 txBox="1"/>
          <p:nvPr/>
        </p:nvSpPr>
        <p:spPr>
          <a:xfrm>
            <a:off x="657624" y="2373381"/>
            <a:ext cx="214629" cy="3981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38735">
              <a:lnSpc>
                <a:spcPct val="100000"/>
              </a:lnSpc>
              <a:spcBef>
                <a:spcPts val="20"/>
              </a:spcBef>
            </a:pPr>
            <a:r>
              <a:rPr dirty="0" sz="750" spc="-5">
                <a:latin typeface="Arial"/>
                <a:cs typeface="Arial"/>
              </a:rPr>
              <a:t>1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750" spc="-5">
                <a:latin typeface="Arial"/>
                <a:cs typeface="Arial"/>
              </a:rPr>
              <a:t>.5</a:t>
            </a:r>
            <a:r>
              <a:rPr dirty="0" sz="750" spc="-105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150"/>
              </a:spcBef>
            </a:pPr>
            <a:r>
              <a:rPr dirty="0" sz="750" spc="-5">
                <a:latin typeface="Arial"/>
                <a:cs typeface="Arial"/>
              </a:rPr>
              <a:t>0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794" name="object 2794"/>
          <p:cNvSpPr txBox="1"/>
          <p:nvPr/>
        </p:nvSpPr>
        <p:spPr>
          <a:xfrm>
            <a:off x="936864" y="2790210"/>
            <a:ext cx="2994660" cy="40195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algn="ctr" marR="603250">
              <a:lnSpc>
                <a:spcPts val="860"/>
              </a:lnSpc>
              <a:spcBef>
                <a:spcPts val="20"/>
              </a:spcBef>
              <a:tabLst>
                <a:tab pos="198755" algn="l"/>
              </a:tabLst>
            </a:pPr>
            <a:r>
              <a:rPr dirty="0" sz="750" spc="-5">
                <a:latin typeface="Arial"/>
                <a:cs typeface="Arial"/>
              </a:rPr>
              <a:t>0	</a:t>
            </a:r>
            <a:r>
              <a:rPr dirty="0" sz="750" spc="-10">
                <a:latin typeface="Arial"/>
                <a:cs typeface="Arial"/>
              </a:rPr>
              <a:t>10 20 30 40 50 60 70 80 90</a:t>
            </a:r>
            <a:r>
              <a:rPr dirty="0" sz="750" spc="11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100</a:t>
            </a:r>
            <a:endParaRPr sz="750">
              <a:latin typeface="Arial"/>
              <a:cs typeface="Arial"/>
            </a:endParaRPr>
          </a:p>
          <a:p>
            <a:pPr algn="ctr" marR="656590">
              <a:lnSpc>
                <a:spcPts val="860"/>
              </a:lnSpc>
            </a:pPr>
            <a:r>
              <a:rPr dirty="0" sz="750" spc="-10">
                <a:latin typeface="Arial"/>
                <a:cs typeface="Arial"/>
              </a:rPr>
              <a:t>Wealth percentile </a:t>
            </a:r>
            <a:r>
              <a:rPr dirty="0" sz="750" spc="-5">
                <a:latin typeface="Arial"/>
                <a:cs typeface="Arial"/>
              </a:rPr>
              <a:t>(in </a:t>
            </a:r>
            <a:r>
              <a:rPr dirty="0" sz="750" spc="-10">
                <a:latin typeface="Arial"/>
                <a:cs typeface="Arial"/>
              </a:rPr>
              <a:t>previous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year)</a:t>
            </a:r>
            <a:endParaRPr sz="750">
              <a:latin typeface="Arial"/>
              <a:cs typeface="Arial"/>
            </a:endParaRPr>
          </a:p>
          <a:p>
            <a:pPr marL="170815">
              <a:lnSpc>
                <a:spcPct val="100000"/>
              </a:lnSpc>
              <a:spcBef>
                <a:spcPts val="300"/>
              </a:spcBef>
            </a:pPr>
            <a:r>
              <a:rPr dirty="0" sz="800" spc="-5" i="1">
                <a:latin typeface="Arial"/>
                <a:cs typeface="Arial"/>
              </a:rPr>
              <a:t>Quelle</a:t>
            </a:r>
            <a:r>
              <a:rPr dirty="0" sz="800" spc="-5">
                <a:latin typeface="Arial"/>
                <a:cs typeface="Arial"/>
              </a:rPr>
              <a:t>: Steuerdaten des Kantons Bern, eigene</a:t>
            </a:r>
            <a:r>
              <a:rPr dirty="0" sz="800" spc="-13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Berechnungen.</a:t>
            </a:r>
            <a:endParaRPr sz="800">
              <a:latin typeface="Arial"/>
              <a:cs typeface="Arial"/>
            </a:endParaRPr>
          </a:p>
        </p:txBody>
      </p:sp>
      <p:sp>
        <p:nvSpPr>
          <p:cNvPr id="2795" name="object 279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33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0169" y="84604"/>
            <a:ext cx="315087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20"/>
              <a:t>Wer </a:t>
            </a:r>
            <a:r>
              <a:rPr dirty="0" spc="-5"/>
              <a:t>hat, dem wird gegeben – und </a:t>
            </a:r>
            <a:r>
              <a:rPr dirty="0" spc="-25"/>
              <a:t>v.a.</a:t>
            </a:r>
            <a:r>
              <a:rPr dirty="0" spc="120"/>
              <a:t> </a:t>
            </a:r>
            <a:r>
              <a:rPr dirty="0" spc="-10"/>
              <a:t>vererbt!</a:t>
            </a:r>
          </a:p>
        </p:txBody>
      </p:sp>
      <p:sp>
        <p:nvSpPr>
          <p:cNvPr id="3" name="object 3"/>
          <p:cNvSpPr/>
          <p:nvPr/>
        </p:nvSpPr>
        <p:spPr>
          <a:xfrm>
            <a:off x="918644" y="511352"/>
            <a:ext cx="2367915" cy="2251710"/>
          </a:xfrm>
          <a:custGeom>
            <a:avLst/>
            <a:gdLst/>
            <a:ahLst/>
            <a:cxnLst/>
            <a:rect l="l" t="t" r="r" b="b"/>
            <a:pathLst>
              <a:path w="2367915" h="2251710">
                <a:moveTo>
                  <a:pt x="0" y="2251535"/>
                </a:moveTo>
                <a:lnTo>
                  <a:pt x="2367295" y="2251535"/>
                </a:lnTo>
                <a:lnTo>
                  <a:pt x="2367295" y="0"/>
                </a:lnTo>
                <a:lnTo>
                  <a:pt x="0" y="0"/>
                </a:lnTo>
                <a:lnTo>
                  <a:pt x="0" y="225153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159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3765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5948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812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030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247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465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6834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0900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119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3364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553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7720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989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2207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2425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642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860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30780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32963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3513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37310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39493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41666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43849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4602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48196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50379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52552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54735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56909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59082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61265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6343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65621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7795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9968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72151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74324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76507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78681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8085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83037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85211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7393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89567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9174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93923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96097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98280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00453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02626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04809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06983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09166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11339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13513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15695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17869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20052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22225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24399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26582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28755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30938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33111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35285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37468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39641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41824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43997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46171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48354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50527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52710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54884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57057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59240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61413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63596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65770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67943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70126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72299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74482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76656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78829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81012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83186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85368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87542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89715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91898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94072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96255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984284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300601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3027848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04958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307141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093146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11488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136709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158443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180272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202007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223741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245570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267305" y="2705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9159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93765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95948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9812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10030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0247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0465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06834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0900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1119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113364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11553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117720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1989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2207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2425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12642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2860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30780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32963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3513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37310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39493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141666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143849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14602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48196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150379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152552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154735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156909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159082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161265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6343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65621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67795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69968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72151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174324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76507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78681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8085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83037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85211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87393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89567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9174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93923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96097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98280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00453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02626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204809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06983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09166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11339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13513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15695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17869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20052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22225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24399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26582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28755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30938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33111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35285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37468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39641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1824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43997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46171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48354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50527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52710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54884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57057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59240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61413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63596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65770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267943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270126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272299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274482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276656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278829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281012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283186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285368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287542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289715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291898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294072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296255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2984284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300601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3027848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304958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307141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3093146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311488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3136709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3158443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3180272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3202007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3223741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3245570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3267305" y="25721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159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765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95948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9812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0030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0247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0465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06834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0900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1119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13364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1553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17720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1989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2207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2425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2642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2860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30780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132963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13513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137310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39493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1666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43849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14602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148196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150379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152552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154735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156909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159082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161265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16343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165621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167795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169968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172151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174324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176507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178681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8085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183037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185211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187393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189567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19174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193923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196097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198280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00453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02626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04809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06983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09166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11339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13513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15695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17869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20052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22225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24399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26582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28755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30938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233111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35285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37468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39641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41824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243997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46171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248354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250527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252710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254884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257057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259240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261413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263596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265770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267943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270126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272299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274482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276656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278829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281012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283186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285368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287542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289715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291898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294072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296255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2984284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00601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027848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04958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07141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093146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311488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3136709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3158443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3180272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3202007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3223741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3245570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3267305" y="24385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9159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93765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95948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9812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0030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0247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0465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06834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0900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1119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13364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1553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17720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1989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2207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2425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2642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2860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30780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32963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3513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37310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39493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41666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43849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4602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48196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50379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52552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54735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56909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59082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61265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6343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65621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67795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69968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72151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74324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76507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78681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8085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83037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85211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87393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89567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9174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93923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96097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98280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00453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02626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04809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06983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09166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11339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13513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15695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17869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20052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22225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24399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26582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28755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30938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33111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35285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37468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39641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41824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43997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46171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48354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50527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52710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54884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57057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59240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61413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63596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65770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67943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70126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72299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74482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76656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78829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81012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83186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85368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87542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89715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91898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94072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96255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984284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300601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3027848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304958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307141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3093146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311488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3136709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3158443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3180272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3202007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3223741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3245570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267305" y="2305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9159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93765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95948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9812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10030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10247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10465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106834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10900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11119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113364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11553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117720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11989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12207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12425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12642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12860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130780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132963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13513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137310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139493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141666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143849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14602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148196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150379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152552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154735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156909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159082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161265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6343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65621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67795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69968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72151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74324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76507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78681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8085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83037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85211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87393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89567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9174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93923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96097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98280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200453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202626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204809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206983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209166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211339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213513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15695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17869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220052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22225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224399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226582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228755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230938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233111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235285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237468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239641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241824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243997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246171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248354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250527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252710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54884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57057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259240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261413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263596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265770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67943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270126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72299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74482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76656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78829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81012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83186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85368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87542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89715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91898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94072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96255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984284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300601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3027848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304958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307141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3093146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311488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3136709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3158443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3180272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3202007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3223741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3245570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3267305" y="21714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9159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93765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95948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9812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10030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10247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10465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106834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10900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11119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113364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11553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117720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11989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12207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12425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12642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12860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130780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132963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13513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37310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39493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41666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43849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4602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48196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50379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52552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54735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56909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59082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61265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6343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65621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67795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69968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72151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74324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76507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78681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8085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83037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85211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87393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89567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9174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93923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96097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98280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200453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202626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204809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206983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209166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211339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213513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215695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217869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220052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222225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224399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226582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228755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230938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233111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235285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237468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239641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241824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243997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246171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248354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250527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252710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254884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57057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59240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61413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263596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265770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267943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270126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272299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274482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276656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278829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81012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83186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85368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287542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289715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291898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294072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296255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2984284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300601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3027848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304958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307141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3093146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311488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3136709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3158443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3180272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3202007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3223741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3245570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3267305" y="203788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9159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93765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95948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9812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0030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0247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0465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06834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0900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1119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13364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1553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17720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1989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2207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2425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2642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2860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30780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32963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3513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37310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39493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41666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43849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4602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48196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50379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52552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54735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56909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59082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61265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6343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65621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67795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69968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72151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74324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76507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78681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8085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83037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85211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87393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89567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9174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93923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96097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98280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00453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02626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04809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06983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09166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11339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13513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15695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17869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20052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22225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24399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26582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28755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30938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33111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35285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37468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39641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41824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43997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46171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48354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50527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52710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54884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57057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59240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61413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63596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65770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67943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270126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272299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274482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76656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278829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281012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283186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285368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287542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289715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291898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294072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296255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2984284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00601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027848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04958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07141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093146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11488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3136709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3158443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3180272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202007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3223741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3245570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3267305" y="19042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9159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93765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95948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9812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0030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0247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0465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06834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0900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1119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13364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1553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17720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1989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2207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2425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2642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2860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30780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32963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3513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37310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39493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41666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43849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4602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48196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50379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52552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54735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56909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59082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61265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6343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65621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67795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69968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72151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74324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76507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78681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8085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83037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85211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87393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89567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9174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93923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96097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98280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00453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02626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04809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06983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09166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11339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13513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15695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17869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20052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22225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24399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26582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28755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30938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33111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35285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37468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39641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41824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43997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46171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48354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50527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52710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54884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57057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59240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61413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63596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65770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67943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70126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72299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74482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76656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78829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81012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83186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85368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287542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289715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91898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294072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296255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984284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300601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3027848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304958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307141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3093146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311488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3136709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3158443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3180272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3202007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3223741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3245570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267305" y="17707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9159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93765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95948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9812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0030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0247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10465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06834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0900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1119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13364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1553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17720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1989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2207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2425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2642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2860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30780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32963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3513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37310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39493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41666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43849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4602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48196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50379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52552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54735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56909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59082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61265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6343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65621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67795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69968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72151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74324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76507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78681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8085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83037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85211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87393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89567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9174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93923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96097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98280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200453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202626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204809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206983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209166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211339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213513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215695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217869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220052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222225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224399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226582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228755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230938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233111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235285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237468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239641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241824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243997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246171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248354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250527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252710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254884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257057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259240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261413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263596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265770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267943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270126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272299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274482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276656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278829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281012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283186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285368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287542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289715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291898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294072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296255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2984284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300601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3027848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304958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307141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3093146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311488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3136709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3158443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3180272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3202007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3223741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3245570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3267305" y="163712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9159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93765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95948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9812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0030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0247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0465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06834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0900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1119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13364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1553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17720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1989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2207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2425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2642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2860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30780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32963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3513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37310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39493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41666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43849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4602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48196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50379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52552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54735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56909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59082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61265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6343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65621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67795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69968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72151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74324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76507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78681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8085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83037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85211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87393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89567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9174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93923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96097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98280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200453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202626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204809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206983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209166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211339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213513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215695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217869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220052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222225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224399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226582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228755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230938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233111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235285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237468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239641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241824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243997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246171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248354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250527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252710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254884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257057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259240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261413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263596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265770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267943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270126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272299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274482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276656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278829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281012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283186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285368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287542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289715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291898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294072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296255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2984284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300601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3027848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304958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307141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3093146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311488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3136709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3158443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3180272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3202007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3223741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3245570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3267305" y="15035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9159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93765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95948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9812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0030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0247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0465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06834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0900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1119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13364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1553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17720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1989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2207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2425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2642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2860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30780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32963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3513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37310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39493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41666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43849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4602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48196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50379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52552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54735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56909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59082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61265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6343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65621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67795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69968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72151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74324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76507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78681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8085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83037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85211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87393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89567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9174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93923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96097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98280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00453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02626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04809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06983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09166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11339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13513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15695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17869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20052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22225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24399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26582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28755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30938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33111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35285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37468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39641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41824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43997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46171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48354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50527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52710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54884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57057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59240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61413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63596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65770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67943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70126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72299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74482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76656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78829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81012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83186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85368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87542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89715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91898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94072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96255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984284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300601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3027848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304958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307141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3093146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311488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3136709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3158443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3180272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3202007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3223741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3245570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3267305" y="13699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9159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93765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95948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9812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0030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0247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0465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06834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0900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1119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13364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1553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17720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1989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2207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2425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2642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2860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30780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32963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3513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37310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39493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41666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43849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4602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48196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50379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52552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54735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56909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59082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61265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6343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65621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67795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69968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72151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74324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76507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78681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8085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83037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85211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87393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89567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9174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93923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96097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98280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200453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202626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204809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206983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209166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211339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213513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215695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217869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220052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22225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24399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26582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28755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230938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233111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235285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237468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239641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41824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243997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246171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248354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250527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252710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254884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257057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259240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261413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263596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65770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67943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70126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72299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74482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76656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78829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81012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83186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85368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87542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89715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91898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94072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96255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984284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300601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3027848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304958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07141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3093146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311488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3136709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3158443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3180272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3202007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3223741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245570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3267305" y="12363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9159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93765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224399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226582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228755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230938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233111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235285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237468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239641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241824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243997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246171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248354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250527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252710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254884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257057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259240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261413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263596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265770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267943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270126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272299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274482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276656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278829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281012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283186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285368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287542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289715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291898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294072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296255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2984284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00601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027848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04958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07141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093146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11488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136709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158443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180272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202007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223741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245570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267305" y="110283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9159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93765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224399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226582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228755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230938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233111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235285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237468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239641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241824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243997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246171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248354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250527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252710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254884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257057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259240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261413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263596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265770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267943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270126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272299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274482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276656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278829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281012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283186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285368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287542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289715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291898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294072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296255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2984284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300601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3027848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304958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307141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3093146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311488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3136709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3158443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3180272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3202007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3223741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3245570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3267305" y="9692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9159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93765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224399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226582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228755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230938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233111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235285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237468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239641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241824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243997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246171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248354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250527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252710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254884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257057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259240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261413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263596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265770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267943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270126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272299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274482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276656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278829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281012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83186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285368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287542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289715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291898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294072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296255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2984284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300601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3027848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304958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307141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3093146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311488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3136709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3158443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3180272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3202007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3223741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3245570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3267305" y="83568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9159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93765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224399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226582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228755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230938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233111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235285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237468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39641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41824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43997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246171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248354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250527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252710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254884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257057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259240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261413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263596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265770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267943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270126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272299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274482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276656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278829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281012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283186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285368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287542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289715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291898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294072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296255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2984284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300601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3027848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304958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307141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3093146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311488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3136709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3158443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3180272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3202007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3223741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834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3245570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3267305" y="70206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4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975834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975834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975834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975834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975834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975834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975834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975834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975834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975834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975834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975834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975834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975834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975834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975834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975834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975834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975834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975834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975834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975834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975834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975834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975834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975834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975834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975834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975834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975834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975834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975834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975834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975834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975834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975834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975834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975834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975834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975834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975834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975834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975834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975834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975834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975834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975834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975834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975834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975834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975834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975834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975834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975834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975834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975834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975834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975834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975834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975834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975834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975834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975834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975834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975834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975834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975834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975834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975834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975834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975834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975834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975834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975834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975834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975834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201116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1201116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1201116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201116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201116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1201116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1201116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201116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201116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1201116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1201116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1201116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1201116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1201116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1201116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1201116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1201116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1201116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1201116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1201116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1201116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1201116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1201116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1201116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1201116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1201116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1201116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1201116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1201116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1201116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1201116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201116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201116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201116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201116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201116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201116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201116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201116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1201116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1201116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1201116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1201116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1201116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1201116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1201116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1201116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1201116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1201116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1201116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201116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201116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201116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201116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201116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1201116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201116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201116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201116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201116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201116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201116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201116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201116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1201116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201116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1201116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1201116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1201116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1201116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1201116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1201116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201116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201116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201116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201116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426398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426398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426398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426398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1426398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1426398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1426398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426398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426398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1426398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1426398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1426398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1426398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1426398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1426398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1426398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1426398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1426398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426398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426398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1426398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1426398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1426398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1426398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1426398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1426398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1426398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1426398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1426398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426398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426398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426398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426398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426398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426398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1426398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1426398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1426398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1426398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1426398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1426398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1426398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1426398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1426398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1426398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1426398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1426398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1426398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1426398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1426398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1426398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1426398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1426398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1426398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1426398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1426398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1426398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1426398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1426398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1426398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1426398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1426398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1426398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1426398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1426398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1426398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1426398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1426398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1426398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1426398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1426398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1426398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1426398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1426398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426398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426398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165168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165168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165168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165168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165168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165168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165168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165168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165168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165168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165168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165168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165168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165168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165168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165168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165168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165168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165168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65168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165168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65168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65168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65168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165168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165168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165168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65168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65168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65168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65168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65168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65168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65168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65168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65168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65168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65168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65168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65168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65168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65168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65168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65168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65168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65168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65168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65168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65168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65168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65168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65168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65168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65168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65168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65168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65168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65168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65168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65168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65168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65168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65168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65168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65168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65168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65168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65168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65168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65168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65168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65168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65168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65168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65168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65168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876962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876962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876962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876962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876962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876962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876962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876962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876962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876962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876962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876962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876962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876962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876962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876962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876962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876962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876962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876962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876962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876962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876962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876962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876962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876962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876962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876962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876962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876962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876962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876962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876962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876962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876962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876962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876962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876962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876962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876962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876962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876962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876962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876962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876962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876962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876962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876962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876962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876962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876962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876962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876962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876962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876962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876962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876962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876962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876962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876962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876962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876962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876962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876962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876962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876962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876962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876962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876962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876962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876962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876962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876962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876962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876962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876962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210224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210224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210224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210224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210224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210224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210224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210224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210224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210224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210224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210224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210224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210224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210224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210224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210224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210224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210224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210224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210224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210224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210224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210224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210224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210224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210224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210224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210224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210224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210224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210224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210224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210224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210224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210224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210224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210224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210224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210224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210224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210224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210224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210224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210224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210224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210224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210224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210224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210224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210224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210224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210224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210224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210224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210224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210224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210224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210224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210224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210224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210224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210224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210224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210224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210224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210224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210224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210224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210224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210224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210224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210224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210224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10224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10224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327621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327621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327621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327621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327621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327621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327621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327621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327621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327621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327621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327621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327621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327621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327621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327621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327621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327621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327621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327621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327621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327621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327621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327621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327621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327621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327621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327621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327621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327621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327621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327621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327621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327621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327621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327621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327621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327621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327621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327621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327621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327621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327621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327621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327621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327621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327621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327621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327621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327621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327621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327621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327621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327621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327621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327621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327621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327621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327621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327621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327621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327621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327621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327621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327621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327621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327621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327621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327621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327621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327621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327621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327621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327621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327621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327621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327621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327621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327621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327621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327621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327621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327621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327621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327621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327621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327621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327621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327621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327621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327621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327621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327621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327621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327621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327621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327621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327621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327621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327621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327621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327621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327621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552903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552903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552903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552903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552903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552903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552903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552903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552903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552903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552903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552903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552903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552903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552903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552903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552903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552903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552903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552903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552903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552903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552903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552903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552903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552903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552903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552903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552903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552903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552903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552903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552903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552903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552903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552903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552903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552903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552903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552903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552903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552903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552903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552903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552903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552903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552903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552903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552903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552903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552903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552903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552903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552903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552903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552903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552903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552903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552903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552903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552903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552903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552903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552903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552903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552903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552903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552903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552903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552903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552903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552903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552903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552903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552903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552903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552903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552903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552903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552903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552903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552903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552903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552903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552903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552903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552903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2552903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2552903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2552903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2552903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2552903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2552903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2552903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2552903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2552903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2552903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2552903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2552903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2552903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2552903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2552903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2552903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2778185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2778185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2778185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2778185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2778185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2778185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2778185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2778185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2778185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2778185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2778185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2778185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2778185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2778185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2778185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2778185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2778185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2778185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2778185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2778185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2778185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2778185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2778185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2778185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2778185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2778185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2778185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2778185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2778185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2778185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2778185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2778185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2778185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2778185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2778185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2778185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2778185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2778185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2778185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2778185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2778185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2778185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2778185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2778185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2778185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2778185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2778185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2778185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2778185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2778185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2778185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2778185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2778185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2778185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2778185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2778185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2778185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2778185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2778185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2778185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2778185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2778185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2778185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2778185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2778185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2778185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2778185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2778185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2778185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2778185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2778185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2778185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2778185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2778185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2778185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2778185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2778185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2778185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2778185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2778185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2778185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2778185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2778185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2778185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2778185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2778185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2778185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2778185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2778185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2778185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2778185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2778185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2778185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2778185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2778185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2778185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2778185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2778185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2778185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778185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778185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778185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778185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003468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003468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003468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003468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003468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003468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003468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003468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003468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003468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003468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003468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003468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003468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003468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003468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003468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003468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003468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003468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003468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003468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003468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003468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003468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3003468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3003468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3003468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3003468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3003468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3003468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3003468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3003468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3003468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3003468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3003468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3003468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3003468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3003468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3003468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3003468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3003468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3003468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3003468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3003468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3003468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3003468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3003468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3003468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3003468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3003468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3003468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3003468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3003468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3003468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3003468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3003468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3003468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3003468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3003468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3003468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3003468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3003468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3003468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3003468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3003468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3003468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3003468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3003468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3003468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3003468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3003468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3003468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3003468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3003468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3003468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3003468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3003468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3003468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3003468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3003468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3003468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3003468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3003468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3003468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3003468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3003468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3003468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3003468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3003468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3003468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3003468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3003468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3003468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3003468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3003468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3003468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3003468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3003468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3003468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3003468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3003468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3003468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3228750" y="27411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3228750" y="27193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3228750" y="269757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3228750" y="267574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3228750" y="26540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3228750" y="26322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3228750" y="26104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3228750" y="25887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3228750" y="25668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3228750" y="25451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3228750" y="252341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3228750" y="250158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3228750" y="24798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3228750" y="245802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3228750" y="243628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3228750" y="241455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3228750" y="23927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3228750" y="23709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3228750" y="23491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3228750" y="232742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3228750" y="23056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3228750" y="228386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3228750" y="226212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3228750" y="224029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3228750" y="22185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3228750" y="21968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3228750" y="217500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3228750" y="215326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3228750" y="21314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3228750" y="210970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3228750" y="208796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3228750" y="20661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3228750" y="204440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3228750" y="202257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3228750" y="20008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3228750" y="1979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3228750" y="19572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3228750" y="193554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3228750" y="191371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3228750" y="18919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3228750" y="187024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3228750" y="184841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3228750" y="18266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3228750" y="18048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3228750" y="178311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3228750" y="176138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3228750" y="173955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3228750" y="171782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3228750" y="169599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3228750" y="167425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3228750" y="165252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3228750" y="163069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3228750" y="160896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3228750" y="15871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3228750" y="15653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3228750" y="154366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3228750" y="152183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3228750" y="150009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3228750" y="1478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3228750" y="145653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3228750" y="143480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3228750" y="141297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3228750" y="139123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3228750" y="136940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3228750" y="134767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3228750" y="132593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3228750" y="130411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3228750" y="128237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3228750" y="126054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3228750" y="123881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3228750" y="121707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3228750" y="119524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3228750" y="11735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3228750" y="115168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3228750" y="112995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3228750" y="1108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3228750" y="108638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3228750" y="106465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3228750" y="104282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3228750" y="102109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3228750" y="99935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3228750" y="97752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3228750" y="95579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3228750" y="93396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3228750" y="91222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3228750" y="89049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3228750" y="86866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3228750" y="84693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3228750" y="82510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3228750" y="80336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3228750" y="78163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3228750" y="75980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3228750" y="73807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3228750" y="7162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3228750" y="69450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3228750" y="67277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3228750" y="6509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3228750" y="6292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3228750" y="6073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3228750" y="58564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3228750" y="56391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3228750" y="54208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3228750" y="520348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-2721" y="1370"/>
                </a:moveTo>
                <a:lnTo>
                  <a:pt x="2721" y="1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1020815" y="1639860"/>
            <a:ext cx="2208530" cy="927100"/>
          </a:xfrm>
          <a:custGeom>
            <a:avLst/>
            <a:gdLst/>
            <a:ahLst/>
            <a:cxnLst/>
            <a:rect l="l" t="t" r="r" b="b"/>
            <a:pathLst>
              <a:path w="2208530" h="927100">
                <a:moveTo>
                  <a:pt x="0" y="0"/>
                </a:moveTo>
                <a:lnTo>
                  <a:pt x="45075" y="221974"/>
                </a:lnTo>
                <a:lnTo>
                  <a:pt x="90150" y="470408"/>
                </a:lnTo>
                <a:lnTo>
                  <a:pt x="135131" y="704668"/>
                </a:lnTo>
                <a:lnTo>
                  <a:pt x="180206" y="926737"/>
                </a:lnTo>
                <a:lnTo>
                  <a:pt x="495639" y="870416"/>
                </a:lnTo>
                <a:lnTo>
                  <a:pt x="540714" y="822695"/>
                </a:lnTo>
                <a:lnTo>
                  <a:pt x="585790" y="800772"/>
                </a:lnTo>
                <a:lnTo>
                  <a:pt x="630865" y="735663"/>
                </a:lnTo>
                <a:lnTo>
                  <a:pt x="675846" y="715913"/>
                </a:lnTo>
                <a:lnTo>
                  <a:pt x="720921" y="683028"/>
                </a:lnTo>
                <a:lnTo>
                  <a:pt x="765996" y="606674"/>
                </a:lnTo>
                <a:lnTo>
                  <a:pt x="811072" y="594672"/>
                </a:lnTo>
                <a:lnTo>
                  <a:pt x="856147" y="555172"/>
                </a:lnTo>
                <a:lnTo>
                  <a:pt x="901222" y="515578"/>
                </a:lnTo>
                <a:lnTo>
                  <a:pt x="946203" y="530698"/>
                </a:lnTo>
                <a:lnTo>
                  <a:pt x="991279" y="442909"/>
                </a:lnTo>
                <a:lnTo>
                  <a:pt x="1036354" y="451414"/>
                </a:lnTo>
                <a:lnTo>
                  <a:pt x="1081429" y="466250"/>
                </a:lnTo>
                <a:lnTo>
                  <a:pt x="1126504" y="432515"/>
                </a:lnTo>
                <a:lnTo>
                  <a:pt x="1171580" y="329796"/>
                </a:lnTo>
                <a:lnTo>
                  <a:pt x="1216561" y="359468"/>
                </a:lnTo>
                <a:lnTo>
                  <a:pt x="1261636" y="304660"/>
                </a:lnTo>
                <a:lnTo>
                  <a:pt x="1306711" y="251079"/>
                </a:lnTo>
                <a:lnTo>
                  <a:pt x="1351787" y="305982"/>
                </a:lnTo>
                <a:lnTo>
                  <a:pt x="1396862" y="342081"/>
                </a:lnTo>
                <a:lnTo>
                  <a:pt x="1441937" y="323748"/>
                </a:lnTo>
                <a:lnTo>
                  <a:pt x="1486918" y="318362"/>
                </a:lnTo>
                <a:lnTo>
                  <a:pt x="1531993" y="250040"/>
                </a:lnTo>
                <a:lnTo>
                  <a:pt x="1577069" y="274420"/>
                </a:lnTo>
                <a:lnTo>
                  <a:pt x="1622144" y="308817"/>
                </a:lnTo>
                <a:lnTo>
                  <a:pt x="1667219" y="215454"/>
                </a:lnTo>
                <a:lnTo>
                  <a:pt x="1712295" y="213564"/>
                </a:lnTo>
                <a:lnTo>
                  <a:pt x="1757370" y="387439"/>
                </a:lnTo>
                <a:lnTo>
                  <a:pt x="1802351" y="291997"/>
                </a:lnTo>
                <a:lnTo>
                  <a:pt x="1847426" y="325921"/>
                </a:lnTo>
                <a:lnTo>
                  <a:pt x="1892501" y="294359"/>
                </a:lnTo>
                <a:lnTo>
                  <a:pt x="1937577" y="341514"/>
                </a:lnTo>
                <a:lnTo>
                  <a:pt x="1982652" y="274231"/>
                </a:lnTo>
                <a:lnTo>
                  <a:pt x="2027727" y="364193"/>
                </a:lnTo>
                <a:lnTo>
                  <a:pt x="2072708" y="290957"/>
                </a:lnTo>
                <a:lnTo>
                  <a:pt x="2117784" y="331780"/>
                </a:lnTo>
                <a:lnTo>
                  <a:pt x="2162859" y="340947"/>
                </a:lnTo>
                <a:lnTo>
                  <a:pt x="2207934" y="329512"/>
                </a:lnTo>
              </a:path>
            </a:pathLst>
          </a:custGeom>
          <a:ln w="16329">
            <a:solidFill>
              <a:srgbClr val="B2D8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1020815" y="1734358"/>
            <a:ext cx="2208530" cy="785495"/>
          </a:xfrm>
          <a:custGeom>
            <a:avLst/>
            <a:gdLst/>
            <a:ahLst/>
            <a:cxnLst/>
            <a:rect l="l" t="t" r="r" b="b"/>
            <a:pathLst>
              <a:path w="2208530" h="785494">
                <a:moveTo>
                  <a:pt x="0" y="0"/>
                </a:moveTo>
                <a:lnTo>
                  <a:pt x="45075" y="539958"/>
                </a:lnTo>
                <a:lnTo>
                  <a:pt x="90150" y="645985"/>
                </a:lnTo>
                <a:lnTo>
                  <a:pt x="135131" y="784329"/>
                </a:lnTo>
                <a:lnTo>
                  <a:pt x="360508" y="785368"/>
                </a:lnTo>
                <a:lnTo>
                  <a:pt x="405488" y="731788"/>
                </a:lnTo>
                <a:lnTo>
                  <a:pt x="450564" y="662616"/>
                </a:lnTo>
                <a:lnTo>
                  <a:pt x="495639" y="518885"/>
                </a:lnTo>
                <a:lnTo>
                  <a:pt x="540714" y="552621"/>
                </a:lnTo>
                <a:lnTo>
                  <a:pt x="585790" y="534005"/>
                </a:lnTo>
                <a:lnTo>
                  <a:pt x="630865" y="460391"/>
                </a:lnTo>
                <a:lnTo>
                  <a:pt x="675846" y="455856"/>
                </a:lnTo>
                <a:lnTo>
                  <a:pt x="720921" y="395188"/>
                </a:lnTo>
                <a:lnTo>
                  <a:pt x="765996" y="373170"/>
                </a:lnTo>
                <a:lnTo>
                  <a:pt x="811072" y="334048"/>
                </a:lnTo>
                <a:lnTo>
                  <a:pt x="856147" y="377328"/>
                </a:lnTo>
                <a:lnTo>
                  <a:pt x="901222" y="264026"/>
                </a:lnTo>
                <a:lnTo>
                  <a:pt x="946203" y="179734"/>
                </a:lnTo>
                <a:lnTo>
                  <a:pt x="991279" y="204587"/>
                </a:lnTo>
                <a:lnTo>
                  <a:pt x="1036354" y="109900"/>
                </a:lnTo>
                <a:lnTo>
                  <a:pt x="1081429" y="248528"/>
                </a:lnTo>
                <a:lnTo>
                  <a:pt x="1126504" y="154503"/>
                </a:lnTo>
                <a:lnTo>
                  <a:pt x="1171580" y="101017"/>
                </a:lnTo>
                <a:lnTo>
                  <a:pt x="1216561" y="125776"/>
                </a:lnTo>
                <a:lnTo>
                  <a:pt x="1261636" y="25986"/>
                </a:lnTo>
                <a:lnTo>
                  <a:pt x="1306711" y="220462"/>
                </a:lnTo>
                <a:lnTo>
                  <a:pt x="1351787" y="162063"/>
                </a:lnTo>
                <a:lnTo>
                  <a:pt x="1396862" y="19466"/>
                </a:lnTo>
                <a:lnTo>
                  <a:pt x="1441937" y="163953"/>
                </a:lnTo>
                <a:lnTo>
                  <a:pt x="1486918" y="97521"/>
                </a:lnTo>
                <a:lnTo>
                  <a:pt x="1531993" y="30806"/>
                </a:lnTo>
                <a:lnTo>
                  <a:pt x="1577069" y="128516"/>
                </a:lnTo>
                <a:lnTo>
                  <a:pt x="1622144" y="7370"/>
                </a:lnTo>
                <a:lnTo>
                  <a:pt x="1667219" y="35342"/>
                </a:lnTo>
                <a:lnTo>
                  <a:pt x="1712295" y="136548"/>
                </a:lnTo>
                <a:lnTo>
                  <a:pt x="1757370" y="117838"/>
                </a:lnTo>
                <a:lnTo>
                  <a:pt x="1802351" y="120389"/>
                </a:lnTo>
                <a:lnTo>
                  <a:pt x="1847426" y="178505"/>
                </a:lnTo>
                <a:lnTo>
                  <a:pt x="1892501" y="243331"/>
                </a:lnTo>
                <a:lnTo>
                  <a:pt x="1937577" y="76165"/>
                </a:lnTo>
                <a:lnTo>
                  <a:pt x="1982652" y="172363"/>
                </a:lnTo>
                <a:lnTo>
                  <a:pt x="2027727" y="96009"/>
                </a:lnTo>
                <a:lnTo>
                  <a:pt x="2072708" y="124169"/>
                </a:lnTo>
                <a:lnTo>
                  <a:pt x="2117784" y="187672"/>
                </a:lnTo>
                <a:lnTo>
                  <a:pt x="2162859" y="169812"/>
                </a:lnTo>
                <a:lnTo>
                  <a:pt x="2207934" y="75976"/>
                </a:lnTo>
              </a:path>
            </a:pathLst>
          </a:custGeom>
          <a:ln w="13063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1020815" y="1375551"/>
            <a:ext cx="2208530" cy="1189990"/>
          </a:xfrm>
          <a:custGeom>
            <a:avLst/>
            <a:gdLst/>
            <a:ahLst/>
            <a:cxnLst/>
            <a:rect l="l" t="t" r="r" b="b"/>
            <a:pathLst>
              <a:path w="2208530" h="1189989">
                <a:moveTo>
                  <a:pt x="0" y="662711"/>
                </a:moveTo>
                <a:lnTo>
                  <a:pt x="45075" y="722717"/>
                </a:lnTo>
                <a:lnTo>
                  <a:pt x="90150" y="804173"/>
                </a:lnTo>
                <a:lnTo>
                  <a:pt x="135131" y="954614"/>
                </a:lnTo>
                <a:lnTo>
                  <a:pt x="180206" y="1189440"/>
                </a:lnTo>
                <a:lnTo>
                  <a:pt x="495639" y="1132552"/>
                </a:lnTo>
                <a:lnTo>
                  <a:pt x="540714" y="1063664"/>
                </a:lnTo>
                <a:lnTo>
                  <a:pt x="585790" y="1066782"/>
                </a:lnTo>
                <a:lnTo>
                  <a:pt x="630865" y="1028227"/>
                </a:lnTo>
                <a:lnTo>
                  <a:pt x="675846" y="1036921"/>
                </a:lnTo>
                <a:lnTo>
                  <a:pt x="720921" y="1010651"/>
                </a:lnTo>
                <a:lnTo>
                  <a:pt x="765996" y="1004981"/>
                </a:lnTo>
                <a:lnTo>
                  <a:pt x="811072" y="941478"/>
                </a:lnTo>
                <a:lnTo>
                  <a:pt x="856147" y="914358"/>
                </a:lnTo>
                <a:lnTo>
                  <a:pt x="901222" y="881094"/>
                </a:lnTo>
                <a:lnTo>
                  <a:pt x="946203" y="870416"/>
                </a:lnTo>
                <a:lnTo>
                  <a:pt x="991279" y="828459"/>
                </a:lnTo>
                <a:lnTo>
                  <a:pt x="1036354" y="775163"/>
                </a:lnTo>
                <a:lnTo>
                  <a:pt x="1081429" y="796425"/>
                </a:lnTo>
                <a:lnTo>
                  <a:pt x="1126504" y="723756"/>
                </a:lnTo>
                <a:lnTo>
                  <a:pt x="1171580" y="699092"/>
                </a:lnTo>
                <a:lnTo>
                  <a:pt x="1216561" y="665262"/>
                </a:lnTo>
                <a:lnTo>
                  <a:pt x="1261636" y="499135"/>
                </a:lnTo>
                <a:lnTo>
                  <a:pt x="1306711" y="512176"/>
                </a:lnTo>
                <a:lnTo>
                  <a:pt x="1351787" y="571993"/>
                </a:lnTo>
                <a:lnTo>
                  <a:pt x="1396862" y="487512"/>
                </a:lnTo>
                <a:lnTo>
                  <a:pt x="1441937" y="475795"/>
                </a:lnTo>
                <a:lnTo>
                  <a:pt x="1486918" y="431097"/>
                </a:lnTo>
                <a:lnTo>
                  <a:pt x="1531993" y="445366"/>
                </a:lnTo>
                <a:lnTo>
                  <a:pt x="1577069" y="341986"/>
                </a:lnTo>
                <a:lnTo>
                  <a:pt x="1622144" y="375344"/>
                </a:lnTo>
                <a:lnTo>
                  <a:pt x="1667219" y="340569"/>
                </a:lnTo>
                <a:lnTo>
                  <a:pt x="1712295" y="227172"/>
                </a:lnTo>
                <a:lnTo>
                  <a:pt x="1757370" y="124736"/>
                </a:lnTo>
                <a:lnTo>
                  <a:pt x="1802351" y="110751"/>
                </a:lnTo>
                <a:lnTo>
                  <a:pt x="1847426" y="196932"/>
                </a:lnTo>
                <a:lnTo>
                  <a:pt x="1892501" y="98088"/>
                </a:lnTo>
                <a:lnTo>
                  <a:pt x="1937577" y="177088"/>
                </a:lnTo>
                <a:lnTo>
                  <a:pt x="1982652" y="152991"/>
                </a:lnTo>
                <a:lnTo>
                  <a:pt x="2027727" y="122185"/>
                </a:lnTo>
                <a:lnTo>
                  <a:pt x="2072708" y="82118"/>
                </a:lnTo>
                <a:lnTo>
                  <a:pt x="2117784" y="14552"/>
                </a:lnTo>
                <a:lnTo>
                  <a:pt x="2162859" y="0"/>
                </a:lnTo>
                <a:lnTo>
                  <a:pt x="2207934" y="249189"/>
                </a:lnTo>
              </a:path>
            </a:pathLst>
          </a:custGeom>
          <a:ln w="16329">
            <a:solidFill>
              <a:srgbClr val="B2B2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1020815" y="1351737"/>
            <a:ext cx="2208530" cy="1231265"/>
          </a:xfrm>
          <a:custGeom>
            <a:avLst/>
            <a:gdLst/>
            <a:ahLst/>
            <a:cxnLst/>
            <a:rect l="l" t="t" r="r" b="b"/>
            <a:pathLst>
              <a:path w="2208530" h="1231264">
                <a:moveTo>
                  <a:pt x="0" y="843768"/>
                </a:moveTo>
                <a:lnTo>
                  <a:pt x="45075" y="991468"/>
                </a:lnTo>
                <a:lnTo>
                  <a:pt x="90150" y="1068294"/>
                </a:lnTo>
                <a:lnTo>
                  <a:pt x="135131" y="1230830"/>
                </a:lnTo>
                <a:lnTo>
                  <a:pt x="360508" y="1224687"/>
                </a:lnTo>
                <a:lnTo>
                  <a:pt x="405488" y="1122725"/>
                </a:lnTo>
                <a:lnTo>
                  <a:pt x="450564" y="1161374"/>
                </a:lnTo>
                <a:lnTo>
                  <a:pt x="495639" y="1107983"/>
                </a:lnTo>
                <a:lnTo>
                  <a:pt x="540714" y="1114881"/>
                </a:lnTo>
                <a:lnTo>
                  <a:pt x="585790" y="1071223"/>
                </a:lnTo>
                <a:lnTo>
                  <a:pt x="630865" y="1036826"/>
                </a:lnTo>
                <a:lnTo>
                  <a:pt x="675846" y="1095415"/>
                </a:lnTo>
                <a:lnTo>
                  <a:pt x="720921" y="953291"/>
                </a:lnTo>
                <a:lnTo>
                  <a:pt x="765996" y="1006304"/>
                </a:lnTo>
                <a:lnTo>
                  <a:pt x="811072" y="968788"/>
                </a:lnTo>
                <a:lnTo>
                  <a:pt x="856147" y="976915"/>
                </a:lnTo>
                <a:lnTo>
                  <a:pt x="901222" y="890733"/>
                </a:lnTo>
                <a:lnTo>
                  <a:pt x="946203" y="855958"/>
                </a:lnTo>
                <a:lnTo>
                  <a:pt x="991279" y="915397"/>
                </a:lnTo>
                <a:lnTo>
                  <a:pt x="1036354" y="783384"/>
                </a:lnTo>
                <a:lnTo>
                  <a:pt x="1081429" y="817970"/>
                </a:lnTo>
                <a:lnTo>
                  <a:pt x="1126504" y="801528"/>
                </a:lnTo>
                <a:lnTo>
                  <a:pt x="1171580" y="622455"/>
                </a:lnTo>
                <a:lnTo>
                  <a:pt x="1216561" y="681327"/>
                </a:lnTo>
                <a:lnTo>
                  <a:pt x="1261636" y="661955"/>
                </a:lnTo>
                <a:lnTo>
                  <a:pt x="1306711" y="530698"/>
                </a:lnTo>
                <a:lnTo>
                  <a:pt x="1351787" y="539580"/>
                </a:lnTo>
                <a:lnTo>
                  <a:pt x="1396862" y="510570"/>
                </a:lnTo>
                <a:lnTo>
                  <a:pt x="1441937" y="396417"/>
                </a:lnTo>
                <a:lnTo>
                  <a:pt x="1486918" y="388479"/>
                </a:lnTo>
                <a:lnTo>
                  <a:pt x="1531993" y="338395"/>
                </a:lnTo>
                <a:lnTo>
                  <a:pt x="1577069" y="318740"/>
                </a:lnTo>
                <a:lnTo>
                  <a:pt x="1622144" y="274042"/>
                </a:lnTo>
                <a:lnTo>
                  <a:pt x="1667219" y="212335"/>
                </a:lnTo>
                <a:lnTo>
                  <a:pt x="1712295" y="242386"/>
                </a:lnTo>
                <a:lnTo>
                  <a:pt x="1757370" y="191546"/>
                </a:lnTo>
                <a:lnTo>
                  <a:pt x="1802351" y="248056"/>
                </a:lnTo>
                <a:lnTo>
                  <a:pt x="1847426" y="233692"/>
                </a:lnTo>
                <a:lnTo>
                  <a:pt x="1892501" y="113208"/>
                </a:lnTo>
                <a:lnTo>
                  <a:pt x="1937577" y="168867"/>
                </a:lnTo>
                <a:lnTo>
                  <a:pt x="1982652" y="0"/>
                </a:lnTo>
                <a:lnTo>
                  <a:pt x="2027727" y="82307"/>
                </a:lnTo>
                <a:lnTo>
                  <a:pt x="2072708" y="62179"/>
                </a:lnTo>
                <a:lnTo>
                  <a:pt x="2117784" y="91851"/>
                </a:lnTo>
                <a:lnTo>
                  <a:pt x="2162859" y="41484"/>
                </a:lnTo>
                <a:lnTo>
                  <a:pt x="2207934" y="262041"/>
                </a:lnTo>
              </a:path>
            </a:pathLst>
          </a:custGeom>
          <a:ln w="13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915923" y="508630"/>
            <a:ext cx="0" cy="2257425"/>
          </a:xfrm>
          <a:custGeom>
            <a:avLst/>
            <a:gdLst/>
            <a:ahLst/>
            <a:cxnLst/>
            <a:rect l="l" t="t" r="r" b="b"/>
            <a:pathLst>
              <a:path w="0" h="2257425">
                <a:moveTo>
                  <a:pt x="0" y="2256978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878124" y="270569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878124" y="257217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878124" y="243855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878124" y="230502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878124" y="217140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878124" y="203788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878124" y="1904264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878124" y="1770739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878124" y="163712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878124" y="1503500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878124" y="1369975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878124" y="123635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878124" y="110283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878124" y="96921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878124" y="835686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878124" y="702067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878124" y="568542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37799" y="0"/>
                </a:moveTo>
                <a:lnTo>
                  <a:pt x="0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 txBox="1"/>
          <p:nvPr/>
        </p:nvSpPr>
        <p:spPr>
          <a:xfrm>
            <a:off x="605083" y="474290"/>
            <a:ext cx="267335" cy="189547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marL="90805">
              <a:lnSpc>
                <a:spcPct val="100000"/>
              </a:lnSpc>
              <a:spcBef>
                <a:spcPts val="250"/>
              </a:spcBef>
            </a:pPr>
            <a:r>
              <a:rPr dirty="0" sz="750" spc="-5">
                <a:latin typeface="Arial"/>
                <a:cs typeface="Arial"/>
              </a:rPr>
              <a:t>8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7.5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7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6.5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6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5.5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5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900"/>
              </a:lnSpc>
            </a:pPr>
            <a:r>
              <a:rPr dirty="0" sz="750" spc="-10">
                <a:latin typeface="Arial"/>
                <a:cs typeface="Arial"/>
              </a:rPr>
              <a:t>4.5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4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dirty="0" sz="750" spc="-10">
                <a:latin typeface="Arial"/>
                <a:cs typeface="Arial"/>
              </a:rPr>
              <a:t>3.5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3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90805" marR="5080" indent="-78740">
              <a:lnSpc>
                <a:spcPct val="116799"/>
              </a:lnSpc>
            </a:pPr>
            <a:r>
              <a:rPr dirty="0" sz="750" spc="-10">
                <a:latin typeface="Arial"/>
                <a:cs typeface="Arial"/>
              </a:rPr>
              <a:t>2.5</a:t>
            </a:r>
            <a:r>
              <a:rPr dirty="0" sz="750" spc="-8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  </a:t>
            </a:r>
            <a:r>
              <a:rPr dirty="0" sz="750" spc="-5">
                <a:latin typeface="Arial"/>
                <a:cs typeface="Arial"/>
              </a:rPr>
              <a:t>2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750" spc="-10">
                <a:latin typeface="Arial"/>
                <a:cs typeface="Arial"/>
              </a:rPr>
              <a:t>1.5</a:t>
            </a:r>
            <a:r>
              <a:rPr dirty="0" sz="750" spc="-9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506" name="object 2506"/>
          <p:cNvSpPr txBox="1"/>
          <p:nvPr/>
        </p:nvSpPr>
        <p:spPr>
          <a:xfrm>
            <a:off x="442049" y="758637"/>
            <a:ext cx="131445" cy="1757680"/>
          </a:xfrm>
          <a:prstGeom prst="rect">
            <a:avLst/>
          </a:prstGeom>
        </p:spPr>
        <p:txBody>
          <a:bodyPr wrap="square" lIns="0" tIns="254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50" spc="-10">
                <a:latin typeface="Arial"/>
                <a:cs typeface="Arial"/>
              </a:rPr>
              <a:t>Received an inter-vivos gift or</a:t>
            </a:r>
            <a:r>
              <a:rPr dirty="0" sz="750" spc="25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inheritance</a:t>
            </a:r>
            <a:endParaRPr sz="750">
              <a:latin typeface="Arial"/>
              <a:cs typeface="Arial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915923" y="2765609"/>
            <a:ext cx="2372995" cy="0"/>
          </a:xfrm>
          <a:custGeom>
            <a:avLst/>
            <a:gdLst/>
            <a:ahLst/>
            <a:cxnLst/>
            <a:rect l="l" t="t" r="r" b="b"/>
            <a:pathLst>
              <a:path w="2372995" h="0">
                <a:moveTo>
                  <a:pt x="0" y="0"/>
                </a:moveTo>
                <a:lnTo>
                  <a:pt x="2372738" y="0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975834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1201116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1426398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165168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1876962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2102244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2327621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2552903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2778185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3003467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3228750" y="2762869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539"/>
                </a:lnTo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951340" y="544048"/>
            <a:ext cx="1278255" cy="567690"/>
          </a:xfrm>
          <a:custGeom>
            <a:avLst/>
            <a:gdLst/>
            <a:ahLst/>
            <a:cxnLst/>
            <a:rect l="l" t="t" r="r" b="b"/>
            <a:pathLst>
              <a:path w="1278255" h="567690">
                <a:moveTo>
                  <a:pt x="0" y="567495"/>
                </a:moveTo>
                <a:lnTo>
                  <a:pt x="1277644" y="567495"/>
                </a:lnTo>
                <a:lnTo>
                  <a:pt x="1277644" y="0"/>
                </a:lnTo>
                <a:lnTo>
                  <a:pt x="0" y="0"/>
                </a:lnTo>
                <a:lnTo>
                  <a:pt x="0" y="567495"/>
                </a:lnTo>
                <a:close/>
              </a:path>
            </a:pathLst>
          </a:custGeom>
          <a:ln w="54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 txBox="1"/>
          <p:nvPr/>
        </p:nvSpPr>
        <p:spPr>
          <a:xfrm>
            <a:off x="951342" y="536375"/>
            <a:ext cx="1252220" cy="554990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240"/>
              </a:spcBef>
              <a:tabLst>
                <a:tab pos="417830" algn="l"/>
              </a:tabLst>
            </a:pPr>
            <a:r>
              <a:rPr dirty="0" u="heavy" baseline="37037" sz="1125" spc="-7">
                <a:uFill>
                  <a:solidFill>
                    <a:srgbClr val="B2D8FF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7037" sz="1125" spc="-7">
                <a:uFill>
                  <a:solidFill>
                    <a:srgbClr val="B2D8FF"/>
                  </a:solidFill>
                </a:uFill>
                <a:latin typeface="Arial"/>
                <a:cs typeface="Arial"/>
              </a:rPr>
              <a:t>	</a:t>
            </a:r>
            <a:r>
              <a:rPr dirty="0" baseline="37037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Gifts</a:t>
            </a:r>
            <a:r>
              <a:rPr dirty="0" sz="750" spc="-7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(2003)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5"/>
              </a:spcBef>
              <a:tabLst>
                <a:tab pos="417830" algn="l"/>
              </a:tabLst>
            </a:pPr>
            <a:r>
              <a:rPr dirty="0" u="heavy" baseline="33333" sz="1125" spc="-7">
                <a:uFill>
                  <a:solidFill>
                    <a:srgbClr val="007FFF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3333" sz="1125" spc="-7">
                <a:uFill>
                  <a:solidFill>
                    <a:srgbClr val="007FFF"/>
                  </a:solidFill>
                </a:uFill>
                <a:latin typeface="Arial"/>
                <a:cs typeface="Arial"/>
              </a:rPr>
              <a:t>	</a:t>
            </a:r>
            <a:r>
              <a:rPr dirty="0" baseline="33333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Gifts</a:t>
            </a:r>
            <a:r>
              <a:rPr dirty="0" sz="750" spc="-7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(2018)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0"/>
              </a:spcBef>
              <a:tabLst>
                <a:tab pos="417830" algn="l"/>
              </a:tabLst>
            </a:pPr>
            <a:r>
              <a:rPr dirty="0" u="heavy" baseline="33333" sz="1125" spc="-7">
                <a:uFill>
                  <a:solidFill>
                    <a:srgbClr val="B2B2B2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3333" sz="1125" spc="-7">
                <a:uFill>
                  <a:solidFill>
                    <a:srgbClr val="B2B2B2"/>
                  </a:solidFill>
                </a:uFill>
                <a:latin typeface="Arial"/>
                <a:cs typeface="Arial"/>
              </a:rPr>
              <a:t>	</a:t>
            </a:r>
            <a:r>
              <a:rPr dirty="0" baseline="33333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Inheritance</a:t>
            </a:r>
            <a:r>
              <a:rPr dirty="0" sz="750" spc="-6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(2003)</a:t>
            </a: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140"/>
              </a:spcBef>
              <a:tabLst>
                <a:tab pos="417830" algn="l"/>
              </a:tabLst>
            </a:pPr>
            <a:r>
              <a:rPr dirty="0" u="heavy" baseline="33333" sz="1125" spc="-7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heavy" baseline="33333" sz="1125" spc="-7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	</a:t>
            </a:r>
            <a:r>
              <a:rPr dirty="0" baseline="33333" sz="1125" spc="4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Inheritance</a:t>
            </a:r>
            <a:r>
              <a:rPr dirty="0" sz="750" spc="-6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(2018)</a:t>
            </a:r>
            <a:endParaRPr sz="750">
              <a:latin typeface="Arial"/>
              <a:cs typeface="Arial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 txBox="1"/>
          <p:nvPr/>
        </p:nvSpPr>
        <p:spPr>
          <a:xfrm>
            <a:off x="657624" y="2373381"/>
            <a:ext cx="214629" cy="39814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marL="38735">
              <a:lnSpc>
                <a:spcPct val="100000"/>
              </a:lnSpc>
              <a:spcBef>
                <a:spcPts val="20"/>
              </a:spcBef>
            </a:pPr>
            <a:r>
              <a:rPr dirty="0" sz="750" spc="-5">
                <a:latin typeface="Arial"/>
                <a:cs typeface="Arial"/>
              </a:rPr>
              <a:t>1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750" spc="-5">
                <a:latin typeface="Arial"/>
                <a:cs typeface="Arial"/>
              </a:rPr>
              <a:t>.5</a:t>
            </a:r>
            <a:r>
              <a:rPr dirty="0" sz="750" spc="-105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150"/>
              </a:spcBef>
            </a:pPr>
            <a:r>
              <a:rPr dirty="0" sz="750" spc="-5">
                <a:latin typeface="Arial"/>
                <a:cs typeface="Arial"/>
              </a:rPr>
              <a:t>0</a:t>
            </a:r>
            <a:r>
              <a:rPr dirty="0" sz="750" spc="-100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%</a:t>
            </a:r>
            <a:endParaRPr sz="750">
              <a:latin typeface="Arial"/>
              <a:cs typeface="Arial"/>
            </a:endParaRPr>
          </a:p>
        </p:txBody>
      </p:sp>
      <p:sp>
        <p:nvSpPr>
          <p:cNvPr id="2524" name="object 2524"/>
          <p:cNvSpPr txBox="1"/>
          <p:nvPr/>
        </p:nvSpPr>
        <p:spPr>
          <a:xfrm>
            <a:off x="936864" y="2790210"/>
            <a:ext cx="2994660" cy="401955"/>
          </a:xfrm>
          <a:prstGeom prst="rect">
            <a:avLst/>
          </a:prstGeom>
        </p:spPr>
        <p:txBody>
          <a:bodyPr wrap="square" lIns="0" tIns="2540" rIns="0" bIns="0" rtlCol="0" vert="horz">
            <a:spAutoFit/>
          </a:bodyPr>
          <a:lstStyle/>
          <a:p>
            <a:pPr algn="ctr" marR="603250">
              <a:lnSpc>
                <a:spcPts val="860"/>
              </a:lnSpc>
              <a:spcBef>
                <a:spcPts val="20"/>
              </a:spcBef>
              <a:tabLst>
                <a:tab pos="198755" algn="l"/>
              </a:tabLst>
            </a:pPr>
            <a:r>
              <a:rPr dirty="0" sz="750" spc="-5">
                <a:latin typeface="Arial"/>
                <a:cs typeface="Arial"/>
              </a:rPr>
              <a:t>0	</a:t>
            </a:r>
            <a:r>
              <a:rPr dirty="0" sz="750" spc="-10">
                <a:latin typeface="Arial"/>
                <a:cs typeface="Arial"/>
              </a:rPr>
              <a:t>10 20 30 40 50 60 70 80 90</a:t>
            </a:r>
            <a:r>
              <a:rPr dirty="0" sz="750" spc="114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100</a:t>
            </a:r>
            <a:endParaRPr sz="750">
              <a:latin typeface="Arial"/>
              <a:cs typeface="Arial"/>
            </a:endParaRPr>
          </a:p>
          <a:p>
            <a:pPr algn="ctr" marR="656590">
              <a:lnSpc>
                <a:spcPts val="860"/>
              </a:lnSpc>
            </a:pPr>
            <a:r>
              <a:rPr dirty="0" sz="750" spc="-10">
                <a:latin typeface="Arial"/>
                <a:cs typeface="Arial"/>
              </a:rPr>
              <a:t>Wealth percentile </a:t>
            </a:r>
            <a:r>
              <a:rPr dirty="0" sz="750" spc="-5">
                <a:latin typeface="Arial"/>
                <a:cs typeface="Arial"/>
              </a:rPr>
              <a:t>(in </a:t>
            </a:r>
            <a:r>
              <a:rPr dirty="0" sz="750" spc="-10">
                <a:latin typeface="Arial"/>
                <a:cs typeface="Arial"/>
              </a:rPr>
              <a:t>previous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year)</a:t>
            </a:r>
            <a:endParaRPr sz="750">
              <a:latin typeface="Arial"/>
              <a:cs typeface="Arial"/>
            </a:endParaRPr>
          </a:p>
          <a:p>
            <a:pPr marL="170815">
              <a:lnSpc>
                <a:spcPct val="100000"/>
              </a:lnSpc>
              <a:spcBef>
                <a:spcPts val="300"/>
              </a:spcBef>
            </a:pPr>
            <a:r>
              <a:rPr dirty="0" sz="800" spc="-5" i="1">
                <a:latin typeface="Arial"/>
                <a:cs typeface="Arial"/>
              </a:rPr>
              <a:t>Quelle</a:t>
            </a:r>
            <a:r>
              <a:rPr dirty="0" sz="800" spc="-5">
                <a:latin typeface="Arial"/>
                <a:cs typeface="Arial"/>
              </a:rPr>
              <a:t>: Steuerdaten des Kantons Bern, eigene</a:t>
            </a:r>
            <a:r>
              <a:rPr dirty="0" sz="800" spc="-13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Berechnungen.</a:t>
            </a:r>
            <a:endParaRPr sz="800">
              <a:latin typeface="Arial"/>
              <a:cs typeface="Arial"/>
            </a:endParaRPr>
          </a:p>
        </p:txBody>
      </p:sp>
      <p:sp>
        <p:nvSpPr>
          <p:cNvPr id="2525" name="object 252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34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12369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Erbschaften und </a:t>
            </a:r>
            <a:r>
              <a:rPr dirty="0" spc="-10"/>
              <a:t>Ungleichheit: </a:t>
            </a:r>
            <a:r>
              <a:rPr dirty="0" spc="-5"/>
              <a:t>Erkenntnisse aus der</a:t>
            </a:r>
            <a:r>
              <a:rPr dirty="0" spc="-150"/>
              <a:t> </a:t>
            </a:r>
            <a:r>
              <a:rPr dirty="0" spc="-10"/>
              <a:t>Literatur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07695" y="461169"/>
            <a:ext cx="5092700" cy="248412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229235" marR="106045" indent="-12827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229870" algn="l"/>
              </a:tabLst>
            </a:pPr>
            <a:r>
              <a:rPr dirty="0" sz="900" spc="-5">
                <a:latin typeface="Arial"/>
                <a:cs typeface="Arial"/>
              </a:rPr>
              <a:t>Erbschaften </a:t>
            </a:r>
            <a:r>
              <a:rPr dirty="0" sz="900" spc="-10">
                <a:latin typeface="Arial"/>
                <a:cs typeface="Arial"/>
              </a:rPr>
              <a:t>verstärken </a:t>
            </a:r>
            <a:r>
              <a:rPr dirty="0" sz="900" spc="-5">
                <a:latin typeface="Arial"/>
                <a:cs typeface="Arial"/>
              </a:rPr>
              <a:t>Vermögensungleichheit und sind ein entscheidender </a:t>
            </a:r>
            <a:r>
              <a:rPr dirty="0" sz="900" spc="-10">
                <a:latin typeface="Arial"/>
                <a:cs typeface="Arial"/>
              </a:rPr>
              <a:t>Faktor </a:t>
            </a:r>
            <a:r>
              <a:rPr dirty="0" sz="900" spc="-5">
                <a:latin typeface="Arial"/>
                <a:cs typeface="Arial"/>
              </a:rPr>
              <a:t>steigender  Ungleichheit (Nishiyama, 2002; de Nardi, 2004; Benhabib </a:t>
            </a:r>
            <a:r>
              <a:rPr dirty="0" sz="900" spc="-10">
                <a:latin typeface="Arial"/>
                <a:cs typeface="Arial"/>
              </a:rPr>
              <a:t>et </a:t>
            </a:r>
            <a:r>
              <a:rPr dirty="0" sz="900" spc="-5">
                <a:latin typeface="Arial"/>
                <a:cs typeface="Arial"/>
              </a:rPr>
              <a:t>al.,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2011)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Lucida Sans Unicode"/>
              <a:buChar char="•"/>
            </a:pPr>
            <a:endParaRPr sz="1300">
              <a:latin typeface="Arial"/>
              <a:cs typeface="Arial"/>
            </a:endParaRPr>
          </a:p>
          <a:p>
            <a:pPr marL="229235" marR="93980" indent="-128270">
              <a:lnSpc>
                <a:spcPct val="101499"/>
              </a:lnSpc>
              <a:spcBef>
                <a:spcPts val="5"/>
              </a:spcBef>
              <a:buFont typeface="Lucida Sans Unicode"/>
              <a:buChar char="•"/>
              <a:tabLst>
                <a:tab pos="229870" algn="l"/>
              </a:tabLst>
            </a:pPr>
            <a:r>
              <a:rPr dirty="0" sz="900" spc="-5">
                <a:latin typeface="Arial"/>
                <a:cs typeface="Arial"/>
              </a:rPr>
              <a:t>Erbschaften und Schenkungen sehr ungleich </a:t>
            </a:r>
            <a:r>
              <a:rPr dirty="0" sz="900" spc="-10">
                <a:latin typeface="Arial"/>
                <a:cs typeface="Arial"/>
              </a:rPr>
              <a:t>verteilt: </a:t>
            </a:r>
            <a:r>
              <a:rPr dirty="0" sz="900" spc="-5">
                <a:latin typeface="Arial"/>
                <a:cs typeface="Arial"/>
              </a:rPr>
              <a:t>Nur für </a:t>
            </a:r>
            <a:r>
              <a:rPr dirty="0" sz="900" spc="-10">
                <a:latin typeface="Arial"/>
                <a:cs typeface="Arial"/>
              </a:rPr>
              <a:t>Personen </a:t>
            </a:r>
            <a:r>
              <a:rPr dirty="0" sz="900" spc="-5">
                <a:latin typeface="Arial"/>
                <a:cs typeface="Arial"/>
              </a:rPr>
              <a:t>mit sehr wohlhabenden  Eltern spielen Erbschaften eine bedeutende Rolle (Black </a:t>
            </a:r>
            <a:r>
              <a:rPr dirty="0" sz="900" spc="-10">
                <a:latin typeface="Arial"/>
                <a:cs typeface="Arial"/>
              </a:rPr>
              <a:t>et </a:t>
            </a:r>
            <a:r>
              <a:rPr dirty="0" sz="900" spc="-5">
                <a:latin typeface="Arial"/>
                <a:cs typeface="Arial"/>
              </a:rPr>
              <a:t>al.,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2022).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Lucida Sans Unicode"/>
              <a:buChar char="•"/>
            </a:pPr>
            <a:endParaRPr sz="1300">
              <a:latin typeface="Arial"/>
              <a:cs typeface="Arial"/>
            </a:endParaRPr>
          </a:p>
          <a:p>
            <a:pPr marL="229235" indent="-128905">
              <a:lnSpc>
                <a:spcPct val="100000"/>
              </a:lnSpc>
              <a:spcBef>
                <a:spcPts val="5"/>
              </a:spcBef>
              <a:buFont typeface="Lucida Sans Unicode"/>
              <a:buChar char="•"/>
              <a:tabLst>
                <a:tab pos="229870" algn="l"/>
              </a:tabLst>
            </a:pPr>
            <a:r>
              <a:rPr dirty="0" sz="900" spc="-10">
                <a:latin typeface="Arial"/>
                <a:cs typeface="Arial"/>
              </a:rPr>
              <a:t>Nekoei </a:t>
            </a:r>
            <a:r>
              <a:rPr dirty="0" sz="900" spc="-5">
                <a:latin typeface="Arial"/>
                <a:cs typeface="Arial"/>
              </a:rPr>
              <a:t>und Seim (2023) liefern differenzierte empirische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Ergebnisse:</a:t>
            </a:r>
            <a:endParaRPr sz="900">
              <a:latin typeface="Arial"/>
              <a:cs typeface="Arial"/>
            </a:endParaRPr>
          </a:p>
          <a:p>
            <a:pPr lvl="1" marL="506095" indent="-133350">
              <a:lnSpc>
                <a:spcPct val="100000"/>
              </a:lnSpc>
              <a:spcBef>
                <a:spcPts val="380"/>
              </a:spcBef>
              <a:buFont typeface="Arial"/>
              <a:buChar char="–"/>
              <a:tabLst>
                <a:tab pos="506730" algn="l"/>
              </a:tabLst>
            </a:pPr>
            <a:r>
              <a:rPr dirty="0" sz="900" spc="-5">
                <a:latin typeface="Arial"/>
                <a:cs typeface="Arial"/>
              </a:rPr>
              <a:t>Durchschnittliche Erben: </a:t>
            </a:r>
            <a:r>
              <a:rPr dirty="0" sz="900" spc="-10">
                <a:latin typeface="Arial"/>
                <a:cs typeface="Arial"/>
              </a:rPr>
              <a:t>Verbrauch; </a:t>
            </a:r>
            <a:r>
              <a:rPr dirty="0" sz="900" spc="-5">
                <a:latin typeface="Arial"/>
                <a:cs typeface="Arial"/>
              </a:rPr>
              <a:t>wohlhabende Erben:</a:t>
            </a:r>
            <a:r>
              <a:rPr dirty="0" sz="900" spc="-7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Vermögenserhalt.</a:t>
            </a:r>
            <a:endParaRPr sz="900">
              <a:latin typeface="Arial"/>
              <a:cs typeface="Arial"/>
            </a:endParaRPr>
          </a:p>
          <a:p>
            <a:pPr lvl="1" marL="506095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506730" algn="l"/>
              </a:tabLst>
            </a:pPr>
            <a:r>
              <a:rPr dirty="0" sz="900" spc="-5">
                <a:latin typeface="Arial"/>
                <a:cs typeface="Arial"/>
              </a:rPr>
              <a:t>Grund: </a:t>
            </a:r>
            <a:r>
              <a:rPr dirty="0" sz="900" spc="-5" i="1">
                <a:latin typeface="Arial"/>
                <a:cs typeface="Arial"/>
              </a:rPr>
              <a:t>unterschiedliche</a:t>
            </a:r>
            <a:r>
              <a:rPr dirty="0" sz="900" spc="-170" i="1">
                <a:latin typeface="Arial"/>
                <a:cs typeface="Arial"/>
              </a:rPr>
              <a:t> </a:t>
            </a:r>
            <a:r>
              <a:rPr dirty="0" sz="900" spc="-10" i="1">
                <a:latin typeface="Arial"/>
                <a:cs typeface="Arial"/>
              </a:rPr>
              <a:t>Renditen</a:t>
            </a:r>
            <a:r>
              <a:rPr dirty="0" sz="900" spc="-10"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 lvl="1" marL="502920" marR="1118235" indent="-129539">
              <a:lnSpc>
                <a:spcPct val="101499"/>
              </a:lnSpc>
              <a:buFont typeface="Arial"/>
              <a:buChar char="–"/>
              <a:tabLst>
                <a:tab pos="506730" algn="l"/>
              </a:tabLst>
            </a:pPr>
            <a:r>
              <a:rPr dirty="0" sz="900" spc="-5">
                <a:latin typeface="Arial"/>
                <a:cs typeface="Arial"/>
              </a:rPr>
              <a:t>Kurzfristig </a:t>
            </a:r>
            <a:r>
              <a:rPr dirty="0" sz="900" spc="-10">
                <a:latin typeface="Arial"/>
                <a:cs typeface="Arial"/>
              </a:rPr>
              <a:t>senken </a:t>
            </a:r>
            <a:r>
              <a:rPr dirty="0" sz="900" spc="-5">
                <a:latin typeface="Arial"/>
                <a:cs typeface="Arial"/>
              </a:rPr>
              <a:t>Erbschaften </a:t>
            </a:r>
            <a:r>
              <a:rPr dirty="0" sz="900" spc="-10">
                <a:latin typeface="Arial"/>
                <a:cs typeface="Arial"/>
              </a:rPr>
              <a:t>relative </a:t>
            </a:r>
            <a:r>
              <a:rPr dirty="0" sz="900" spc="-5">
                <a:latin typeface="Arial"/>
                <a:cs typeface="Arial"/>
              </a:rPr>
              <a:t>Vermögensungleichheit (z. B.  </a:t>
            </a:r>
            <a:r>
              <a:rPr dirty="0" sz="900" spc="-15">
                <a:latin typeface="Arial"/>
                <a:cs typeface="Arial"/>
              </a:rPr>
              <a:t>Top-Vermögensanteile)</a:t>
            </a:r>
            <a:endParaRPr sz="900">
              <a:latin typeface="Arial"/>
              <a:cs typeface="Arial"/>
            </a:endParaRPr>
          </a:p>
          <a:p>
            <a:pPr lvl="1" marL="503555" marR="93345" indent="-130175">
              <a:lnSpc>
                <a:spcPct val="101499"/>
              </a:lnSpc>
              <a:buFont typeface="Arial"/>
              <a:buChar char="–"/>
              <a:tabLst>
                <a:tab pos="506730" algn="l"/>
              </a:tabLst>
            </a:pPr>
            <a:r>
              <a:rPr dirty="0" sz="900" spc="-5">
                <a:latin typeface="Arial"/>
                <a:cs typeface="Arial"/>
              </a:rPr>
              <a:t>Langfristig kehrt sich dieser </a:t>
            </a:r>
            <a:r>
              <a:rPr dirty="0" sz="900" spc="-10">
                <a:latin typeface="Arial"/>
                <a:cs typeface="Arial"/>
              </a:rPr>
              <a:t>Effekt </a:t>
            </a:r>
            <a:r>
              <a:rPr dirty="0" sz="900" spc="-5">
                <a:latin typeface="Arial"/>
                <a:cs typeface="Arial"/>
              </a:rPr>
              <a:t>jedoch um, </a:t>
            </a:r>
            <a:r>
              <a:rPr dirty="0" sz="900" spc="-10">
                <a:latin typeface="Arial"/>
                <a:cs typeface="Arial"/>
              </a:rPr>
              <a:t>Vermögensungleichheit steigt </a:t>
            </a:r>
            <a:r>
              <a:rPr dirty="0" sz="900" spc="-5">
                <a:latin typeface="Arial"/>
                <a:cs typeface="Arial"/>
              </a:rPr>
              <a:t>wieder (</a:t>
            </a:r>
            <a:r>
              <a:rPr dirty="0" sz="900" spc="-5">
                <a:latin typeface="Lucida Sans Unicode"/>
                <a:cs typeface="Lucida Sans Unicode"/>
              </a:rPr>
              <a:t>≈ </a:t>
            </a:r>
            <a:r>
              <a:rPr dirty="0" sz="900" spc="-5">
                <a:latin typeface="Arial"/>
                <a:cs typeface="Arial"/>
              </a:rPr>
              <a:t>10  Jahre).</a:t>
            </a:r>
            <a:endParaRPr sz="9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Font typeface="Arial"/>
              <a:buChar char="–"/>
            </a:pPr>
            <a:endParaRPr sz="1450">
              <a:latin typeface="Arial"/>
              <a:cs typeface="Arial"/>
            </a:endParaRPr>
          </a:p>
          <a:p>
            <a:pPr marL="224790" marR="684530" indent="-123825">
              <a:lnSpc>
                <a:spcPct val="101499"/>
              </a:lnSpc>
              <a:buClr>
                <a:srgbClr val="000000"/>
              </a:buClr>
              <a:buFont typeface="Lucida Sans Unicode"/>
              <a:buChar char="•"/>
              <a:tabLst>
                <a:tab pos="229870" algn="l"/>
              </a:tabLst>
            </a:pPr>
            <a:r>
              <a:rPr dirty="0" sz="900" spc="-5">
                <a:solidFill>
                  <a:srgbClr val="007996"/>
                </a:solidFill>
                <a:latin typeface="Arial"/>
                <a:cs typeface="Arial"/>
              </a:rPr>
              <a:t>Erbschaftssteuern </a:t>
            </a:r>
            <a:r>
              <a:rPr dirty="0" sz="900" spc="-10">
                <a:solidFill>
                  <a:srgbClr val="007996"/>
                </a:solidFill>
                <a:latin typeface="Arial"/>
                <a:cs typeface="Arial"/>
              </a:rPr>
              <a:t>können </a:t>
            </a:r>
            <a:r>
              <a:rPr dirty="0" sz="900" spc="-5">
                <a:solidFill>
                  <a:srgbClr val="007996"/>
                </a:solidFill>
                <a:latin typeface="Arial"/>
                <a:cs typeface="Arial"/>
              </a:rPr>
              <a:t>langfristige Ungleichheit nur verringern, wenn sie gezielt  wohlhabende Erben besteuern (Black </a:t>
            </a:r>
            <a:r>
              <a:rPr dirty="0" sz="900" spc="-10">
                <a:solidFill>
                  <a:srgbClr val="007996"/>
                </a:solidFill>
                <a:latin typeface="Arial"/>
                <a:cs typeface="Arial"/>
              </a:rPr>
              <a:t>et </a:t>
            </a:r>
            <a:r>
              <a:rPr dirty="0" sz="900" spc="-5">
                <a:solidFill>
                  <a:srgbClr val="007996"/>
                </a:solidFill>
                <a:latin typeface="Arial"/>
                <a:cs typeface="Arial"/>
              </a:rPr>
              <a:t>al., 2022; </a:t>
            </a:r>
            <a:r>
              <a:rPr dirty="0" sz="900" spc="-10">
                <a:solidFill>
                  <a:srgbClr val="007996"/>
                </a:solidFill>
                <a:latin typeface="Arial"/>
                <a:cs typeface="Arial"/>
              </a:rPr>
              <a:t>Nekoei </a:t>
            </a:r>
            <a:r>
              <a:rPr dirty="0" sz="900" spc="-5">
                <a:solidFill>
                  <a:srgbClr val="007996"/>
                </a:solidFill>
                <a:latin typeface="Arial"/>
                <a:cs typeface="Arial"/>
              </a:rPr>
              <a:t>und</a:t>
            </a:r>
            <a:r>
              <a:rPr dirty="0" sz="900" spc="35">
                <a:solidFill>
                  <a:srgbClr val="007996"/>
                </a:solidFill>
                <a:latin typeface="Arial"/>
                <a:cs typeface="Arial"/>
              </a:rPr>
              <a:t> </a:t>
            </a:r>
            <a:r>
              <a:rPr dirty="0" sz="900" spc="-5">
                <a:solidFill>
                  <a:srgbClr val="007996"/>
                </a:solidFill>
                <a:latin typeface="Arial"/>
                <a:cs typeface="Arial"/>
              </a:rPr>
              <a:t>Seim,2023)</a:t>
            </a:r>
            <a:r>
              <a:rPr dirty="0" sz="900" spc="-5"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921351" y="3068686"/>
            <a:ext cx="485775" cy="863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35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315586"/>
            <a:ext cx="4307205" cy="54165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Zu 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welchen Verhaltensänderungen </a:t>
            </a:r>
            <a:r>
              <a:rPr dirty="0" sz="1700" spc="5">
                <a:solidFill>
                  <a:srgbClr val="FFFFFF"/>
                </a:solidFill>
                <a:latin typeface="Arial"/>
                <a:cs typeface="Arial"/>
              </a:rPr>
              <a:t>führt</a:t>
            </a:r>
            <a:r>
              <a:rPr dirty="0" sz="1700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eine  </a:t>
            </a:r>
            <a:r>
              <a:rPr dirty="0" sz="1700">
                <a:solidFill>
                  <a:srgbClr val="FFFFFF"/>
                </a:solidFill>
                <a:latin typeface="Arial"/>
                <a:cs typeface="Arial"/>
              </a:rPr>
              <a:t>Erbschaft?</a:t>
            </a:r>
            <a:endParaRPr sz="17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14655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Übersehene Externalität </a:t>
            </a:r>
            <a:r>
              <a:rPr dirty="0" spc="-10"/>
              <a:t>von </a:t>
            </a:r>
            <a:r>
              <a:rPr dirty="0" spc="-5"/>
              <a:t>Erbschaften: Carnegie</a:t>
            </a:r>
            <a:r>
              <a:rPr dirty="0" spc="-185"/>
              <a:t> </a:t>
            </a:r>
            <a:r>
              <a:rPr dirty="0" spc="-5"/>
              <a:t>Elasticity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35915" y="618246"/>
            <a:ext cx="5077460" cy="653415"/>
          </a:xfrm>
          <a:prstGeom prst="rect">
            <a:avLst/>
          </a:prstGeom>
        </p:spPr>
        <p:txBody>
          <a:bodyPr wrap="square" lIns="0" tIns="37465" rIns="0" bIns="0" rtlCol="0" vert="horz">
            <a:spAutoFit/>
          </a:bodyPr>
          <a:lstStyle/>
          <a:p>
            <a:pPr marL="23495" marR="5080" indent="-11430">
              <a:lnSpc>
                <a:spcPts val="1250"/>
              </a:lnSpc>
              <a:spcBef>
                <a:spcPts val="295"/>
              </a:spcBef>
            </a:pPr>
            <a:r>
              <a:rPr dirty="0" sz="900" spc="-5">
                <a:latin typeface="Arial"/>
                <a:cs typeface="Arial"/>
              </a:rPr>
              <a:t>“</a:t>
            </a:r>
            <a:r>
              <a:rPr dirty="0" sz="1200" spc="-5" i="1">
                <a:latin typeface="Arial"/>
                <a:cs typeface="Arial"/>
              </a:rPr>
              <a:t>The </a:t>
            </a:r>
            <a:r>
              <a:rPr dirty="0" sz="1200" spc="-10" i="1">
                <a:latin typeface="Arial"/>
                <a:cs typeface="Arial"/>
              </a:rPr>
              <a:t>parent </a:t>
            </a:r>
            <a:r>
              <a:rPr dirty="0" sz="1200" spc="-5" i="1">
                <a:latin typeface="Arial"/>
                <a:cs typeface="Arial"/>
              </a:rPr>
              <a:t>who </a:t>
            </a:r>
            <a:r>
              <a:rPr dirty="0" sz="1200" spc="-15" i="1">
                <a:latin typeface="Arial"/>
                <a:cs typeface="Arial"/>
              </a:rPr>
              <a:t>leaves </a:t>
            </a:r>
            <a:r>
              <a:rPr dirty="0" sz="1200" spc="-5" i="1">
                <a:latin typeface="Arial"/>
                <a:cs typeface="Arial"/>
              </a:rPr>
              <a:t>his son enormous </a:t>
            </a:r>
            <a:r>
              <a:rPr dirty="0" sz="1200" spc="-10" i="1">
                <a:latin typeface="Arial"/>
                <a:cs typeface="Arial"/>
              </a:rPr>
              <a:t>wealth generally </a:t>
            </a:r>
            <a:r>
              <a:rPr dirty="0" sz="1200" spc="-5" i="1">
                <a:latin typeface="Arial"/>
                <a:cs typeface="Arial"/>
              </a:rPr>
              <a:t>deadens </a:t>
            </a:r>
            <a:r>
              <a:rPr dirty="0" sz="1200" spc="-10" i="1">
                <a:latin typeface="Arial"/>
                <a:cs typeface="Arial"/>
              </a:rPr>
              <a:t>the  </a:t>
            </a:r>
            <a:r>
              <a:rPr dirty="0" sz="1200" spc="-15" i="1">
                <a:latin typeface="Arial"/>
                <a:cs typeface="Arial"/>
              </a:rPr>
              <a:t>talents and energies </a:t>
            </a:r>
            <a:r>
              <a:rPr dirty="0" sz="1200" spc="-10" i="1">
                <a:latin typeface="Arial"/>
                <a:cs typeface="Arial"/>
              </a:rPr>
              <a:t>of </a:t>
            </a:r>
            <a:r>
              <a:rPr dirty="0" sz="1200" spc="-20" i="1">
                <a:latin typeface="Arial"/>
                <a:cs typeface="Arial"/>
              </a:rPr>
              <a:t>the </a:t>
            </a:r>
            <a:r>
              <a:rPr dirty="0" sz="1200" spc="-15" i="1">
                <a:latin typeface="Arial"/>
                <a:cs typeface="Arial"/>
              </a:rPr>
              <a:t>son, and </a:t>
            </a:r>
            <a:r>
              <a:rPr dirty="0" sz="1200" spc="-25" i="1">
                <a:latin typeface="Arial"/>
                <a:cs typeface="Arial"/>
              </a:rPr>
              <a:t>tempts </a:t>
            </a:r>
            <a:r>
              <a:rPr dirty="0" sz="1200" spc="-15" i="1">
                <a:latin typeface="Arial"/>
                <a:cs typeface="Arial"/>
              </a:rPr>
              <a:t>him </a:t>
            </a:r>
            <a:r>
              <a:rPr dirty="0" sz="1200" spc="-25" i="1">
                <a:latin typeface="Arial"/>
                <a:cs typeface="Arial"/>
              </a:rPr>
              <a:t>to </a:t>
            </a:r>
            <a:r>
              <a:rPr dirty="0" sz="1200" spc="-20" i="1">
                <a:latin typeface="Arial"/>
                <a:cs typeface="Arial"/>
              </a:rPr>
              <a:t>live </a:t>
            </a:r>
            <a:r>
              <a:rPr dirty="0" sz="1200" spc="-15" i="1">
                <a:latin typeface="Arial"/>
                <a:cs typeface="Arial"/>
              </a:rPr>
              <a:t>a less useful and less  worthy </a:t>
            </a:r>
            <a:r>
              <a:rPr dirty="0" sz="1200" spc="-10" i="1">
                <a:latin typeface="Arial"/>
                <a:cs typeface="Arial"/>
              </a:rPr>
              <a:t>life than </a:t>
            </a:r>
            <a:r>
              <a:rPr dirty="0" sz="1200" spc="-5" i="1">
                <a:latin typeface="Arial"/>
                <a:cs typeface="Arial"/>
              </a:rPr>
              <a:t>he otherwise </a:t>
            </a:r>
            <a:r>
              <a:rPr dirty="0" sz="1200" spc="-10" i="1">
                <a:latin typeface="Arial"/>
                <a:cs typeface="Arial"/>
              </a:rPr>
              <a:t>would</a:t>
            </a:r>
            <a:r>
              <a:rPr dirty="0" sz="1200" spc="10" i="1">
                <a:latin typeface="Arial"/>
                <a:cs typeface="Arial"/>
              </a:rPr>
              <a:t> </a:t>
            </a:r>
            <a:r>
              <a:rPr dirty="0" sz="1200" spc="-5" i="1">
                <a:latin typeface="Arial"/>
                <a:cs typeface="Arial"/>
              </a:rPr>
              <a:t>...</a:t>
            </a:r>
            <a:r>
              <a:rPr dirty="0" sz="900" spc="-5">
                <a:latin typeface="Arial"/>
                <a:cs typeface="Arial"/>
              </a:rPr>
              <a:t>”</a:t>
            </a:r>
            <a:endParaRPr sz="900">
              <a:latin typeface="Arial"/>
              <a:cs typeface="Arial"/>
            </a:endParaRPr>
          </a:p>
          <a:p>
            <a:pPr marL="23495">
              <a:lnSpc>
                <a:spcPct val="100000"/>
              </a:lnSpc>
              <a:spcBef>
                <a:spcPts val="40"/>
              </a:spcBef>
            </a:pPr>
            <a:r>
              <a:rPr dirty="0" sz="800" spc="-5">
                <a:latin typeface="Arial"/>
                <a:cs typeface="Arial"/>
              </a:rPr>
              <a:t>Carnegie, A. (1881) “The gospel of wealth and other timely </a:t>
            </a:r>
            <a:r>
              <a:rPr dirty="0" sz="800" spc="-10">
                <a:latin typeface="Arial"/>
                <a:cs typeface="Arial"/>
              </a:rPr>
              <a:t>essays." </a:t>
            </a:r>
            <a:r>
              <a:rPr dirty="0" sz="800" spc="-5">
                <a:latin typeface="Arial"/>
                <a:cs typeface="Arial"/>
              </a:rPr>
              <a:t>Harvard University</a:t>
            </a:r>
            <a:r>
              <a:rPr dirty="0" sz="800" spc="3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Press.</a:t>
            </a:r>
            <a:endParaRPr sz="8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96595" y="1605503"/>
            <a:ext cx="482028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Ökonomisch gesprochen: die Reaktion des Arbeitsangebots der Erbinnen auf eine</a:t>
            </a:r>
            <a:r>
              <a:rPr dirty="0" sz="900" spc="-9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Erbschaft</a:t>
            </a:r>
            <a:endParaRPr sz="9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71195" y="1691541"/>
            <a:ext cx="3617595" cy="405130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61925">
              <a:lnSpc>
                <a:spcPct val="100000"/>
              </a:lnSpc>
              <a:spcBef>
                <a:spcPts val="515"/>
              </a:spcBef>
            </a:pPr>
            <a:r>
              <a:rPr dirty="0" sz="900" spc="-5">
                <a:latin typeface="Arial"/>
                <a:cs typeface="Arial"/>
              </a:rPr>
              <a:t>(und andere </a:t>
            </a:r>
            <a:r>
              <a:rPr dirty="0" sz="900" spc="-10">
                <a:latin typeface="Arial"/>
                <a:cs typeface="Arial"/>
              </a:rPr>
              <a:t>Vermögenstransfers, </a:t>
            </a:r>
            <a:r>
              <a:rPr dirty="0" sz="900" spc="-5">
                <a:latin typeface="Arial"/>
                <a:cs typeface="Arial"/>
              </a:rPr>
              <a:t>z.B.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Lottogewinne)</a:t>
            </a:r>
            <a:endParaRPr sz="900">
              <a:latin typeface="Arial"/>
              <a:cs typeface="Arial"/>
            </a:endParaRPr>
          </a:p>
          <a:p>
            <a:pPr marL="161925" indent="-12446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62560" algn="l"/>
              </a:tabLst>
            </a:pPr>
            <a:r>
              <a:rPr dirty="0" sz="900" spc="-5">
                <a:latin typeface="Arial"/>
                <a:cs typeface="Arial"/>
              </a:rPr>
              <a:t>Analogie: Diskussion zur Höhe </a:t>
            </a:r>
            <a:r>
              <a:rPr dirty="0" sz="900" spc="-10">
                <a:latin typeface="Arial"/>
                <a:cs typeface="Arial"/>
              </a:rPr>
              <a:t>von </a:t>
            </a:r>
            <a:r>
              <a:rPr dirty="0" sz="900" spc="-5">
                <a:latin typeface="Arial"/>
                <a:cs typeface="Arial"/>
              </a:rPr>
              <a:t>Arbeitslosengeld und</a:t>
            </a:r>
            <a:r>
              <a:rPr dirty="0" sz="900" spc="-10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Sozialhilfe</a:t>
            </a:r>
            <a:endParaRPr sz="9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96595" y="2276088"/>
            <a:ext cx="4923790" cy="30162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36525" marR="5080" indent="-12446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Fiskalische Externalität: wenn Empfänger wegen eines (tatsächlichen oder zu erwartenden)  </a:t>
            </a:r>
            <a:r>
              <a:rPr dirty="0" sz="900" spc="-10">
                <a:latin typeface="Arial"/>
                <a:cs typeface="Arial"/>
              </a:rPr>
              <a:t>Vermögensanfalls </a:t>
            </a:r>
            <a:r>
              <a:rPr dirty="0" sz="900" spc="-5">
                <a:latin typeface="Arial"/>
                <a:cs typeface="Arial"/>
              </a:rPr>
              <a:t>weniger arbeiten, entgehen dem Staat </a:t>
            </a:r>
            <a:r>
              <a:rPr dirty="0" sz="900" spc="-10">
                <a:latin typeface="Arial"/>
                <a:cs typeface="Arial"/>
              </a:rPr>
              <a:t>Einkommenssteuern (Kopczuk,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2013)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36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70586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Einkommensanteil </a:t>
            </a:r>
            <a:r>
              <a:rPr dirty="0" spc="-5"/>
              <a:t>des </a:t>
            </a:r>
            <a:r>
              <a:rPr dirty="0" spc="-40"/>
              <a:t>Top </a:t>
            </a:r>
            <a:r>
              <a:rPr dirty="0" spc="-5"/>
              <a:t>1% am</a:t>
            </a:r>
            <a:r>
              <a:rPr dirty="0" spc="85"/>
              <a:t> </a:t>
            </a:r>
            <a:r>
              <a:rPr dirty="0" spc="-10"/>
              <a:t>Gesamteinkommen</a:t>
            </a:r>
          </a:p>
        </p:txBody>
      </p:sp>
      <p:sp>
        <p:nvSpPr>
          <p:cNvPr id="3" name="object 3"/>
          <p:cNvSpPr/>
          <p:nvPr/>
        </p:nvSpPr>
        <p:spPr>
          <a:xfrm>
            <a:off x="743975" y="624158"/>
            <a:ext cx="2806700" cy="1842770"/>
          </a:xfrm>
          <a:custGeom>
            <a:avLst/>
            <a:gdLst/>
            <a:ahLst/>
            <a:cxnLst/>
            <a:rect l="l" t="t" r="r" b="b"/>
            <a:pathLst>
              <a:path w="2806700" h="1842770">
                <a:moveTo>
                  <a:pt x="0" y="0"/>
                </a:moveTo>
                <a:lnTo>
                  <a:pt x="2806118" y="0"/>
                </a:lnTo>
                <a:lnTo>
                  <a:pt x="280611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41593" y="2343843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41593" y="2271258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41593" y="2198674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41593" y="2126089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41593" y="2053504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41593" y="1980920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41593" y="1908335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41593" y="1835751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41593" y="1763064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41593" y="1690480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41593" y="1617895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41593" y="1545310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41593" y="1472725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41593" y="1400141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41593" y="1327556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41593" y="1254971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41593" y="1182284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741593" y="1109700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741593" y="1037115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741593" y="964531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741593" y="891946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741593" y="819362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41593" y="746777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41593" y="2271258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 h="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41593" y="2126089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 h="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41593" y="1980920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 h="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41593" y="1835751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 h="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41593" y="1690480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 h="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41593" y="1545310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 h="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41593" y="1400141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 h="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41593" y="1254971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 h="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41593" y="1109700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 h="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41593" y="964531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 h="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41593" y="819362"/>
            <a:ext cx="2802890" cy="0"/>
          </a:xfrm>
          <a:custGeom>
            <a:avLst/>
            <a:gdLst/>
            <a:ahLst/>
            <a:cxnLst/>
            <a:rect l="l" t="t" r="r" b="b"/>
            <a:pathLst>
              <a:path w="2802890" h="0">
                <a:moveTo>
                  <a:pt x="0" y="0"/>
                </a:moveTo>
                <a:lnTo>
                  <a:pt x="2802796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902320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118739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335260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551781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768200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984720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201242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417660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634182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850702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067121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83642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902320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902320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902320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902320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902320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902320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902320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902320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902320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902320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902320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902320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902320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902320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902320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902320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902320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902320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902320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902320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902320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902320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902320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902320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902320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902320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902320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902320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902320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902320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902320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902320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902320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902320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902320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902320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902320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902320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902320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902320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902320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902320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902320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902320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902320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902320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902320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902320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902320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902320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902320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902320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902320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902320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902320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902320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902320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902320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902320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902320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902320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902320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902320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902320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902320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902320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902320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902320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902320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902320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902320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902320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902320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902320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902320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902320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902320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902320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902320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902320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902320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902320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902320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902320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902320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902320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902320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902320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902320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902320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902320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902320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902320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902320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902320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902320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335260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335260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335260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335260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335260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1335260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335260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335260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335260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335260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335260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335260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335260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335260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335260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335260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335260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1335260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1335260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1335260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1335260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1335260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1335260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1335260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1335260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1335260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1335260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1335260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1335260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1335260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1335260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1335260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1335260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335260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335260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335260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335260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335260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335260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335260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335260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335260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335260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335260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335260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335260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335260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335260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335260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335260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335260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335260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335260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335260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335260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335260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335260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335260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335260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335260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335260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335260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335260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335260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35260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35260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35260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335260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335260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335260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335260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335260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335260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335260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335260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335260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335260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335260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335260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335260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335260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335260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335260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335260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335260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335260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335260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335260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335260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335260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335260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335260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335260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335260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335260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1335260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1768200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1768200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68200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768200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768200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1768200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1768200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1768200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1768200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1768200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1768200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1768200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1768200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1768200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1768200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1768200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1768200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1768200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1768200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1768200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1768200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768200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1768200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1768200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1768200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1768200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1768200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1768200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1768200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1768200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1768200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1768200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1768200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1768200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1768200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1768200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1768200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1768200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1768200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1768200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1768200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1768200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1768200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1768200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1768200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1768200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1768200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1768200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1768200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1768200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1768200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1768200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768200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768200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768200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1768200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1768200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1768200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768200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768200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768200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1768200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1768200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1768200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1768200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1768200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1768200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768200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768200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768200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1768200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1768200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1768200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1768200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1768200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1768200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1768200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768200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1768200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1768200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1768200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1768200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1768200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1768200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1768200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1768200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768200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768200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768200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768200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768200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768200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768200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768200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768200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768200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2201242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2201242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2201242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2201242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2201242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2201242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2201242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201242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201242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201242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201242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2201242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2201242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2201242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2201242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2201242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2201242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2201242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2201242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2201242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2201242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2201242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2201242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2201242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2201242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2201242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201242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201242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2201242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2201242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2201242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2201242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2201242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2201242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2201242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2201242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201242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2201242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2201242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2201242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2201242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2201242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2201242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201242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201242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201242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201242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201242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201242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201242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201242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201242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201242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201242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201242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201242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201242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201242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201242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201242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201242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201242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201242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201242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201242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201242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201242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201242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201242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201242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201242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201242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201242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201242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201242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201242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201242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201242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201242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201242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201242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201242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201242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201242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201242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201242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201242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201242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201242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201242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201242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201242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201242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201242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201242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201242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634182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634182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634182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634182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634182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634182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634182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634182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634182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634182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2634182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2634182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2634182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2634182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2634182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2634182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2634182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2634182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2634182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2634182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2634182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2634182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2634182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2634182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2634182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2634182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2634182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2634182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2634182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2634182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2634182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2634182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2634182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2634182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2634182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2634182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2634182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2634182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2634182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2634182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2634182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2634182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2634182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2634182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2634182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2634182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2634182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2634182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2634182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2634182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2634182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2634182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2634182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2634182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2634182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2634182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2634182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2634182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2634182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2634182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2634182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2634182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2634182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634182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634182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2634182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634182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2634182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2634182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2634182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2634182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2634182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2634182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2634182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2634182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2634182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2634182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2634182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2634182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2634182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2634182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634182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634182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2634182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2634182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2634182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2634182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634182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2634182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634182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634182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634182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634182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634182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634182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634182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3067121" y="24474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3067121" y="2428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3067121" y="2409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3067121" y="2390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3067121" y="2371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3067121" y="2352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3067121" y="233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3067121" y="2314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3067121" y="2295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3067121" y="2275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3067121" y="22569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3067121" y="2237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3067121" y="22188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3067121" y="2199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3067121" y="2180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3067121" y="2161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3067121" y="2142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3067121" y="2123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3067121" y="210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3067121" y="2085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3067121" y="2066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3067121" y="20473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3067121" y="20283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3067121" y="2009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3067121" y="1990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3067121" y="1971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3067121" y="1952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3067121" y="1933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3067121" y="1913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3067121" y="1894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3067121" y="18758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3067121" y="1856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3067121" y="18377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3067121" y="1818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3067121" y="17997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3067121" y="1780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3067121" y="176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3067121" y="17424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3067121" y="172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3067121" y="1704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3067121" y="1685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3067121" y="1666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3067121" y="1647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3067121" y="16282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3067121" y="16091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3067121" y="1590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3067121" y="15711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3067121" y="1551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3067121" y="15329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3067121" y="1513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3067121" y="1494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3067121" y="1475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3067121" y="1456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3067121" y="14377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3067121" y="14186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3067121" y="1399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3067121" y="1380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3067121" y="1361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3067121" y="1342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3067121" y="1323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067121" y="1304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067121" y="1285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067121" y="1266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067121" y="1247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067121" y="12281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067121" y="1209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067121" y="11900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067121" y="117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067121" y="1151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067121" y="1132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067121" y="1113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067121" y="1094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067121" y="1075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067121" y="1056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067121" y="1037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067121" y="10185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067121" y="9995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067121" y="980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067121" y="961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067121" y="942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067121" y="923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3067121" y="904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3067121" y="885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3067121" y="866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3067121" y="8471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3067121" y="8280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3067121" y="8090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067121" y="789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067121" y="770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3067121" y="751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3067121" y="732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3067121" y="713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3067121" y="694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3067121" y="6756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3067121" y="656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3067121" y="6375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3500163" y="637542"/>
            <a:ext cx="0" cy="1831339"/>
          </a:xfrm>
          <a:custGeom>
            <a:avLst/>
            <a:gdLst/>
            <a:ahLst/>
            <a:cxnLst/>
            <a:rect l="l" t="t" r="r" b="b"/>
            <a:pathLst>
              <a:path w="0"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1075435" y="1361852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0" y="11568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1097035" y="1361852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0"/>
                </a:moveTo>
                <a:lnTo>
                  <a:pt x="4811" y="737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1109525" y="138120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1118636" y="13952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102" y="3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1118739" y="1363183"/>
            <a:ext cx="6985" cy="32384"/>
          </a:xfrm>
          <a:custGeom>
            <a:avLst/>
            <a:gdLst/>
            <a:ahLst/>
            <a:cxnLst/>
            <a:rect l="l" t="t" r="r" b="b"/>
            <a:pathLst>
              <a:path w="6984" h="32384">
                <a:moveTo>
                  <a:pt x="0" y="32350"/>
                </a:moveTo>
                <a:lnTo>
                  <a:pt x="69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1128771" y="134680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1132252" y="1300222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32555"/>
                </a:moveTo>
                <a:lnTo>
                  <a:pt x="69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142387" y="1303703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678" y="324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153444" y="135007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157334" y="1366254"/>
            <a:ext cx="5080" cy="20320"/>
          </a:xfrm>
          <a:custGeom>
            <a:avLst/>
            <a:gdLst/>
            <a:ahLst/>
            <a:cxnLst/>
            <a:rect l="l" t="t" r="r" b="b"/>
            <a:pathLst>
              <a:path w="5080" h="20319">
                <a:moveTo>
                  <a:pt x="0" y="0"/>
                </a:moveTo>
                <a:lnTo>
                  <a:pt x="4709" y="1996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162043" y="138621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2661" y="1259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167571" y="141283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171052" y="1429216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756" y="325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180778" y="1475797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0" y="0"/>
                </a:moveTo>
                <a:lnTo>
                  <a:pt x="2866" y="138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183644" y="1474773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40">
                <a:moveTo>
                  <a:pt x="0" y="14844"/>
                </a:moveTo>
                <a:lnTo>
                  <a:pt x="1228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205040" y="146351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07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205347" y="146351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194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209033" y="1479277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677" y="324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219987" y="15256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223877" y="1541829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0" y="0"/>
                </a:moveTo>
                <a:lnTo>
                  <a:pt x="3071" y="134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226948" y="1537427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5" h="18415">
                <a:moveTo>
                  <a:pt x="0" y="17813"/>
                </a:moveTo>
                <a:lnTo>
                  <a:pt x="818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241178" y="1508147"/>
            <a:ext cx="7620" cy="16510"/>
          </a:xfrm>
          <a:custGeom>
            <a:avLst/>
            <a:gdLst/>
            <a:ahLst/>
            <a:cxnLst/>
            <a:rect l="l" t="t" r="r" b="b"/>
            <a:pathLst>
              <a:path w="7619" h="16509">
                <a:moveTo>
                  <a:pt x="0" y="16277"/>
                </a:moveTo>
                <a:lnTo>
                  <a:pt x="74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248651" y="1493201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4" h="15240">
                <a:moveTo>
                  <a:pt x="0" y="14946"/>
                </a:moveTo>
                <a:lnTo>
                  <a:pt x="389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256227" y="147702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260424" y="143095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248"/>
                </a:moveTo>
                <a:lnTo>
                  <a:pt x="849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272504" y="143433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276804" y="145051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394" y="321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288884" y="1496579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5">
                <a:moveTo>
                  <a:pt x="0" y="0"/>
                </a:moveTo>
                <a:lnTo>
                  <a:pt x="3071" y="1156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291956" y="1487263"/>
            <a:ext cx="4445" cy="20955"/>
          </a:xfrm>
          <a:custGeom>
            <a:avLst/>
            <a:gdLst/>
            <a:ahLst/>
            <a:cxnLst/>
            <a:rect l="l" t="t" r="r" b="b"/>
            <a:pathLst>
              <a:path w="4444" h="20955">
                <a:moveTo>
                  <a:pt x="0" y="20884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299224" y="147088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302705" y="1424301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32657"/>
                </a:moveTo>
                <a:lnTo>
                  <a:pt x="675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312430" y="140792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314990" y="1360828"/>
            <a:ext cx="4445" cy="33020"/>
          </a:xfrm>
          <a:custGeom>
            <a:avLst/>
            <a:gdLst/>
            <a:ahLst/>
            <a:cxnLst/>
            <a:rect l="l" t="t" r="r" b="b"/>
            <a:pathLst>
              <a:path w="4444" h="33019">
                <a:moveTo>
                  <a:pt x="0" y="32965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321235" y="1313531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327479" y="129694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329629" y="124975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339355" y="124463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351844" y="1255688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5016" y="45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356861" y="1235008"/>
            <a:ext cx="8890" cy="25400"/>
          </a:xfrm>
          <a:custGeom>
            <a:avLst/>
            <a:gdLst/>
            <a:ahLst/>
            <a:cxnLst/>
            <a:rect l="l" t="t" r="r" b="b"/>
            <a:pathLst>
              <a:path w="8890" h="25400">
                <a:moveTo>
                  <a:pt x="0" y="25184"/>
                </a:moveTo>
                <a:lnTo>
                  <a:pt x="839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369760" y="1195184"/>
            <a:ext cx="8890" cy="26670"/>
          </a:xfrm>
          <a:custGeom>
            <a:avLst/>
            <a:gdLst/>
            <a:ahLst/>
            <a:cxnLst/>
            <a:rect l="l" t="t" r="r" b="b"/>
            <a:pathLst>
              <a:path w="8890" h="26669">
                <a:moveTo>
                  <a:pt x="0" y="26208"/>
                </a:moveTo>
                <a:lnTo>
                  <a:pt x="87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378462" y="1189553"/>
            <a:ext cx="1270" cy="5715"/>
          </a:xfrm>
          <a:custGeom>
            <a:avLst/>
            <a:gdLst/>
            <a:ahLst/>
            <a:cxnLst/>
            <a:rect l="l" t="t" r="r" b="b"/>
            <a:pathLst>
              <a:path w="1269" h="5715">
                <a:moveTo>
                  <a:pt x="0" y="5630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381021" y="117296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383068" y="1125671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30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389211" y="110908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391360" y="106178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19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397401" y="1026161"/>
            <a:ext cx="3175" cy="21590"/>
          </a:xfrm>
          <a:custGeom>
            <a:avLst/>
            <a:gdLst/>
            <a:ahLst/>
            <a:cxnLst/>
            <a:rect l="l" t="t" r="r" b="b"/>
            <a:pathLst>
              <a:path w="3175" h="21590">
                <a:moveTo>
                  <a:pt x="1382" y="-3573"/>
                </a:moveTo>
                <a:lnTo>
                  <a:pt x="1382" y="24970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400165" y="1026161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5">
                <a:moveTo>
                  <a:pt x="0" y="0"/>
                </a:moveTo>
                <a:lnTo>
                  <a:pt x="2661" y="1146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406103" y="105155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409891" y="106772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575" y="325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420743" y="111420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422688" y="1130687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6" y="-3573"/>
                </a:moveTo>
                <a:lnTo>
                  <a:pt x="1176" y="36845"/>
                </a:lnTo>
              </a:path>
            </a:pathLst>
          </a:custGeom>
          <a:ln w="950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426167" y="117818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6"/>
                </a:lnTo>
              </a:path>
            </a:pathLst>
          </a:custGeom>
          <a:ln w="9502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429648" y="122569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430877" y="1242277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2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434358" y="128977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435484" y="1306467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228" y="-3573"/>
                </a:moveTo>
                <a:lnTo>
                  <a:pt x="1228" y="36743"/>
                </a:lnTo>
              </a:path>
            </a:pathLst>
          </a:custGeom>
          <a:ln w="960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438965" y="135396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2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442343" y="140136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443879" y="141795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064" y="3265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453912" y="146463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457495" y="1480915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960" y="325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476331" y="1512857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4" h="1905">
                <a:moveTo>
                  <a:pt x="-3573" y="818"/>
                </a:moveTo>
                <a:lnTo>
                  <a:pt x="14016" y="818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486774" y="1491767"/>
            <a:ext cx="8890" cy="21590"/>
          </a:xfrm>
          <a:custGeom>
            <a:avLst/>
            <a:gdLst/>
            <a:ahLst/>
            <a:cxnLst/>
            <a:rect l="l" t="t" r="r" b="b"/>
            <a:pathLst>
              <a:path w="8890" h="21590">
                <a:moveTo>
                  <a:pt x="0" y="21089"/>
                </a:moveTo>
                <a:lnTo>
                  <a:pt x="87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500901" y="147641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92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507248" y="1460543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2661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508374" y="1460543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09">
                <a:moveTo>
                  <a:pt x="0" y="0"/>
                </a:moveTo>
                <a:lnTo>
                  <a:pt x="21702" y="348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530077" y="1458905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5">
                <a:moveTo>
                  <a:pt x="0" y="5118"/>
                </a:moveTo>
                <a:lnTo>
                  <a:pt x="675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548300" y="144887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553419" y="1402495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4"/>
                </a:moveTo>
                <a:lnTo>
                  <a:pt x="481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560175" y="1355300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8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566932" y="133881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7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569287" y="1296229"/>
            <a:ext cx="4445" cy="28575"/>
          </a:xfrm>
          <a:custGeom>
            <a:avLst/>
            <a:gdLst/>
            <a:ahLst/>
            <a:cxnLst/>
            <a:rect l="l" t="t" r="r" b="b"/>
            <a:pathLst>
              <a:path w="4444" h="28575">
                <a:moveTo>
                  <a:pt x="0" y="28460"/>
                </a:moveTo>
                <a:lnTo>
                  <a:pt x="409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573382" y="1296229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80">
                <a:moveTo>
                  <a:pt x="0" y="0"/>
                </a:moveTo>
                <a:lnTo>
                  <a:pt x="819" y="45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576658" y="131486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579525" y="133134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733" y="3276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587714" y="1378232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630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596211" y="142512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600511" y="1441193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599" y="3224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612796" y="148726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617710" y="1476820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5" h="24130">
                <a:moveTo>
                  <a:pt x="0" y="23853"/>
                </a:moveTo>
                <a:lnTo>
                  <a:pt x="2057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638287" y="147569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126"/>
                </a:moveTo>
                <a:lnTo>
                  <a:pt x="14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1650879" y="1459416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268"/>
                </a:moveTo>
                <a:lnTo>
                  <a:pt x="900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1659888" y="1459416"/>
            <a:ext cx="10795" cy="19685"/>
          </a:xfrm>
          <a:custGeom>
            <a:avLst/>
            <a:gdLst/>
            <a:ahLst/>
            <a:cxnLst/>
            <a:rect l="l" t="t" r="r" b="b"/>
            <a:pathLst>
              <a:path w="10794" h="19684">
                <a:moveTo>
                  <a:pt x="0" y="0"/>
                </a:moveTo>
                <a:lnTo>
                  <a:pt x="10442" y="1914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1677087" y="149115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126" y="20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1682718" y="150650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117" y="329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1690088" y="155370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1692647" y="1570085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221" y="329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1700121" y="1617178"/>
            <a:ext cx="3175" cy="19685"/>
          </a:xfrm>
          <a:custGeom>
            <a:avLst/>
            <a:gdLst/>
            <a:ahLst/>
            <a:cxnLst/>
            <a:rect l="l" t="t" r="r" b="b"/>
            <a:pathLst>
              <a:path w="3175" h="19685">
                <a:moveTo>
                  <a:pt x="0" y="0"/>
                </a:moveTo>
                <a:lnTo>
                  <a:pt x="3071" y="1934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1703192" y="1636527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4" h="13335">
                <a:moveTo>
                  <a:pt x="0" y="0"/>
                </a:moveTo>
                <a:lnTo>
                  <a:pt x="4299" y="1310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1712099" y="166304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1717320" y="1678911"/>
            <a:ext cx="7620" cy="22860"/>
          </a:xfrm>
          <a:custGeom>
            <a:avLst/>
            <a:gdLst/>
            <a:ahLst/>
            <a:cxnLst/>
            <a:rect l="l" t="t" r="r" b="b"/>
            <a:pathLst>
              <a:path w="7619" h="22860">
                <a:moveTo>
                  <a:pt x="0" y="0"/>
                </a:moveTo>
                <a:lnTo>
                  <a:pt x="7574" y="227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1724895" y="1701638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3173" y="89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1732983" y="172395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1738614" y="1739620"/>
            <a:ext cx="8255" cy="22225"/>
          </a:xfrm>
          <a:custGeom>
            <a:avLst/>
            <a:gdLst/>
            <a:ahLst/>
            <a:cxnLst/>
            <a:rect l="l" t="t" r="r" b="b"/>
            <a:pathLst>
              <a:path w="8255" h="22225">
                <a:moveTo>
                  <a:pt x="0" y="0"/>
                </a:moveTo>
                <a:lnTo>
                  <a:pt x="7883" y="2180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1746497" y="1751700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60">
                <a:moveTo>
                  <a:pt x="0" y="9726"/>
                </a:moveTo>
                <a:lnTo>
                  <a:pt x="28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1753561" y="170604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1941"/>
                </a:moveTo>
                <a:lnTo>
                  <a:pt x="962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1767278" y="169007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1774137" y="1647277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39" h="30480">
                <a:moveTo>
                  <a:pt x="0" y="29893"/>
                </a:moveTo>
                <a:lnTo>
                  <a:pt x="14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1793076" y="165690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1797581" y="167287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0"/>
                </a:moveTo>
                <a:lnTo>
                  <a:pt x="9111" y="321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1810583" y="1718735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921" y="317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1811504" y="1705631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0" y="16277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1833105" y="170563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740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1843342" y="171955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1853170" y="17330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638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1854808" y="1706347"/>
            <a:ext cx="10160" cy="29209"/>
          </a:xfrm>
          <a:custGeom>
            <a:avLst/>
            <a:gdLst/>
            <a:ahLst/>
            <a:cxnLst/>
            <a:rect l="l" t="t" r="r" b="b"/>
            <a:pathLst>
              <a:path w="10160" h="29210">
                <a:moveTo>
                  <a:pt x="0" y="28972"/>
                </a:moveTo>
                <a:lnTo>
                  <a:pt x="98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1869345" y="169048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1874669" y="167194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5016"/>
                </a:moveTo>
                <a:lnTo>
                  <a:pt x="17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1876409" y="1671949"/>
            <a:ext cx="10160" cy="26670"/>
          </a:xfrm>
          <a:custGeom>
            <a:avLst/>
            <a:gdLst/>
            <a:ahLst/>
            <a:cxnLst/>
            <a:rect l="l" t="t" r="r" b="b"/>
            <a:pathLst>
              <a:path w="10160" h="26669">
                <a:moveTo>
                  <a:pt x="0" y="0"/>
                </a:moveTo>
                <a:lnTo>
                  <a:pt x="9622" y="2641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1890843" y="1711774"/>
            <a:ext cx="7620" cy="20320"/>
          </a:xfrm>
          <a:custGeom>
            <a:avLst/>
            <a:gdLst/>
            <a:ahLst/>
            <a:cxnLst/>
            <a:rect l="l" t="t" r="r" b="b"/>
            <a:pathLst>
              <a:path w="7619" h="20319">
                <a:moveTo>
                  <a:pt x="0" y="0"/>
                </a:moveTo>
                <a:lnTo>
                  <a:pt x="7268" y="200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1898112" y="173183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197" y="1126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1907326" y="175651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1913059" y="1772073"/>
            <a:ext cx="6985" cy="18415"/>
          </a:xfrm>
          <a:custGeom>
            <a:avLst/>
            <a:gdLst/>
            <a:ahLst/>
            <a:cxnLst/>
            <a:rect l="l" t="t" r="r" b="b"/>
            <a:pathLst>
              <a:path w="6985" h="18414">
                <a:moveTo>
                  <a:pt x="0" y="0"/>
                </a:moveTo>
                <a:lnTo>
                  <a:pt x="6653" y="1781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1919713" y="1789886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0" y="0"/>
                </a:moveTo>
                <a:lnTo>
                  <a:pt x="5528" y="1330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1930769" y="181640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1937219" y="1831758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4" h="10160">
                <a:moveTo>
                  <a:pt x="0" y="0"/>
                </a:moveTo>
                <a:lnTo>
                  <a:pt x="4095" y="98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1941314" y="1820804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5">
                <a:moveTo>
                  <a:pt x="0" y="20782"/>
                </a:moveTo>
                <a:lnTo>
                  <a:pt x="890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1955851" y="1791012"/>
            <a:ext cx="7620" cy="17145"/>
          </a:xfrm>
          <a:custGeom>
            <a:avLst/>
            <a:gdLst/>
            <a:ahLst/>
            <a:cxnLst/>
            <a:rect l="l" t="t" r="r" b="b"/>
            <a:pathLst>
              <a:path w="7619" h="17144">
                <a:moveTo>
                  <a:pt x="0" y="16585"/>
                </a:moveTo>
                <a:lnTo>
                  <a:pt x="71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1963017" y="1781594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417"/>
                </a:moveTo>
                <a:lnTo>
                  <a:pt x="1208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1986153" y="177575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1997722" y="1787839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0" y="0"/>
                </a:moveTo>
                <a:lnTo>
                  <a:pt x="8599" y="900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2006322" y="1796848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4">
                <a:moveTo>
                  <a:pt x="0" y="0"/>
                </a:moveTo>
                <a:lnTo>
                  <a:pt x="12284" y="1689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2027103" y="18253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819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2027922" y="182633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60" y="-3573"/>
                </a:moveTo>
                <a:lnTo>
                  <a:pt x="460" y="3676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2042972" y="1823568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921"/>
                </a:moveTo>
                <a:lnTo>
                  <a:pt x="665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2049625" y="1803195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80" h="20955">
                <a:moveTo>
                  <a:pt x="0" y="20372"/>
                </a:moveTo>
                <a:lnTo>
                  <a:pt x="171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2075015" y="1804322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80" h="29210">
                <a:moveTo>
                  <a:pt x="0" y="0"/>
                </a:moveTo>
                <a:lnTo>
                  <a:pt x="17300" y="286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2099687" y="182080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2108389" y="1798588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10135"/>
                </a:moveTo>
                <a:lnTo>
                  <a:pt x="614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2114531" y="1798588"/>
            <a:ext cx="10795" cy="19050"/>
          </a:xfrm>
          <a:custGeom>
            <a:avLst/>
            <a:gdLst/>
            <a:ahLst/>
            <a:cxnLst/>
            <a:rect l="l" t="t" r="r" b="b"/>
            <a:pathLst>
              <a:path w="10794" h="19050">
                <a:moveTo>
                  <a:pt x="0" y="0"/>
                </a:moveTo>
                <a:lnTo>
                  <a:pt x="10237" y="1893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2131627" y="183001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023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2143094" y="1839231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-3573" y="563"/>
                </a:moveTo>
                <a:lnTo>
                  <a:pt x="18315" y="563"/>
                </a:lnTo>
              </a:path>
            </a:pathLst>
          </a:custGeom>
          <a:ln w="827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2157835" y="1826947"/>
            <a:ext cx="13335" cy="13970"/>
          </a:xfrm>
          <a:custGeom>
            <a:avLst/>
            <a:gdLst/>
            <a:ahLst/>
            <a:cxnLst/>
            <a:rect l="l" t="t" r="r" b="b"/>
            <a:pathLst>
              <a:path w="13335" h="13969">
                <a:moveTo>
                  <a:pt x="0" y="13410"/>
                </a:moveTo>
                <a:lnTo>
                  <a:pt x="1279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2180357" y="1788350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4" h="28575">
                <a:moveTo>
                  <a:pt x="0" y="28153"/>
                </a:moveTo>
                <a:lnTo>
                  <a:pt x="180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2205337" y="179213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0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2213117" y="1806881"/>
            <a:ext cx="10160" cy="19050"/>
          </a:xfrm>
          <a:custGeom>
            <a:avLst/>
            <a:gdLst/>
            <a:ahLst/>
            <a:cxnLst/>
            <a:rect l="l" t="t" r="r" b="b"/>
            <a:pathLst>
              <a:path w="10160" h="19050">
                <a:moveTo>
                  <a:pt x="0" y="0"/>
                </a:moveTo>
                <a:lnTo>
                  <a:pt x="9725" y="184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2222843" y="1814251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0" y="11057"/>
                </a:moveTo>
                <a:lnTo>
                  <a:pt x="57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2235128" y="179940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2242806" y="178343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0" y="3276"/>
                </a:moveTo>
                <a:lnTo>
                  <a:pt x="16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2244443" y="1765521"/>
            <a:ext cx="22225" cy="18415"/>
          </a:xfrm>
          <a:custGeom>
            <a:avLst/>
            <a:gdLst/>
            <a:ahLst/>
            <a:cxnLst/>
            <a:rect l="l" t="t" r="r" b="b"/>
            <a:pathLst>
              <a:path w="22225" h="18414">
                <a:moveTo>
                  <a:pt x="0" y="17915"/>
                </a:moveTo>
                <a:lnTo>
                  <a:pt x="216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2266045" y="1765521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614" y="153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2271983" y="1780263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386" y="310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2289283" y="182469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2294095" y="184066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0"/>
                </a:moveTo>
                <a:lnTo>
                  <a:pt x="9521" y="3194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2307711" y="188632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2316924" y="1870559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5" h="13969">
                <a:moveTo>
                  <a:pt x="0" y="13922"/>
                </a:moveTo>
                <a:lnTo>
                  <a:pt x="141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2331052" y="1863187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0" y="7371"/>
                </a:moveTo>
                <a:lnTo>
                  <a:pt x="1136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2354598" y="1857455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19" h="8889">
                <a:moveTo>
                  <a:pt x="0" y="0"/>
                </a:moveTo>
                <a:lnTo>
                  <a:pt x="19758" y="849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2374357" y="1865951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0" y="0"/>
                </a:moveTo>
                <a:lnTo>
                  <a:pt x="8598" y="829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2393193" y="18841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2406604" y="1894003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0" y="0"/>
                </a:moveTo>
                <a:lnTo>
                  <a:pt x="11055" y="737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2417660" y="1901374"/>
            <a:ext cx="20320" cy="635"/>
          </a:xfrm>
          <a:custGeom>
            <a:avLst/>
            <a:gdLst/>
            <a:ahLst/>
            <a:cxnLst/>
            <a:rect l="l" t="t" r="r" b="b"/>
            <a:pathLst>
              <a:path w="20319" h="635">
                <a:moveTo>
                  <a:pt x="-3573" y="307"/>
                </a:moveTo>
                <a:lnTo>
                  <a:pt x="23639" y="307"/>
                </a:lnTo>
              </a:path>
            </a:pathLst>
          </a:custGeom>
          <a:ln w="776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2450829" y="189564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2466391" y="1893286"/>
            <a:ext cx="16510" cy="3810"/>
          </a:xfrm>
          <a:custGeom>
            <a:avLst/>
            <a:gdLst/>
            <a:ahLst/>
            <a:cxnLst/>
            <a:rect l="l" t="t" r="r" b="b"/>
            <a:pathLst>
              <a:path w="16510" h="3810">
                <a:moveTo>
                  <a:pt x="0" y="0"/>
                </a:moveTo>
                <a:lnTo>
                  <a:pt x="16174" y="348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2482565" y="1881001"/>
            <a:ext cx="6350" cy="15875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0" y="15765"/>
                </a:moveTo>
                <a:lnTo>
                  <a:pt x="58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2493417" y="1838105"/>
            <a:ext cx="11430" cy="29845"/>
          </a:xfrm>
          <a:custGeom>
            <a:avLst/>
            <a:gdLst/>
            <a:ahLst/>
            <a:cxnLst/>
            <a:rect l="l" t="t" r="r" b="b"/>
            <a:pathLst>
              <a:path w="11430" h="29844">
                <a:moveTo>
                  <a:pt x="0" y="29484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2504269" y="1837799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306"/>
                </a:moveTo>
                <a:lnTo>
                  <a:pt x="184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2520137" y="183513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45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2536824" y="1834625"/>
            <a:ext cx="10795" cy="0"/>
          </a:xfrm>
          <a:custGeom>
            <a:avLst/>
            <a:gdLst/>
            <a:ahLst/>
            <a:cxnLst/>
            <a:rect l="l" t="t" r="r" b="b"/>
            <a:pathLst>
              <a:path w="10794" h="0">
                <a:moveTo>
                  <a:pt x="0" y="0"/>
                </a:moveTo>
                <a:lnTo>
                  <a:pt x="1074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2547573" y="1814251"/>
            <a:ext cx="10160" cy="20955"/>
          </a:xfrm>
          <a:custGeom>
            <a:avLst/>
            <a:gdLst/>
            <a:ahLst/>
            <a:cxnLst/>
            <a:rect l="l" t="t" r="r" b="b"/>
            <a:pathLst>
              <a:path w="10160" h="20955">
                <a:moveTo>
                  <a:pt x="0" y="20373"/>
                </a:moveTo>
                <a:lnTo>
                  <a:pt x="972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2563441" y="179910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2570710" y="1756307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39" h="30480">
                <a:moveTo>
                  <a:pt x="0" y="29894"/>
                </a:moveTo>
                <a:lnTo>
                  <a:pt x="14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2592003" y="1720168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5" h="24130">
                <a:moveTo>
                  <a:pt x="0" y="23546"/>
                </a:moveTo>
                <a:lnTo>
                  <a:pt x="2047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2612478" y="17182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1945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2620463" y="170358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2628346" y="1680651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0" y="10442"/>
                </a:moveTo>
                <a:lnTo>
                  <a:pt x="57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2634079" y="1659357"/>
            <a:ext cx="3175" cy="21590"/>
          </a:xfrm>
          <a:custGeom>
            <a:avLst/>
            <a:gdLst/>
            <a:ahLst/>
            <a:cxnLst/>
            <a:rect l="l" t="t" r="r" b="b"/>
            <a:pathLst>
              <a:path w="3175" h="21589">
                <a:moveTo>
                  <a:pt x="1330" y="-3573"/>
                </a:moveTo>
                <a:lnTo>
                  <a:pt x="1330" y="24867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2638481" y="164277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2640528" y="159547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6"/>
                </a:moveTo>
                <a:lnTo>
                  <a:pt x="419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2646568" y="1548177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09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2652506" y="153159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2654554" y="1507636"/>
            <a:ext cx="1270" cy="10160"/>
          </a:xfrm>
          <a:custGeom>
            <a:avLst/>
            <a:gdLst/>
            <a:ahLst/>
            <a:cxnLst/>
            <a:rect l="l" t="t" r="r" b="b"/>
            <a:pathLst>
              <a:path w="1269" h="10159">
                <a:moveTo>
                  <a:pt x="614" y="-3573"/>
                </a:moveTo>
                <a:lnTo>
                  <a:pt x="614" y="13299"/>
                </a:lnTo>
              </a:path>
            </a:pathLst>
          </a:custGeom>
          <a:ln w="83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2655782" y="1507636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0"/>
                </a:moveTo>
                <a:lnTo>
                  <a:pt x="3583" y="2334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2661516" y="154510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2663973" y="1561588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5016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2671138" y="1608783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5016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2678202" y="164154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2680352" y="159434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6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2686597" y="157776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2688747" y="1530568"/>
            <a:ext cx="4445" cy="33020"/>
          </a:xfrm>
          <a:custGeom>
            <a:avLst/>
            <a:gdLst/>
            <a:ahLst/>
            <a:cxnLst/>
            <a:rect l="l" t="t" r="r" b="b"/>
            <a:pathLst>
              <a:path w="4444" h="33019">
                <a:moveTo>
                  <a:pt x="0" y="32965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2695094" y="1486137"/>
            <a:ext cx="4445" cy="30480"/>
          </a:xfrm>
          <a:custGeom>
            <a:avLst/>
            <a:gdLst/>
            <a:ahLst/>
            <a:cxnLst/>
            <a:rect l="l" t="t" r="r" b="b"/>
            <a:pathLst>
              <a:path w="4444" h="30480">
                <a:moveTo>
                  <a:pt x="0" y="30201"/>
                </a:moveTo>
                <a:lnTo>
                  <a:pt x="399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2699087" y="1486137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614" y="27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2703079" y="150272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2707071" y="1518999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883" y="324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2718333" y="156527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2725397" y="1552374"/>
            <a:ext cx="17145" cy="17780"/>
          </a:xfrm>
          <a:custGeom>
            <a:avLst/>
            <a:gdLst/>
            <a:ahLst/>
            <a:cxnLst/>
            <a:rect l="l" t="t" r="r" b="b"/>
            <a:pathLst>
              <a:path w="17144" h="17780">
                <a:moveTo>
                  <a:pt x="0" y="17711"/>
                </a:moveTo>
                <a:lnTo>
                  <a:pt x="1699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2742390" y="1552374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0"/>
                </a:moveTo>
                <a:lnTo>
                  <a:pt x="3276" y="808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2751195" y="157377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0"/>
                </a:moveTo>
                <a:lnTo>
                  <a:pt x="12592" y="3081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2767473" y="158963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2771772" y="154357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247"/>
                </a:moveTo>
                <a:lnTo>
                  <a:pt x="849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783955" y="15274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788766" y="1532718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340" y="3173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803508" y="157796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5">
                <a:moveTo>
                  <a:pt x="0" y="0"/>
                </a:moveTo>
                <a:lnTo>
                  <a:pt x="3787" y="1156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807296" y="1589537"/>
            <a:ext cx="21590" cy="635"/>
          </a:xfrm>
          <a:custGeom>
            <a:avLst/>
            <a:gdLst/>
            <a:ahLst/>
            <a:cxnLst/>
            <a:rect l="l" t="t" r="r" b="b"/>
            <a:pathLst>
              <a:path w="21589" h="634">
                <a:moveTo>
                  <a:pt x="-3573" y="255"/>
                </a:moveTo>
                <a:lnTo>
                  <a:pt x="24765" y="255"/>
                </a:lnTo>
              </a:path>
            </a:pathLst>
          </a:custGeom>
          <a:ln w="765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832276" y="157438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3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836267" y="152811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4">
                <a:moveTo>
                  <a:pt x="0" y="32350"/>
                </a:moveTo>
                <a:lnTo>
                  <a:pt x="78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847529" y="151183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852033" y="1467197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869641" y="144723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654"/>
                </a:moveTo>
                <a:lnTo>
                  <a:pt x="26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872303" y="1421537"/>
            <a:ext cx="5715" cy="26034"/>
          </a:xfrm>
          <a:custGeom>
            <a:avLst/>
            <a:gdLst/>
            <a:ahLst/>
            <a:cxnLst/>
            <a:rect l="l" t="t" r="r" b="b"/>
            <a:pathLst>
              <a:path w="5714" h="26034">
                <a:moveTo>
                  <a:pt x="0" y="25696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880186" y="140515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883360" y="1358371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760"/>
                </a:moveTo>
                <a:lnTo>
                  <a:pt x="65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892676" y="134209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897385" y="1296843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531"/>
                </a:moveTo>
                <a:lnTo>
                  <a:pt x="1064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912639" y="1274730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0" y="8497"/>
                </a:moveTo>
                <a:lnTo>
                  <a:pt x="28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915505" y="1257326"/>
            <a:ext cx="17145" cy="17780"/>
          </a:xfrm>
          <a:custGeom>
            <a:avLst/>
            <a:gdLst/>
            <a:ahLst/>
            <a:cxnLst/>
            <a:rect l="l" t="t" r="r" b="b"/>
            <a:pathLst>
              <a:path w="17144" h="17780">
                <a:moveTo>
                  <a:pt x="0" y="17403"/>
                </a:moveTo>
                <a:lnTo>
                  <a:pt x="1709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938539" y="12427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941610" y="119600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0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950312" y="117962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953384" y="1135908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4">
                <a:moveTo>
                  <a:pt x="0" y="29586"/>
                </a:moveTo>
                <a:lnTo>
                  <a:pt x="542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958810" y="113590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307" y="317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960550" y="1153312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845"/>
                </a:lnTo>
              </a:path>
            </a:pathLst>
          </a:custGeom>
          <a:ln w="1032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965156" y="120081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966794" y="121740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743"/>
                </a:lnTo>
              </a:path>
            </a:pathLst>
          </a:custGeom>
          <a:ln w="1032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971401" y="126490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973039" y="128148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977646" y="1328887"/>
            <a:ext cx="3175" cy="29845"/>
          </a:xfrm>
          <a:custGeom>
            <a:avLst/>
            <a:gdLst/>
            <a:ahLst/>
            <a:cxnLst/>
            <a:rect l="l" t="t" r="r" b="b"/>
            <a:pathLst>
              <a:path w="3175" h="29844">
                <a:moveTo>
                  <a:pt x="1433" y="-3573"/>
                </a:moveTo>
                <a:lnTo>
                  <a:pt x="1433" y="33057"/>
                </a:lnTo>
              </a:path>
            </a:pathLst>
          </a:custGeom>
          <a:ln w="1001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980513" y="1358371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1023" y="358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985324" y="137577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989727" y="1391848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0"/>
                </a:moveTo>
                <a:lnTo>
                  <a:pt x="8803" y="321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3002318" y="143443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3006925" y="138867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043"/>
                </a:moveTo>
                <a:lnTo>
                  <a:pt x="91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3019927" y="1361238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4" h="13969">
                <a:moveTo>
                  <a:pt x="0" y="13615"/>
                </a:moveTo>
                <a:lnTo>
                  <a:pt x="389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3023817" y="1342605"/>
            <a:ext cx="4445" cy="19050"/>
          </a:xfrm>
          <a:custGeom>
            <a:avLst/>
            <a:gdLst/>
            <a:ahLst/>
            <a:cxnLst/>
            <a:rect l="l" t="t" r="r" b="b"/>
            <a:pathLst>
              <a:path w="4444" h="19050">
                <a:moveTo>
                  <a:pt x="0" y="18632"/>
                </a:moveTo>
                <a:lnTo>
                  <a:pt x="44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3031494" y="132632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3035282" y="1279951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32555"/>
                </a:moveTo>
                <a:lnTo>
                  <a:pt x="76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3046032" y="126367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3048899" y="1216785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2"/>
                </a:moveTo>
                <a:lnTo>
                  <a:pt x="56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3056884" y="116979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7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3064971" y="115331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3068042" y="1106833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32453"/>
                </a:moveTo>
                <a:lnTo>
                  <a:pt x="778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3079099" y="10906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3082887" y="1052267"/>
            <a:ext cx="6350" cy="24765"/>
          </a:xfrm>
          <a:custGeom>
            <a:avLst/>
            <a:gdLst/>
            <a:ahLst/>
            <a:cxnLst/>
            <a:rect l="l" t="t" r="r" b="b"/>
            <a:pathLst>
              <a:path w="6350" h="24765">
                <a:moveTo>
                  <a:pt x="0" y="24468"/>
                </a:moveTo>
                <a:lnTo>
                  <a:pt x="58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3088722" y="1044896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7370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3098754" y="1008757"/>
            <a:ext cx="12065" cy="23495"/>
          </a:xfrm>
          <a:custGeom>
            <a:avLst/>
            <a:gdLst/>
            <a:ahLst/>
            <a:cxnLst/>
            <a:rect l="l" t="t" r="r" b="b"/>
            <a:pathLst>
              <a:path w="12064" h="23494">
                <a:moveTo>
                  <a:pt x="0" y="23341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3110425" y="1008757"/>
            <a:ext cx="1270" cy="7620"/>
          </a:xfrm>
          <a:custGeom>
            <a:avLst/>
            <a:gdLst/>
            <a:ahLst/>
            <a:cxnLst/>
            <a:rect l="l" t="t" r="r" b="b"/>
            <a:pathLst>
              <a:path w="1269" h="7619">
                <a:moveTo>
                  <a:pt x="0" y="0"/>
                </a:moveTo>
                <a:lnTo>
                  <a:pt x="1023" y="716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3113497" y="1030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3115851" y="1046636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709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3122506" y="10937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3124963" y="1110314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605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3131616" y="115750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409" y="27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3132026" y="1160274"/>
            <a:ext cx="4445" cy="30480"/>
          </a:xfrm>
          <a:custGeom>
            <a:avLst/>
            <a:gdLst/>
            <a:ahLst/>
            <a:cxnLst/>
            <a:rect l="l" t="t" r="r" b="b"/>
            <a:pathLst>
              <a:path w="4444" h="30480">
                <a:moveTo>
                  <a:pt x="0" y="0"/>
                </a:moveTo>
                <a:lnTo>
                  <a:pt x="4095" y="302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3138066" y="120460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3140318" y="1221085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504" y="3306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3146871" y="126838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3149123" y="1284865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504" y="3306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3156596" y="127319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06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3166628" y="125681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170212" y="1218935"/>
            <a:ext cx="5715" cy="24130"/>
          </a:xfrm>
          <a:custGeom>
            <a:avLst/>
            <a:gdLst/>
            <a:ahLst/>
            <a:cxnLst/>
            <a:rect l="l" t="t" r="r" b="b"/>
            <a:pathLst>
              <a:path w="5714" h="24130">
                <a:moveTo>
                  <a:pt x="0" y="23956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3175330" y="1218935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0"/>
                </a:moveTo>
                <a:lnTo>
                  <a:pt x="3173" y="819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3183623" y="124043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3189561" y="1256098"/>
            <a:ext cx="7620" cy="19685"/>
          </a:xfrm>
          <a:custGeom>
            <a:avLst/>
            <a:gdLst/>
            <a:ahLst/>
            <a:cxnLst/>
            <a:rect l="l" t="t" r="r" b="b"/>
            <a:pathLst>
              <a:path w="7619" h="19684">
                <a:moveTo>
                  <a:pt x="0" y="0"/>
                </a:moveTo>
                <a:lnTo>
                  <a:pt x="7370" y="192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3196931" y="1262752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563" y="-3573"/>
                </a:moveTo>
                <a:lnTo>
                  <a:pt x="563" y="16165"/>
                </a:lnTo>
              </a:path>
            </a:pathLst>
          </a:custGeom>
          <a:ln w="827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3199388" y="121525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845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3203688" y="119866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3205224" y="115126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743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3209626" y="113457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3211059" y="108717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743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3215461" y="1039675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845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3220273" y="105114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3222525" y="106772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298" y="3306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3228667" y="111502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3230817" y="1131608"/>
            <a:ext cx="4445" cy="33020"/>
          </a:xfrm>
          <a:custGeom>
            <a:avLst/>
            <a:gdLst/>
            <a:ahLst/>
            <a:cxnLst/>
            <a:rect l="l" t="t" r="r" b="b"/>
            <a:pathLst>
              <a:path w="4444" h="33019">
                <a:moveTo>
                  <a:pt x="0" y="0"/>
                </a:moveTo>
                <a:lnTo>
                  <a:pt x="4402" y="329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3237062" y="1178701"/>
            <a:ext cx="3175" cy="24130"/>
          </a:xfrm>
          <a:custGeom>
            <a:avLst/>
            <a:gdLst/>
            <a:ahLst/>
            <a:cxnLst/>
            <a:rect l="l" t="t" r="r" b="b"/>
            <a:pathLst>
              <a:path w="3175" h="24130">
                <a:moveTo>
                  <a:pt x="0" y="0"/>
                </a:moveTo>
                <a:lnTo>
                  <a:pt x="3173" y="239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3240235" y="1193751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8906"/>
                </a:moveTo>
                <a:lnTo>
                  <a:pt x="21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3245661" y="117747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3249449" y="1131097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19">
                <a:moveTo>
                  <a:pt x="0" y="32453"/>
                </a:moveTo>
                <a:lnTo>
                  <a:pt x="757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260300" y="111481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271562" y="1107448"/>
            <a:ext cx="12065" cy="1905"/>
          </a:xfrm>
          <a:custGeom>
            <a:avLst/>
            <a:gdLst/>
            <a:ahLst/>
            <a:cxnLst/>
            <a:rect l="l" t="t" r="r" b="b"/>
            <a:pathLst>
              <a:path w="12064" h="1905">
                <a:moveTo>
                  <a:pt x="-3573" y="819"/>
                </a:moveTo>
                <a:lnTo>
                  <a:pt x="15551" y="819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3283540" y="1107448"/>
            <a:ext cx="8890" cy="19685"/>
          </a:xfrm>
          <a:custGeom>
            <a:avLst/>
            <a:gdLst/>
            <a:ahLst/>
            <a:cxnLst/>
            <a:rect l="l" t="t" r="r" b="b"/>
            <a:pathLst>
              <a:path w="8889" h="19684">
                <a:moveTo>
                  <a:pt x="0" y="0"/>
                </a:moveTo>
                <a:lnTo>
                  <a:pt x="8701" y="193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298179" y="1139901"/>
            <a:ext cx="7620" cy="15875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0" y="0"/>
                </a:moveTo>
                <a:lnTo>
                  <a:pt x="7064" y="157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3305243" y="1139798"/>
            <a:ext cx="3175" cy="15875"/>
          </a:xfrm>
          <a:custGeom>
            <a:avLst/>
            <a:gdLst/>
            <a:ahLst/>
            <a:cxnLst/>
            <a:rect l="l" t="t" r="r" b="b"/>
            <a:pathLst>
              <a:path w="3175" h="15875">
                <a:moveTo>
                  <a:pt x="0" y="15868"/>
                </a:moveTo>
                <a:lnTo>
                  <a:pt x="28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3310669" y="11234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3313740" y="1076632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59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3322238" y="106025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3325205" y="1037218"/>
            <a:ext cx="1905" cy="9525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8906"/>
                </a:moveTo>
                <a:lnTo>
                  <a:pt x="1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3326844" y="1036603"/>
            <a:ext cx="22225" cy="635"/>
          </a:xfrm>
          <a:custGeom>
            <a:avLst/>
            <a:gdLst/>
            <a:ahLst/>
            <a:cxnLst/>
            <a:rect l="l" t="t" r="r" b="b"/>
            <a:pathLst>
              <a:path w="22225" h="634">
                <a:moveTo>
                  <a:pt x="-3573" y="307"/>
                </a:moveTo>
                <a:lnTo>
                  <a:pt x="25277" y="307"/>
                </a:lnTo>
              </a:path>
            </a:pathLst>
          </a:custGeom>
          <a:ln w="776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3348547" y="103660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921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3354383" y="1052472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0"/>
                </a:moveTo>
                <a:lnTo>
                  <a:pt x="11567" y="313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061455" y="13594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065378" y="13633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083056" y="13478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086978" y="13517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104759" y="13815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108682" y="13854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126360" y="12810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130283" y="12849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148063" y="13722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151986" y="13761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169664" y="14756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173587" y="14795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191368" y="14495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195290" y="14534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212968" y="15412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216891" y="1545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234672" y="14941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238594" y="14980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256273" y="14117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260195" y="14156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1277976" y="14941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1281899" y="14980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1299577" y="13908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1303499" y="13947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1321178" y="12270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1325100" y="12309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342881" y="12462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346804" y="12501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364482" y="11812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368405" y="11851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386185" y="10121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390108" y="10161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407786" y="1104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411709" y="11084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429489" y="14024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433412" y="14063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451090" y="15023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455013" y="15062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472794" y="14988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476716" y="15028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494395" y="14465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498317" y="14504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516098" y="14500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520021" y="14539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537699" y="14337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541621" y="1437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559402" y="1282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563324" y="12861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581003" y="14065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584926" y="14104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602707" y="14878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606629" y="14917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624307" y="14628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628230" y="14667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645908" y="14454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649831" y="14493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667612" y="14854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671534" y="14893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689212" y="16225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693135" y="16264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710916" y="16876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714838" y="16915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732517" y="1747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736439" y="17513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754220" y="16753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758143" y="16792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775821" y="1631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779744" y="16351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797525" y="17079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801447" y="1711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819125" y="16916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823047" y="16955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840828" y="17213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844751" y="17252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862430" y="16579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866352" y="16618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884133" y="17178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888056" y="17217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905733" y="17759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909656" y="17798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927335" y="18276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931257" y="18315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949038" y="17770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952961" y="17809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970639" y="17602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974561" y="17641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992342" y="17828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996264" y="17867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2013943" y="18124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2017866" y="18163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2035645" y="18095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2039569" y="18135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2057248" y="17839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2061169" y="17879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2078950" y="18200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2082873" y="18239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2100552" y="17846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2104474" y="17885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2122254" y="18246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2126177" y="18285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2143856" y="18263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2147778" y="18303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2165558" y="18037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2169481" y="18076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2187160" y="17700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2191082" y="17739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2208863" y="18113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2212786" y="18152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2230463" y="17694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2234387" y="17733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2252066" y="17515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2255987" y="1755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2273768" y="18054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2277691" y="18094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2295368" y="1878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2299292" y="1882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2317072" y="1856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2320995" y="18605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2338673" y="18426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2342596" y="1846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2360377" y="18519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2364299" y="18558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2381977" y="1872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2385900" y="18767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2403680" y="18873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2407604" y="1891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2425282" y="18880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2429204" y="18919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2446985" y="1878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2450907" y="1882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2468586" y="18827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2472509" y="1886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2490290" y="18241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2494212" y="18280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2511890" y="18206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2515812" y="182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2533593" y="18206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2537516" y="182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2555195" y="17752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2559117" y="17792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2576795" y="17311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2580718" y="17350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2598498" y="17061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2602421" y="1710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2620100" y="16666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2624022" y="16705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2641803" y="14936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2645726" y="1497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2663403" y="16359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2667326" y="1639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2685108" y="14721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2689029" y="14760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2706708" y="15610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2710630" y="15649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2728411" y="15383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2732334" y="15423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2750013" y="15912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2753935" y="15951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2771716" y="15093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2775637" y="15132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2793316" y="15755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2797239" y="15794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2815020" y="15760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2818942" y="15799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2836621" y="14878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2840544" y="14917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2858324" y="14332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2862246" y="14371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2879925" y="13246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2883847" y="13285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2901526" y="12607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2905449" y="12646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2923230" y="12386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2927152" y="12425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2944830" y="11219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2948752" y="1125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2966534" y="1344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2970455" y="13483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2988134" y="14233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2992057" y="14272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3009838" y="13472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3013760" y="13511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3031439" y="12555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3035360" y="12594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3053141" y="11295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3057064" y="11334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3074743" y="1038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3078665" y="10422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3096446" y="9947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3100369" y="998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3118046" y="11462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3121969" y="11502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3139750" y="13048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3143672" y="1308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3161351" y="12049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3165274" y="12088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3182951" y="12613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3186875" y="12652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3204655" y="10243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3208577" y="10282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3226256" y="1188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3230178" y="11926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3247959" y="10963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3251882" y="11002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3269560" y="1093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3273483" y="10973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3291263" y="1141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3295186" y="1145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3312864" y="10232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3316787" y="10271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3334568" y="10226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3338490" y="10265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3356168" y="10812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3360092" y="10852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2136234" y="1866566"/>
            <a:ext cx="22225" cy="635"/>
          </a:xfrm>
          <a:custGeom>
            <a:avLst/>
            <a:gdLst/>
            <a:ahLst/>
            <a:cxnLst/>
            <a:rect l="l" t="t" r="r" b="b"/>
            <a:pathLst>
              <a:path w="22225" h="635">
                <a:moveTo>
                  <a:pt x="-3573" y="255"/>
                </a:moveTo>
                <a:lnTo>
                  <a:pt x="25174" y="255"/>
                </a:lnTo>
              </a:path>
            </a:pathLst>
          </a:custGeom>
          <a:ln w="765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2157835" y="1866156"/>
            <a:ext cx="12065" cy="635"/>
          </a:xfrm>
          <a:custGeom>
            <a:avLst/>
            <a:gdLst/>
            <a:ahLst/>
            <a:cxnLst/>
            <a:rect l="l" t="t" r="r" b="b"/>
            <a:pathLst>
              <a:path w="12064" h="635">
                <a:moveTo>
                  <a:pt x="-3573" y="204"/>
                </a:moveTo>
                <a:lnTo>
                  <a:pt x="15347" y="204"/>
                </a:lnTo>
              </a:path>
            </a:pathLst>
          </a:custGeom>
          <a:ln w="755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2183838" y="186513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07"/>
                </a:moveTo>
                <a:lnTo>
                  <a:pt x="23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2200320" y="186308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09" y="-3573"/>
                </a:moveTo>
                <a:lnTo>
                  <a:pt x="409" y="3676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2201140" y="1860117"/>
            <a:ext cx="22225" cy="3175"/>
          </a:xfrm>
          <a:custGeom>
            <a:avLst/>
            <a:gdLst/>
            <a:ahLst/>
            <a:cxnLst/>
            <a:rect l="l" t="t" r="r" b="b"/>
            <a:pathLst>
              <a:path w="22225" h="3175">
                <a:moveTo>
                  <a:pt x="0" y="2968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2222843" y="1851517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0" y="8599"/>
                </a:moveTo>
                <a:lnTo>
                  <a:pt x="624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2237585" y="183800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4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2249152" y="1821828"/>
            <a:ext cx="17145" cy="6985"/>
          </a:xfrm>
          <a:custGeom>
            <a:avLst/>
            <a:gdLst/>
            <a:ahLst/>
            <a:cxnLst/>
            <a:rect l="l" t="t" r="r" b="b"/>
            <a:pathLst>
              <a:path w="17144" h="6985">
                <a:moveTo>
                  <a:pt x="0" y="6859"/>
                </a:moveTo>
                <a:lnTo>
                  <a:pt x="1689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2266045" y="1821828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69">
                <a:moveTo>
                  <a:pt x="0" y="0"/>
                </a:moveTo>
                <a:lnTo>
                  <a:pt x="6756" y="1351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2279148" y="1848138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0" y="0"/>
                </a:moveTo>
                <a:lnTo>
                  <a:pt x="8599" y="1719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2287748" y="1865337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0"/>
                </a:moveTo>
                <a:lnTo>
                  <a:pt x="6756" y="1238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2301364" y="189021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228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2309348" y="1900760"/>
            <a:ext cx="22225" cy="4445"/>
          </a:xfrm>
          <a:custGeom>
            <a:avLst/>
            <a:gdLst/>
            <a:ahLst/>
            <a:cxnLst/>
            <a:rect l="l" t="t" r="r" b="b"/>
            <a:pathLst>
              <a:path w="22225" h="4444">
                <a:moveTo>
                  <a:pt x="0" y="4095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2331052" y="1900760"/>
            <a:ext cx="11430" cy="635"/>
          </a:xfrm>
          <a:custGeom>
            <a:avLst/>
            <a:gdLst/>
            <a:ahLst/>
            <a:cxnLst/>
            <a:rect l="l" t="t" r="r" b="b"/>
            <a:pathLst>
              <a:path w="11430" h="635">
                <a:moveTo>
                  <a:pt x="-3573" y="153"/>
                </a:moveTo>
                <a:lnTo>
                  <a:pt x="14834" y="153"/>
                </a:lnTo>
              </a:path>
            </a:pathLst>
          </a:custGeom>
          <a:ln w="7454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2355929" y="190372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047" y="133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2369647" y="1913249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0" y="0"/>
                </a:moveTo>
                <a:lnTo>
                  <a:pt x="4709" y="327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2374357" y="1916525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89">
                <a:moveTo>
                  <a:pt x="0" y="0"/>
                </a:moveTo>
                <a:lnTo>
                  <a:pt x="21600" y="870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2395957" y="192522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0"/>
                </a:moveTo>
                <a:lnTo>
                  <a:pt x="4095" y="153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2413463" y="1931678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0"/>
                </a:moveTo>
                <a:lnTo>
                  <a:pt x="4197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2417660" y="1933316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2"/>
                </a:moveTo>
                <a:lnTo>
                  <a:pt x="25175" y="562"/>
                </a:lnTo>
              </a:path>
            </a:pathLst>
          </a:custGeom>
          <a:ln w="8272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2439262" y="193352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920"/>
                </a:moveTo>
                <a:lnTo>
                  <a:pt x="716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2460555" y="1931575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2460965" y="19305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023"/>
                </a:moveTo>
                <a:lnTo>
                  <a:pt x="174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2474785" y="1918266"/>
            <a:ext cx="8255" cy="5080"/>
          </a:xfrm>
          <a:custGeom>
            <a:avLst/>
            <a:gdLst/>
            <a:ahLst/>
            <a:cxnLst/>
            <a:rect l="l" t="t" r="r" b="b"/>
            <a:pathLst>
              <a:path w="8255" h="5080">
                <a:moveTo>
                  <a:pt x="0" y="4811"/>
                </a:moveTo>
                <a:lnTo>
                  <a:pt x="778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482565" y="1896767"/>
            <a:ext cx="11430" cy="21590"/>
          </a:xfrm>
          <a:custGeom>
            <a:avLst/>
            <a:gdLst/>
            <a:ahLst/>
            <a:cxnLst/>
            <a:rect l="l" t="t" r="r" b="b"/>
            <a:pathLst>
              <a:path w="11430" h="21589">
                <a:moveTo>
                  <a:pt x="0" y="21498"/>
                </a:moveTo>
                <a:lnTo>
                  <a:pt x="1115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500277" y="18819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8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512151" y="1870559"/>
            <a:ext cx="13970" cy="3810"/>
          </a:xfrm>
          <a:custGeom>
            <a:avLst/>
            <a:gdLst/>
            <a:ahLst/>
            <a:cxnLst/>
            <a:rect l="l" t="t" r="r" b="b"/>
            <a:pathLst>
              <a:path w="13969" h="3810">
                <a:moveTo>
                  <a:pt x="0" y="3685"/>
                </a:moveTo>
                <a:lnTo>
                  <a:pt x="1371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525870" y="1870559"/>
            <a:ext cx="19050" cy="4445"/>
          </a:xfrm>
          <a:custGeom>
            <a:avLst/>
            <a:gdLst/>
            <a:ahLst/>
            <a:cxnLst/>
            <a:rect l="l" t="t" r="r" b="b"/>
            <a:pathLst>
              <a:path w="19050" h="4444">
                <a:moveTo>
                  <a:pt x="0" y="0"/>
                </a:moveTo>
                <a:lnTo>
                  <a:pt x="18631" y="409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551668" y="1833908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31019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569174" y="181855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577261" y="1781696"/>
            <a:ext cx="13970" cy="24765"/>
          </a:xfrm>
          <a:custGeom>
            <a:avLst/>
            <a:gdLst/>
            <a:ahLst/>
            <a:cxnLst/>
            <a:rect l="l" t="t" r="r" b="b"/>
            <a:pathLst>
              <a:path w="13969" h="24764">
                <a:moveTo>
                  <a:pt x="0" y="24365"/>
                </a:moveTo>
                <a:lnTo>
                  <a:pt x="1351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590775" y="177770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3992"/>
                </a:moveTo>
                <a:lnTo>
                  <a:pt x="36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604288" y="17655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39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614730" y="1725389"/>
            <a:ext cx="16510" cy="29209"/>
          </a:xfrm>
          <a:custGeom>
            <a:avLst/>
            <a:gdLst/>
            <a:ahLst/>
            <a:cxnLst/>
            <a:rect l="l" t="t" r="r" b="b"/>
            <a:pathLst>
              <a:path w="16510" h="29210">
                <a:moveTo>
                  <a:pt x="0" y="29075"/>
                </a:moveTo>
                <a:lnTo>
                  <a:pt x="1638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635206" y="1678911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81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641961" y="166242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644316" y="1615335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4"/>
                </a:moveTo>
                <a:lnTo>
                  <a:pt x="48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651175" y="159875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653530" y="1569164"/>
            <a:ext cx="2540" cy="15875"/>
          </a:xfrm>
          <a:custGeom>
            <a:avLst/>
            <a:gdLst/>
            <a:ahLst/>
            <a:cxnLst/>
            <a:rect l="l" t="t" r="r" b="b"/>
            <a:pathLst>
              <a:path w="2539" h="15875">
                <a:moveTo>
                  <a:pt x="1126" y="-3573"/>
                </a:moveTo>
                <a:lnTo>
                  <a:pt x="1126" y="19032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655782" y="1569164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80">
                <a:moveTo>
                  <a:pt x="0" y="0"/>
                </a:moveTo>
                <a:lnTo>
                  <a:pt x="2559" y="175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660287" y="160079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811" y="3296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667044" y="16478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669501" y="1664373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708" y="3306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676154" y="171156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678509" y="1677989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5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684959" y="163079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4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691306" y="161420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693559" y="1567116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6"/>
                </a:moveTo>
                <a:lnTo>
                  <a:pt x="45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701339" y="156537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707071" y="1581039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0"/>
                </a:moveTo>
                <a:lnTo>
                  <a:pt x="11466" y="3132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727854" y="1621581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5" h="6350">
                <a:moveTo>
                  <a:pt x="0" y="0"/>
                </a:moveTo>
                <a:lnTo>
                  <a:pt x="14536" y="624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742390" y="1627825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10">
                <a:moveTo>
                  <a:pt x="0" y="0"/>
                </a:moveTo>
                <a:lnTo>
                  <a:pt x="6449" y="162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754061" y="165741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760204" y="1672870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0"/>
                </a:moveTo>
                <a:lnTo>
                  <a:pt x="3787" y="952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763992" y="1660074"/>
            <a:ext cx="6350" cy="22860"/>
          </a:xfrm>
          <a:custGeom>
            <a:avLst/>
            <a:gdLst/>
            <a:ahLst/>
            <a:cxnLst/>
            <a:rect l="l" t="t" r="r" b="b"/>
            <a:pathLst>
              <a:path w="6350" h="22860">
                <a:moveTo>
                  <a:pt x="0" y="22317"/>
                </a:moveTo>
                <a:lnTo>
                  <a:pt x="624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774024" y="164400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778529" y="1604585"/>
            <a:ext cx="7620" cy="26034"/>
          </a:xfrm>
          <a:custGeom>
            <a:avLst/>
            <a:gdLst/>
            <a:ahLst/>
            <a:cxnLst/>
            <a:rect l="l" t="t" r="r" b="b"/>
            <a:pathLst>
              <a:path w="7619" h="26035">
                <a:moveTo>
                  <a:pt x="0" y="25594"/>
                </a:moveTo>
                <a:lnTo>
                  <a:pt x="71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785695" y="1604585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0" y="0"/>
                </a:moveTo>
                <a:lnTo>
                  <a:pt x="4197" y="532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798697" y="1621069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0"/>
                </a:moveTo>
                <a:lnTo>
                  <a:pt x="8598" y="1085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807296" y="1631920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5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834527" y="161902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842205" y="1590048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0" y="16277"/>
                </a:moveTo>
                <a:lnTo>
                  <a:pt x="839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850600" y="1575510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0" y="14538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858074" y="155943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862271" y="151336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146"/>
                </a:moveTo>
                <a:lnTo>
                  <a:pt x="849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874658" y="146740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146"/>
                </a:moveTo>
                <a:lnTo>
                  <a:pt x="90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887557" y="145143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892164" y="143157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6142"/>
                </a:moveTo>
                <a:lnTo>
                  <a:pt x="174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893905" y="1405976"/>
            <a:ext cx="8890" cy="26034"/>
          </a:xfrm>
          <a:custGeom>
            <a:avLst/>
            <a:gdLst/>
            <a:ahLst/>
            <a:cxnLst/>
            <a:rect l="l" t="t" r="r" b="b"/>
            <a:pathLst>
              <a:path w="8889" h="26034">
                <a:moveTo>
                  <a:pt x="0" y="25593"/>
                </a:moveTo>
                <a:lnTo>
                  <a:pt x="849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907008" y="139021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2912332" y="1367073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520"/>
                </a:moveTo>
                <a:lnTo>
                  <a:pt x="31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2915505" y="1345165"/>
            <a:ext cx="8255" cy="22225"/>
          </a:xfrm>
          <a:custGeom>
            <a:avLst/>
            <a:gdLst/>
            <a:ahLst/>
            <a:cxnLst/>
            <a:rect l="l" t="t" r="r" b="b"/>
            <a:pathLst>
              <a:path w="8255" h="22225">
                <a:moveTo>
                  <a:pt x="0" y="21908"/>
                </a:moveTo>
                <a:lnTo>
                  <a:pt x="79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2928405" y="1307797"/>
            <a:ext cx="8890" cy="24130"/>
          </a:xfrm>
          <a:custGeom>
            <a:avLst/>
            <a:gdLst/>
            <a:ahLst/>
            <a:cxnLst/>
            <a:rect l="l" t="t" r="r" b="b"/>
            <a:pathLst>
              <a:path w="8889" h="24130">
                <a:moveTo>
                  <a:pt x="0" y="23956"/>
                </a:moveTo>
                <a:lnTo>
                  <a:pt x="880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2937208" y="1300222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7575"/>
                </a:moveTo>
                <a:lnTo>
                  <a:pt x="214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2943248" y="12842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2947753" y="123838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146"/>
                </a:moveTo>
                <a:lnTo>
                  <a:pt x="90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2959629" y="123787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2961472" y="125446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4" y="-3573"/>
                </a:moveTo>
                <a:lnTo>
                  <a:pt x="1944" y="36641"/>
                </a:lnTo>
              </a:path>
            </a:pathLst>
          </a:custGeom>
          <a:ln w="11036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2966999" y="1301757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2972527" y="134905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2974472" y="136564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2979898" y="141304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2983686" y="142921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213" y="3204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2996791" y="1475080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4" h="19050">
                <a:moveTo>
                  <a:pt x="0" y="0"/>
                </a:moveTo>
                <a:lnTo>
                  <a:pt x="5322" y="1863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3002113" y="1481632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0" y="12080"/>
                </a:moveTo>
                <a:lnTo>
                  <a:pt x="70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3016344" y="14671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22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3024124" y="142184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2"/>
                </a:moveTo>
                <a:lnTo>
                  <a:pt x="56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3032109" y="140536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3034873" y="135847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760"/>
                </a:moveTo>
                <a:lnTo>
                  <a:pt x="56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3042858" y="1329296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40">
                <a:moveTo>
                  <a:pt x="0" y="15049"/>
                </a:moveTo>
                <a:lnTo>
                  <a:pt x="255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3045418" y="1311381"/>
            <a:ext cx="3175" cy="18415"/>
          </a:xfrm>
          <a:custGeom>
            <a:avLst/>
            <a:gdLst/>
            <a:ahLst/>
            <a:cxnLst/>
            <a:rect l="l" t="t" r="r" b="b"/>
            <a:pathLst>
              <a:path w="3175" h="18415">
                <a:moveTo>
                  <a:pt x="0" y="17915"/>
                </a:moveTo>
                <a:lnTo>
                  <a:pt x="28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3050434" y="129489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3053096" y="1247805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3060467" y="123142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3063128" y="1192215"/>
            <a:ext cx="4445" cy="25400"/>
          </a:xfrm>
          <a:custGeom>
            <a:avLst/>
            <a:gdLst/>
            <a:ahLst/>
            <a:cxnLst/>
            <a:rect l="l" t="t" r="r" b="b"/>
            <a:pathLst>
              <a:path w="4444" h="25400">
                <a:moveTo>
                  <a:pt x="0" y="25082"/>
                </a:moveTo>
                <a:lnTo>
                  <a:pt x="399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3067121" y="1185253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4">
                <a:moveTo>
                  <a:pt x="0" y="6961"/>
                </a:moveTo>
                <a:lnTo>
                  <a:pt x="389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3078075" y="1153926"/>
            <a:ext cx="10795" cy="19050"/>
          </a:xfrm>
          <a:custGeom>
            <a:avLst/>
            <a:gdLst/>
            <a:ahLst/>
            <a:cxnLst/>
            <a:rect l="l" t="t" r="r" b="b"/>
            <a:pathLst>
              <a:path w="10794" h="19050">
                <a:moveTo>
                  <a:pt x="0" y="18939"/>
                </a:moveTo>
                <a:lnTo>
                  <a:pt x="1064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3088722" y="1143586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0" y="10340"/>
                </a:moveTo>
                <a:lnTo>
                  <a:pt x="53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3100495" y="11287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3108173" y="1111543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402"/>
                </a:moveTo>
                <a:lnTo>
                  <a:pt x="225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3110425" y="1111543"/>
            <a:ext cx="4445" cy="28575"/>
          </a:xfrm>
          <a:custGeom>
            <a:avLst/>
            <a:gdLst/>
            <a:ahLst/>
            <a:cxnLst/>
            <a:rect l="l" t="t" r="r" b="b"/>
            <a:pathLst>
              <a:path w="4444" h="28575">
                <a:moveTo>
                  <a:pt x="0" y="0"/>
                </a:moveTo>
                <a:lnTo>
                  <a:pt x="4095" y="2805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3116465" y="115382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3118820" y="1170306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811" y="3296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3125577" y="1217400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810" y="3306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3132333" y="126459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3134585" y="1281180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504" y="3306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3141137" y="132837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3143287" y="1344960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606" y="3296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3149840" y="1392053"/>
            <a:ext cx="4445" cy="29209"/>
          </a:xfrm>
          <a:custGeom>
            <a:avLst/>
            <a:gdLst/>
            <a:ahLst/>
            <a:cxnLst/>
            <a:rect l="l" t="t" r="r" b="b"/>
            <a:pathLst>
              <a:path w="4444" h="29209">
                <a:moveTo>
                  <a:pt x="0" y="0"/>
                </a:moveTo>
                <a:lnTo>
                  <a:pt x="3890" y="2897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3153730" y="1416930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4094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3157723" y="140065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3161305" y="135417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1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3171543" y="133789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3175228" y="13234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409"/>
                </a:moveTo>
                <a:lnTo>
                  <a:pt x="1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3175330" y="1323461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0" y="0"/>
                </a:moveTo>
                <a:lnTo>
                  <a:pt x="21600" y="1167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3196931" y="1326942"/>
            <a:ext cx="1270" cy="8255"/>
          </a:xfrm>
          <a:custGeom>
            <a:avLst/>
            <a:gdLst/>
            <a:ahLst/>
            <a:cxnLst/>
            <a:rect l="l" t="t" r="r" b="b"/>
            <a:pathLst>
              <a:path w="1269" h="8255">
                <a:moveTo>
                  <a:pt x="0" y="8190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3199593" y="1279542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3205121" y="126295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3207066" y="1215659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3212595" y="119907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3214540" y="115177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3220273" y="116201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402" y="3306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3226517" y="120931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3228769" y="122579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402" y="3306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3235117" y="127309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3237369" y="1289677"/>
            <a:ext cx="3175" cy="22225"/>
          </a:xfrm>
          <a:custGeom>
            <a:avLst/>
            <a:gdLst/>
            <a:ahLst/>
            <a:cxnLst/>
            <a:rect l="l" t="t" r="r" b="b"/>
            <a:pathLst>
              <a:path w="3175" h="22225">
                <a:moveTo>
                  <a:pt x="1433" y="-3573"/>
                </a:moveTo>
                <a:lnTo>
                  <a:pt x="1433" y="25174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3240235" y="130011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11158"/>
                </a:moveTo>
                <a:lnTo>
                  <a:pt x="27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3246378" y="1253845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4" h="32384">
                <a:moveTo>
                  <a:pt x="0" y="32350"/>
                </a:moveTo>
                <a:lnTo>
                  <a:pt x="80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3257844" y="123767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3261938" y="1223644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4">
                <a:moveTo>
                  <a:pt x="-3573" y="102"/>
                </a:moveTo>
                <a:lnTo>
                  <a:pt x="3573" y="10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3261938" y="1221904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-3573" y="870"/>
                </a:moveTo>
                <a:lnTo>
                  <a:pt x="25175" y="870"/>
                </a:lnTo>
              </a:path>
            </a:pathLst>
          </a:custGeom>
          <a:ln w="8888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3283540" y="1221904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4">
                <a:moveTo>
                  <a:pt x="0" y="0"/>
                </a:moveTo>
                <a:lnTo>
                  <a:pt x="4606" y="106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3293879" y="124565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921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3300534" y="1261012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30">
                <a:moveTo>
                  <a:pt x="0" y="0"/>
                </a:moveTo>
                <a:lnTo>
                  <a:pt x="4709" y="1085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3305243" y="1250774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90">
                <a:moveTo>
                  <a:pt x="0" y="21089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3311590" y="120388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8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3319985" y="118750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3322954" y="1151572"/>
            <a:ext cx="4445" cy="22225"/>
          </a:xfrm>
          <a:custGeom>
            <a:avLst/>
            <a:gdLst/>
            <a:ahLst/>
            <a:cxnLst/>
            <a:rect l="l" t="t" r="r" b="b"/>
            <a:pathLst>
              <a:path w="4445" h="22225">
                <a:moveTo>
                  <a:pt x="0" y="21908"/>
                </a:moveTo>
                <a:lnTo>
                  <a:pt x="388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3326844" y="1151572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4">
                <a:moveTo>
                  <a:pt x="-3573" y="153"/>
                </a:moveTo>
                <a:lnTo>
                  <a:pt x="14732" y="153"/>
                </a:lnTo>
              </a:path>
            </a:pathLst>
          </a:custGeom>
          <a:ln w="7454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3349878" y="11556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3355919" y="1171330"/>
            <a:ext cx="12065" cy="31115"/>
          </a:xfrm>
          <a:custGeom>
            <a:avLst/>
            <a:gdLst/>
            <a:ahLst/>
            <a:cxnLst/>
            <a:rect l="l" t="t" r="r" b="b"/>
            <a:pathLst>
              <a:path w="12064" h="31115">
                <a:moveTo>
                  <a:pt x="0" y="0"/>
                </a:moveTo>
                <a:lnTo>
                  <a:pt x="11874" y="3101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2122254" y="18530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2126177" y="18570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143856" y="18525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147778" y="18565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165558" y="18519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169481" y="18558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2187160" y="18491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2191082" y="18530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2208863" y="18461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2212786" y="18500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2230463" y="18165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234387" y="18204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2252066" y="18078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2255987" y="18117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2273768" y="18513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2277691" y="18552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2295368" y="18908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2299292" y="1894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2317072" y="1886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2320995" y="1890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2338673" y="18873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2342596" y="1891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360377" y="19025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364299" y="19064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381977" y="19112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385900" y="19151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403680" y="19193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407604" y="19232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425282" y="19204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429204" y="19243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446985" y="19175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450907" y="1921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468586" y="1904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472509" y="19082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490290" y="18624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494212" y="18663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511890" y="1856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515812" y="18605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2533593" y="18612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2537516" y="18652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2555195" y="18067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2559117" y="1810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2576795" y="17677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2580718" y="17716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2598498" y="17444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2602421" y="17483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2620100" y="17061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2624022" y="1710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2641803" y="15551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2645726" y="15591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7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7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2663403" y="17055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2667326" y="17094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2685108" y="15453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8" y="18013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2689029" y="15492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2706708" y="16045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2710630" y="16084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2728411" y="16138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2732334" y="16177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2750013" y="16684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2753935" y="16723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2771716" y="15906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2775637" y="15945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2793316" y="16179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2797239" y="16218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2815020" y="16179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2818942" y="16218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2836621" y="15760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2840544" y="15799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2858324" y="14936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2862246" y="1497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2879925" y="14175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2883847" y="14215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2901526" y="13530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2905449" y="13570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2923230" y="1293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2927152" y="12977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2944830" y="12171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2948752" y="12210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2966534" y="14041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2970455" y="14081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2988134" y="14797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2992057" y="14836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3009838" y="14425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013760" y="14464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3031439" y="13153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3035360" y="1319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3053141" y="11782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3057064" y="11821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074743" y="11399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078665" y="11438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096446" y="10975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100369" y="11014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118046" y="12479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121969" y="12518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139750" y="14070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143672" y="14109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161351" y="13094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165274" y="13134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182951" y="1321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186875" y="13250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204655" y="11358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3208577" y="11397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3226256" y="1297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3230178" y="1301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3247959" y="12096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3251882" y="12135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3269560" y="12079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3273483" y="1211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3291263" y="12578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3295186" y="12618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3312864" y="11375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3316787" y="11415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3334568" y="11382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3338490" y="11421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3356168" y="11945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3360092" y="11984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94008" y="1128025"/>
            <a:ext cx="32384" cy="8255"/>
          </a:xfrm>
          <a:custGeom>
            <a:avLst/>
            <a:gdLst/>
            <a:ahLst/>
            <a:cxnLst/>
            <a:rect l="l" t="t" r="r" b="b"/>
            <a:pathLst>
              <a:path w="32384" h="8255">
                <a:moveTo>
                  <a:pt x="0" y="7883"/>
                </a:moveTo>
                <a:lnTo>
                  <a:pt x="3235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840281" y="1116866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7883"/>
                </a:moveTo>
                <a:lnTo>
                  <a:pt x="324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886554" y="1105707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7780"/>
                </a:moveTo>
                <a:lnTo>
                  <a:pt x="324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932828" y="1094548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7780"/>
                </a:moveTo>
                <a:lnTo>
                  <a:pt x="324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979203" y="1083594"/>
            <a:ext cx="31750" cy="7620"/>
          </a:xfrm>
          <a:custGeom>
            <a:avLst/>
            <a:gdLst/>
            <a:ahLst/>
            <a:cxnLst/>
            <a:rect l="l" t="t" r="r" b="b"/>
            <a:pathLst>
              <a:path w="31750" h="7619">
                <a:moveTo>
                  <a:pt x="0" y="7575"/>
                </a:moveTo>
                <a:lnTo>
                  <a:pt x="3122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1010427" y="108359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614" y="10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1018412" y="1096800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09">
                <a:moveTo>
                  <a:pt x="0" y="0"/>
                </a:moveTo>
                <a:lnTo>
                  <a:pt x="17096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1042777" y="1137751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80" h="28575">
                <a:moveTo>
                  <a:pt x="0" y="0"/>
                </a:moveTo>
                <a:lnTo>
                  <a:pt x="17198" y="2856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1067245" y="1178599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09">
                <a:moveTo>
                  <a:pt x="0" y="0"/>
                </a:moveTo>
                <a:lnTo>
                  <a:pt x="17096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1091712" y="1219447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09">
                <a:moveTo>
                  <a:pt x="0" y="0"/>
                </a:moveTo>
                <a:lnTo>
                  <a:pt x="17096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1116179" y="126029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2559" y="45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1118739" y="1236749"/>
            <a:ext cx="3810" cy="28575"/>
          </a:xfrm>
          <a:custGeom>
            <a:avLst/>
            <a:gdLst/>
            <a:ahLst/>
            <a:cxnLst/>
            <a:rect l="l" t="t" r="r" b="b"/>
            <a:pathLst>
              <a:path w="3809" h="28575">
                <a:moveTo>
                  <a:pt x="0" y="28051"/>
                </a:moveTo>
                <a:lnTo>
                  <a:pt x="35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1124165" y="1189451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169"/>
                </a:moveTo>
                <a:lnTo>
                  <a:pt x="41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1130205" y="1142153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169"/>
                </a:moveTo>
                <a:lnTo>
                  <a:pt x="41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1136245" y="1095879"/>
            <a:ext cx="4445" cy="32384"/>
          </a:xfrm>
          <a:custGeom>
            <a:avLst/>
            <a:gdLst/>
            <a:ahLst/>
            <a:cxnLst/>
            <a:rect l="l" t="t" r="r" b="b"/>
            <a:pathLst>
              <a:path w="4444" h="32384">
                <a:moveTo>
                  <a:pt x="0" y="32146"/>
                </a:moveTo>
                <a:lnTo>
                  <a:pt x="40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1140340" y="109587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716" y="6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1151601" y="1106117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0" y="0"/>
                </a:moveTo>
                <a:lnTo>
                  <a:pt x="10442" y="941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1162043" y="1115535"/>
            <a:ext cx="3175" cy="19685"/>
          </a:xfrm>
          <a:custGeom>
            <a:avLst/>
            <a:gdLst/>
            <a:ahLst/>
            <a:cxnLst/>
            <a:rect l="l" t="t" r="r" b="b"/>
            <a:pathLst>
              <a:path w="3175" h="19684">
                <a:moveTo>
                  <a:pt x="0" y="0"/>
                </a:moveTo>
                <a:lnTo>
                  <a:pt x="2764" y="1914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1166752" y="1148705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709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1173509" y="1195900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606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1180163" y="1243096"/>
            <a:ext cx="3810" cy="24765"/>
          </a:xfrm>
          <a:custGeom>
            <a:avLst/>
            <a:gdLst/>
            <a:ahLst/>
            <a:cxnLst/>
            <a:rect l="l" t="t" r="r" b="b"/>
            <a:pathLst>
              <a:path w="3809" h="24765">
                <a:moveTo>
                  <a:pt x="0" y="0"/>
                </a:moveTo>
                <a:lnTo>
                  <a:pt x="3480" y="246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1183644" y="1260090"/>
            <a:ext cx="3810" cy="8255"/>
          </a:xfrm>
          <a:custGeom>
            <a:avLst/>
            <a:gdLst/>
            <a:ahLst/>
            <a:cxnLst/>
            <a:rect l="l" t="t" r="r" b="b"/>
            <a:pathLst>
              <a:path w="3809" h="8255">
                <a:moveTo>
                  <a:pt x="0" y="7678"/>
                </a:moveTo>
                <a:lnTo>
                  <a:pt x="35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1193267" y="1221904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0" y="25286"/>
                </a:moveTo>
                <a:lnTo>
                  <a:pt x="1208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1205347" y="122190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842" y="49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1212206" y="1240229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0"/>
                </a:moveTo>
                <a:lnTo>
                  <a:pt x="11875" y="3112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1229098" y="1284661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261" y="3142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1245171" y="1329501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59">
                <a:moveTo>
                  <a:pt x="0" y="0"/>
                </a:moveTo>
                <a:lnTo>
                  <a:pt x="3480" y="972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1248651" y="1316602"/>
            <a:ext cx="5080" cy="22860"/>
          </a:xfrm>
          <a:custGeom>
            <a:avLst/>
            <a:gdLst/>
            <a:ahLst/>
            <a:cxnLst/>
            <a:rect l="l" t="t" r="r" b="b"/>
            <a:pathLst>
              <a:path w="5080" h="22859">
                <a:moveTo>
                  <a:pt x="0" y="22625"/>
                </a:moveTo>
                <a:lnTo>
                  <a:pt x="45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1255920" y="1269918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32658"/>
                </a:moveTo>
                <a:lnTo>
                  <a:pt x="64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1265236" y="1230606"/>
            <a:ext cx="5080" cy="25400"/>
          </a:xfrm>
          <a:custGeom>
            <a:avLst/>
            <a:gdLst/>
            <a:ahLst/>
            <a:cxnLst/>
            <a:rect l="l" t="t" r="r" b="b"/>
            <a:pathLst>
              <a:path w="5080" h="25400">
                <a:moveTo>
                  <a:pt x="0" y="25286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1270252" y="1223133"/>
            <a:ext cx="1270" cy="7620"/>
          </a:xfrm>
          <a:custGeom>
            <a:avLst/>
            <a:gdLst/>
            <a:ahLst/>
            <a:cxnLst/>
            <a:rect l="l" t="t" r="r" b="b"/>
            <a:pathLst>
              <a:path w="1269" h="7619">
                <a:moveTo>
                  <a:pt x="0" y="7473"/>
                </a:moveTo>
                <a:lnTo>
                  <a:pt x="112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1273631" y="1176040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1281104" y="1128947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1288577" y="109352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90">
                <a:moveTo>
                  <a:pt x="0" y="21396"/>
                </a:moveTo>
                <a:lnTo>
                  <a:pt x="337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1291956" y="1093525"/>
            <a:ext cx="2540" cy="12065"/>
          </a:xfrm>
          <a:custGeom>
            <a:avLst/>
            <a:gdLst/>
            <a:ahLst/>
            <a:cxnLst/>
            <a:rect l="l" t="t" r="r" b="b"/>
            <a:pathLst>
              <a:path w="2540" h="12065">
                <a:moveTo>
                  <a:pt x="0" y="0"/>
                </a:moveTo>
                <a:lnTo>
                  <a:pt x="2354" y="114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1297177" y="1118914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654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1306697" y="1165597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654" y="326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1319187" y="1211257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0"/>
                </a:moveTo>
                <a:lnTo>
                  <a:pt x="14025" y="3020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1341300" y="1253231"/>
            <a:ext cx="15875" cy="19685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0" y="0"/>
                </a:moveTo>
                <a:lnTo>
                  <a:pt x="15560" y="1914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1356861" y="1264492"/>
            <a:ext cx="3810" cy="8255"/>
          </a:xfrm>
          <a:custGeom>
            <a:avLst/>
            <a:gdLst/>
            <a:ahLst/>
            <a:cxnLst/>
            <a:rect l="l" t="t" r="r" b="b"/>
            <a:pathLst>
              <a:path w="3809" h="8255">
                <a:moveTo>
                  <a:pt x="0" y="7882"/>
                </a:moveTo>
                <a:lnTo>
                  <a:pt x="337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1365767" y="1221904"/>
            <a:ext cx="12700" cy="29845"/>
          </a:xfrm>
          <a:custGeom>
            <a:avLst/>
            <a:gdLst/>
            <a:ahLst/>
            <a:cxnLst/>
            <a:rect l="l" t="t" r="r" b="b"/>
            <a:pathLst>
              <a:path w="12700" h="29844">
                <a:moveTo>
                  <a:pt x="0" y="29484"/>
                </a:moveTo>
                <a:lnTo>
                  <a:pt x="126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1378462" y="122149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409"/>
                </a:moveTo>
                <a:lnTo>
                  <a:pt x="12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1393101" y="1214328"/>
            <a:ext cx="7620" cy="2540"/>
          </a:xfrm>
          <a:custGeom>
            <a:avLst/>
            <a:gdLst/>
            <a:ahLst/>
            <a:cxnLst/>
            <a:rect l="l" t="t" r="r" b="b"/>
            <a:pathLst>
              <a:path w="7619" h="2540">
                <a:moveTo>
                  <a:pt x="0" y="2456"/>
                </a:moveTo>
                <a:lnTo>
                  <a:pt x="7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1400165" y="1214328"/>
            <a:ext cx="6985" cy="25400"/>
          </a:xfrm>
          <a:custGeom>
            <a:avLst/>
            <a:gdLst/>
            <a:ahLst/>
            <a:cxnLst/>
            <a:rect l="l" t="t" r="r" b="b"/>
            <a:pathLst>
              <a:path w="6984" h="25400">
                <a:moveTo>
                  <a:pt x="0" y="0"/>
                </a:moveTo>
                <a:lnTo>
                  <a:pt x="6654" y="2508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1410402" y="1253231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497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1422073" y="129930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4" y="-3573"/>
                </a:moveTo>
                <a:lnTo>
                  <a:pt x="1944" y="36743"/>
                </a:lnTo>
              </a:path>
            </a:pathLst>
          </a:custGeom>
          <a:ln w="11036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1427703" y="134659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1433231" y="139399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1438760" y="1441193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1446438" y="148787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922" y="3040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1466913" y="1501800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19" h="24765">
                <a:moveTo>
                  <a:pt x="0" y="24365"/>
                </a:moveTo>
                <a:lnTo>
                  <a:pt x="198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486774" y="150006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740"/>
                </a:moveTo>
                <a:lnTo>
                  <a:pt x="7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1492813" y="1455936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1513493" y="1451841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0" y="0"/>
                </a:moveTo>
                <a:lnTo>
                  <a:pt x="16584" y="1105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1530077" y="145040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0" y="12489"/>
                </a:moveTo>
                <a:lnTo>
                  <a:pt x="49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540110" y="1407717"/>
            <a:ext cx="12065" cy="29845"/>
          </a:xfrm>
          <a:custGeom>
            <a:avLst/>
            <a:gdLst/>
            <a:ahLst/>
            <a:cxnLst/>
            <a:rect l="l" t="t" r="r" b="b"/>
            <a:pathLst>
              <a:path w="12065" h="29844">
                <a:moveTo>
                  <a:pt x="0" y="29381"/>
                </a:moveTo>
                <a:lnTo>
                  <a:pt x="115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551679" y="140771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511" y="17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555978" y="142317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009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1568877" y="1468937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09">
                <a:moveTo>
                  <a:pt x="0" y="0"/>
                </a:moveTo>
                <a:lnTo>
                  <a:pt x="4504" y="160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573382" y="1477435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0" y="7575"/>
                </a:moveTo>
                <a:lnTo>
                  <a:pt x="1484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596825" y="148030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213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610032" y="1526063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0"/>
                </a:moveTo>
                <a:lnTo>
                  <a:pt x="6654" y="233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616686" y="1543774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0" y="5630"/>
                </a:moveTo>
                <a:lnTo>
                  <a:pt x="726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635113" y="15326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0" y="2457"/>
                </a:moveTo>
                <a:lnTo>
                  <a:pt x="31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1638287" y="151193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5" h="20955">
                <a:moveTo>
                  <a:pt x="0" y="20679"/>
                </a:moveTo>
                <a:lnTo>
                  <a:pt x="208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1670228" y="1519409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0" y="0"/>
                </a:moveTo>
                <a:lnTo>
                  <a:pt x="11363" y="91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1681591" y="1528520"/>
            <a:ext cx="5715" cy="18415"/>
          </a:xfrm>
          <a:custGeom>
            <a:avLst/>
            <a:gdLst/>
            <a:ahLst/>
            <a:cxnLst/>
            <a:rect l="l" t="t" r="r" b="b"/>
            <a:pathLst>
              <a:path w="5714" h="18415">
                <a:moveTo>
                  <a:pt x="0" y="0"/>
                </a:moveTo>
                <a:lnTo>
                  <a:pt x="5220" y="1801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1690907" y="156015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316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1703602" y="160601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1708823" y="1653316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1714044" y="170071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1719264" y="174801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1724486" y="1795312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409" y="389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1724895" y="1799202"/>
            <a:ext cx="6985" cy="29209"/>
          </a:xfrm>
          <a:custGeom>
            <a:avLst/>
            <a:gdLst/>
            <a:ahLst/>
            <a:cxnLst/>
            <a:rect l="l" t="t" r="r" b="b"/>
            <a:pathLst>
              <a:path w="6985" h="29210">
                <a:moveTo>
                  <a:pt x="0" y="0"/>
                </a:moveTo>
                <a:lnTo>
                  <a:pt x="6552" y="287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1734621" y="1841893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473" y="3255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1745268" y="1888372"/>
            <a:ext cx="1270" cy="5715"/>
          </a:xfrm>
          <a:custGeom>
            <a:avLst/>
            <a:gdLst/>
            <a:ahLst/>
            <a:cxnLst/>
            <a:rect l="l" t="t" r="r" b="b"/>
            <a:pathLst>
              <a:path w="1269" h="5714">
                <a:moveTo>
                  <a:pt x="0" y="0"/>
                </a:moveTo>
                <a:lnTo>
                  <a:pt x="1228" y="542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1746497" y="1893798"/>
            <a:ext cx="6985" cy="27305"/>
          </a:xfrm>
          <a:custGeom>
            <a:avLst/>
            <a:gdLst/>
            <a:ahLst/>
            <a:cxnLst/>
            <a:rect l="l" t="t" r="r" b="b"/>
            <a:pathLst>
              <a:path w="6985" h="27305">
                <a:moveTo>
                  <a:pt x="0" y="0"/>
                </a:moveTo>
                <a:lnTo>
                  <a:pt x="6961" y="2682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1757143" y="1934441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394" y="323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1769019" y="194068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8"/>
                </a:moveTo>
                <a:lnTo>
                  <a:pt x="7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1779052" y="1894105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8"/>
                </a:moveTo>
                <a:lnTo>
                  <a:pt x="7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1789186" y="1877521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2661"/>
                </a:moveTo>
                <a:lnTo>
                  <a:pt x="6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1789800" y="1855715"/>
            <a:ext cx="21590" cy="22225"/>
          </a:xfrm>
          <a:custGeom>
            <a:avLst/>
            <a:gdLst/>
            <a:ahLst/>
            <a:cxnLst/>
            <a:rect l="l" t="t" r="r" b="b"/>
            <a:pathLst>
              <a:path w="21589" h="22225">
                <a:moveTo>
                  <a:pt x="0" y="21806"/>
                </a:moveTo>
                <a:lnTo>
                  <a:pt x="214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1816724" y="186851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490" y="3091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836381" y="1893798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0" y="12899"/>
                </a:moveTo>
                <a:lnTo>
                  <a:pt x="1842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854808" y="1891034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4" h="3175">
                <a:moveTo>
                  <a:pt x="0" y="2764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1877535" y="1855407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200"/>
                </a:moveTo>
                <a:lnTo>
                  <a:pt x="1433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1897907" y="184209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09"/>
                </a:moveTo>
                <a:lnTo>
                  <a:pt x="2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1898112" y="1816811"/>
            <a:ext cx="21590" cy="25400"/>
          </a:xfrm>
          <a:custGeom>
            <a:avLst/>
            <a:gdLst/>
            <a:ahLst/>
            <a:cxnLst/>
            <a:rect l="l" t="t" r="r" b="b"/>
            <a:pathLst>
              <a:path w="21589" h="25400">
                <a:moveTo>
                  <a:pt x="0" y="25286"/>
                </a:moveTo>
                <a:lnTo>
                  <a:pt x="209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1931793" y="1821520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0"/>
                </a:moveTo>
                <a:lnTo>
                  <a:pt x="9521" y="44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1941314" y="1809236"/>
            <a:ext cx="15875" cy="17145"/>
          </a:xfrm>
          <a:custGeom>
            <a:avLst/>
            <a:gdLst/>
            <a:ahLst/>
            <a:cxnLst/>
            <a:rect l="l" t="t" r="r" b="b"/>
            <a:pathLst>
              <a:path w="15875" h="17144">
                <a:moveTo>
                  <a:pt x="0" y="16686"/>
                </a:moveTo>
                <a:lnTo>
                  <a:pt x="1566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1967727" y="1790500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0" y="9521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1984618" y="1790500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0" y="0"/>
                </a:moveTo>
                <a:lnTo>
                  <a:pt x="5528" y="1279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1995879" y="1816299"/>
            <a:ext cx="10795" cy="24130"/>
          </a:xfrm>
          <a:custGeom>
            <a:avLst/>
            <a:gdLst/>
            <a:ahLst/>
            <a:cxnLst/>
            <a:rect l="l" t="t" r="r" b="b"/>
            <a:pathLst>
              <a:path w="10794" h="24130">
                <a:moveTo>
                  <a:pt x="0" y="0"/>
                </a:moveTo>
                <a:lnTo>
                  <a:pt x="10442" y="2405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2006322" y="183390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48"/>
                </a:moveTo>
                <a:lnTo>
                  <a:pt x="30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015536" y="1795107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5">
                <a:moveTo>
                  <a:pt x="0" y="25901"/>
                </a:moveTo>
                <a:lnTo>
                  <a:pt x="123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027922" y="1795107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80">
                <a:moveTo>
                  <a:pt x="0" y="0"/>
                </a:moveTo>
                <a:lnTo>
                  <a:pt x="921" y="45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031710" y="1813535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756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2041334" y="1860219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755" y="326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2050956" y="1860936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7"/>
                </a:moveTo>
                <a:lnTo>
                  <a:pt x="64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2060273" y="1814149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760"/>
                </a:moveTo>
                <a:lnTo>
                  <a:pt x="64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2069487" y="179162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0" y="8599"/>
                </a:moveTo>
                <a:lnTo>
                  <a:pt x="17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2071227" y="1782925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89">
                <a:moveTo>
                  <a:pt x="0" y="8701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2092930" y="178292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614" y="-3573"/>
                </a:moveTo>
                <a:lnTo>
                  <a:pt x="614" y="3676"/>
                </a:lnTo>
              </a:path>
            </a:pathLst>
          </a:custGeom>
          <a:ln w="317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2108491" y="1783335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0" y="0"/>
                </a:moveTo>
                <a:lnTo>
                  <a:pt x="6039" y="1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2114531" y="1783437"/>
            <a:ext cx="11430" cy="25400"/>
          </a:xfrm>
          <a:custGeom>
            <a:avLst/>
            <a:gdLst/>
            <a:ahLst/>
            <a:cxnLst/>
            <a:rect l="l" t="t" r="r" b="b"/>
            <a:pathLst>
              <a:path w="11430" h="25400">
                <a:moveTo>
                  <a:pt x="0" y="0"/>
                </a:moveTo>
                <a:lnTo>
                  <a:pt x="11056" y="249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2131423" y="1821418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0" y="0"/>
                </a:moveTo>
                <a:lnTo>
                  <a:pt x="4811" y="1085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2136234" y="1832270"/>
            <a:ext cx="10160" cy="19685"/>
          </a:xfrm>
          <a:custGeom>
            <a:avLst/>
            <a:gdLst/>
            <a:ahLst/>
            <a:cxnLst/>
            <a:rect l="l" t="t" r="r" b="b"/>
            <a:pathLst>
              <a:path w="10160" h="19685">
                <a:moveTo>
                  <a:pt x="0" y="0"/>
                </a:moveTo>
                <a:lnTo>
                  <a:pt x="9622" y="1924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2152204" y="1864211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4" h="11430">
                <a:moveTo>
                  <a:pt x="0" y="0"/>
                </a:moveTo>
                <a:lnTo>
                  <a:pt x="5630" y="110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2157835" y="1875268"/>
            <a:ext cx="20955" cy="2540"/>
          </a:xfrm>
          <a:custGeom>
            <a:avLst/>
            <a:gdLst/>
            <a:ahLst/>
            <a:cxnLst/>
            <a:rect l="l" t="t" r="r" b="b"/>
            <a:pathLst>
              <a:path w="20955" h="2539">
                <a:moveTo>
                  <a:pt x="-3573" y="1074"/>
                </a:moveTo>
                <a:lnTo>
                  <a:pt x="24457" y="1074"/>
                </a:lnTo>
              </a:path>
            </a:pathLst>
          </a:custGeom>
          <a:ln w="929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2189878" y="1859605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0" y="9315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2201140" y="1859605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0" y="0"/>
                </a:moveTo>
                <a:lnTo>
                  <a:pt x="17710" y="61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2231544" y="1872197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5">
                <a:moveTo>
                  <a:pt x="0" y="0"/>
                </a:moveTo>
                <a:lnTo>
                  <a:pt x="12898" y="76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2244443" y="1879875"/>
            <a:ext cx="18415" cy="1905"/>
          </a:xfrm>
          <a:custGeom>
            <a:avLst/>
            <a:gdLst/>
            <a:ahLst/>
            <a:cxnLst/>
            <a:rect l="l" t="t" r="r" b="b"/>
            <a:pathLst>
              <a:path w="18414" h="1905">
                <a:moveTo>
                  <a:pt x="-3573" y="767"/>
                </a:moveTo>
                <a:lnTo>
                  <a:pt x="21899" y="767"/>
                </a:lnTo>
              </a:path>
            </a:pathLst>
          </a:custGeom>
          <a:ln w="868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2276487" y="1874654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30" h="3810">
                <a:moveTo>
                  <a:pt x="0" y="3685"/>
                </a:moveTo>
                <a:lnTo>
                  <a:pt x="1126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2287748" y="1874654"/>
            <a:ext cx="9525" cy="19685"/>
          </a:xfrm>
          <a:custGeom>
            <a:avLst/>
            <a:gdLst/>
            <a:ahLst/>
            <a:cxnLst/>
            <a:rect l="l" t="t" r="r" b="b"/>
            <a:pathLst>
              <a:path w="9525" h="19685">
                <a:moveTo>
                  <a:pt x="0" y="0"/>
                </a:moveTo>
                <a:lnTo>
                  <a:pt x="9213" y="194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2303104" y="1907004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0" y="0"/>
                </a:moveTo>
                <a:lnTo>
                  <a:pt x="6243" y="130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2309348" y="1920006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-3573" y="1228"/>
                </a:moveTo>
                <a:lnTo>
                  <a:pt x="22411" y="1228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2338833" y="1900248"/>
            <a:ext cx="13970" cy="14604"/>
          </a:xfrm>
          <a:custGeom>
            <a:avLst/>
            <a:gdLst/>
            <a:ahLst/>
            <a:cxnLst/>
            <a:rect l="l" t="t" r="r" b="b"/>
            <a:pathLst>
              <a:path w="13969" h="14605">
                <a:moveTo>
                  <a:pt x="0" y="14434"/>
                </a:moveTo>
                <a:lnTo>
                  <a:pt x="1381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2352653" y="1892160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4" h="8255">
                <a:moveTo>
                  <a:pt x="0" y="8088"/>
                </a:moveTo>
                <a:lnTo>
                  <a:pt x="107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2374561" y="1884380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850" y="3153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2390122" y="1929323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0"/>
                </a:moveTo>
                <a:lnTo>
                  <a:pt x="5835" y="167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2395957" y="1938434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69" h="8255">
                <a:moveTo>
                  <a:pt x="0" y="7678"/>
                </a:moveTo>
                <a:lnTo>
                  <a:pt x="1361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2422165" y="1923487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4" h="8889">
                <a:moveTo>
                  <a:pt x="0" y="8292"/>
                </a:moveTo>
                <a:lnTo>
                  <a:pt x="1709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2439262" y="1923487"/>
            <a:ext cx="5080" cy="13970"/>
          </a:xfrm>
          <a:custGeom>
            <a:avLst/>
            <a:gdLst/>
            <a:ahLst/>
            <a:cxnLst/>
            <a:rect l="l" t="t" r="r" b="b"/>
            <a:pathLst>
              <a:path w="5080" h="13969">
                <a:moveTo>
                  <a:pt x="0" y="0"/>
                </a:moveTo>
                <a:lnTo>
                  <a:pt x="4605" y="1361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2448577" y="1950617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851" y="3153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2464036" y="1946317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532"/>
                </a:moveTo>
                <a:lnTo>
                  <a:pt x="1085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2479596" y="1923999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8804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2482565" y="1923999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 h="0">
                <a:moveTo>
                  <a:pt x="0" y="0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2504269" y="192399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0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2512151" y="1938639"/>
            <a:ext cx="13970" cy="26034"/>
          </a:xfrm>
          <a:custGeom>
            <a:avLst/>
            <a:gdLst/>
            <a:ahLst/>
            <a:cxnLst/>
            <a:rect l="l" t="t" r="r" b="b"/>
            <a:pathLst>
              <a:path w="13969" h="26035">
                <a:moveTo>
                  <a:pt x="0" y="0"/>
                </a:moveTo>
                <a:lnTo>
                  <a:pt x="13718" y="254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2525870" y="1964130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0" y="0"/>
                </a:moveTo>
                <a:lnTo>
                  <a:pt x="2252" y="378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2535391" y="1980203"/>
            <a:ext cx="12700" cy="20955"/>
          </a:xfrm>
          <a:custGeom>
            <a:avLst/>
            <a:gdLst/>
            <a:ahLst/>
            <a:cxnLst/>
            <a:rect l="l" t="t" r="r" b="b"/>
            <a:pathLst>
              <a:path w="12700" h="20955">
                <a:moveTo>
                  <a:pt x="0" y="0"/>
                </a:moveTo>
                <a:lnTo>
                  <a:pt x="12181" y="2047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2547573" y="2000679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8292" y="47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2568253" y="201245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921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2569174" y="1984093"/>
            <a:ext cx="15240" cy="29209"/>
          </a:xfrm>
          <a:custGeom>
            <a:avLst/>
            <a:gdLst/>
            <a:ahLst/>
            <a:cxnLst/>
            <a:rect l="l" t="t" r="r" b="b"/>
            <a:pathLst>
              <a:path w="15239" h="29210">
                <a:moveTo>
                  <a:pt x="0" y="28767"/>
                </a:moveTo>
                <a:lnTo>
                  <a:pt x="1494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2590673" y="19710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7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2590775" y="1969864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614"/>
                </a:moveTo>
                <a:lnTo>
                  <a:pt x="25276" y="614"/>
                </a:lnTo>
              </a:path>
            </a:pathLst>
          </a:custGeom>
          <a:ln w="8376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2612478" y="1965871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4" h="4444">
                <a:moveTo>
                  <a:pt x="0" y="3992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2636127" y="1947853"/>
            <a:ext cx="19685" cy="12700"/>
          </a:xfrm>
          <a:custGeom>
            <a:avLst/>
            <a:gdLst/>
            <a:ahLst/>
            <a:cxnLst/>
            <a:rect l="l" t="t" r="r" b="b"/>
            <a:pathLst>
              <a:path w="19685" h="12700">
                <a:moveTo>
                  <a:pt x="0" y="12591"/>
                </a:moveTo>
                <a:lnTo>
                  <a:pt x="1965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2655782" y="1947341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-3573" y="255"/>
                </a:moveTo>
                <a:lnTo>
                  <a:pt x="13606" y="255"/>
                </a:lnTo>
              </a:path>
            </a:pathLst>
          </a:custGeom>
          <a:ln w="7659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2679738" y="1935670"/>
            <a:ext cx="19685" cy="10160"/>
          </a:xfrm>
          <a:custGeom>
            <a:avLst/>
            <a:gdLst/>
            <a:ahLst/>
            <a:cxnLst/>
            <a:rect l="l" t="t" r="r" b="b"/>
            <a:pathLst>
              <a:path w="19685" h="10160">
                <a:moveTo>
                  <a:pt x="0" y="9828"/>
                </a:moveTo>
                <a:lnTo>
                  <a:pt x="193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2699087" y="1934441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-3573" y="614"/>
                </a:moveTo>
                <a:lnTo>
                  <a:pt x="15243" y="614"/>
                </a:lnTo>
              </a:path>
            </a:pathLst>
          </a:custGeom>
          <a:ln w="8376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2724885" y="1928709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10">
                <a:moveTo>
                  <a:pt x="0" y="3685"/>
                </a:moveTo>
                <a:lnTo>
                  <a:pt x="1750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2742390" y="1928709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0" y="0"/>
                </a:moveTo>
                <a:lnTo>
                  <a:pt x="10032" y="1167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2761740" y="195112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0"/>
                </a:moveTo>
                <a:lnTo>
                  <a:pt x="2252" y="255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2763992" y="1953688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0" y="0"/>
                </a:moveTo>
                <a:lnTo>
                  <a:pt x="21702" y="1617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2785695" y="1969864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2866" y="3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2802791" y="1971194"/>
            <a:ext cx="5080" cy="635"/>
          </a:xfrm>
          <a:custGeom>
            <a:avLst/>
            <a:gdLst/>
            <a:ahLst/>
            <a:cxnLst/>
            <a:rect l="l" t="t" r="r" b="b"/>
            <a:pathLst>
              <a:path w="5080" h="635">
                <a:moveTo>
                  <a:pt x="0" y="0"/>
                </a:moveTo>
                <a:lnTo>
                  <a:pt x="4504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2807296" y="1971604"/>
            <a:ext cx="22225" cy="4445"/>
          </a:xfrm>
          <a:custGeom>
            <a:avLst/>
            <a:gdLst/>
            <a:ahLst/>
            <a:cxnLst/>
            <a:rect l="l" t="t" r="r" b="b"/>
            <a:pathLst>
              <a:path w="22225" h="4444">
                <a:moveTo>
                  <a:pt x="0" y="0"/>
                </a:moveTo>
                <a:lnTo>
                  <a:pt x="21703" y="409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2828999" y="1975699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0"/>
                </a:moveTo>
                <a:lnTo>
                  <a:pt x="6653" y="112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2849781" y="197907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409" y="-3573"/>
                </a:moveTo>
                <a:lnTo>
                  <a:pt x="409" y="3677"/>
                </a:lnTo>
              </a:path>
            </a:pathLst>
          </a:custGeom>
          <a:ln w="317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2850600" y="1979180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0" y="0"/>
                </a:moveTo>
                <a:lnTo>
                  <a:pt x="21702" y="64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2872303" y="1978771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6858"/>
                </a:moveTo>
                <a:lnTo>
                  <a:pt x="7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2889605" y="196464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0" y="4197"/>
                </a:moveTo>
                <a:lnTo>
                  <a:pt x="42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2893905" y="1964642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-3573" y="870"/>
                </a:moveTo>
                <a:lnTo>
                  <a:pt x="25174" y="870"/>
                </a:lnTo>
              </a:path>
            </a:pathLst>
          </a:custGeom>
          <a:ln w="888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2915505" y="196177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607"/>
                </a:moveTo>
                <a:lnTo>
                  <a:pt x="337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2927279" y="1936796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0" y="13514"/>
                </a:moveTo>
                <a:lnTo>
                  <a:pt x="992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2937208" y="1932906"/>
            <a:ext cx="16510" cy="4445"/>
          </a:xfrm>
          <a:custGeom>
            <a:avLst/>
            <a:gdLst/>
            <a:ahLst/>
            <a:cxnLst/>
            <a:rect l="l" t="t" r="r" b="b"/>
            <a:pathLst>
              <a:path w="16510" h="4444">
                <a:moveTo>
                  <a:pt x="0" y="3889"/>
                </a:moveTo>
                <a:lnTo>
                  <a:pt x="1617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2966692" y="1935158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0" y="0"/>
                </a:moveTo>
                <a:lnTo>
                  <a:pt x="13820" y="62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2980513" y="1941403"/>
            <a:ext cx="17780" cy="4445"/>
          </a:xfrm>
          <a:custGeom>
            <a:avLst/>
            <a:gdLst/>
            <a:ahLst/>
            <a:cxnLst/>
            <a:rect l="l" t="t" r="r" b="b"/>
            <a:pathLst>
              <a:path w="17780" h="4444">
                <a:moveTo>
                  <a:pt x="0" y="0"/>
                </a:moveTo>
                <a:lnTo>
                  <a:pt x="17607" y="44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3006516" y="1907312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200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3028834" y="1879261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4">
                <a:moveTo>
                  <a:pt x="0" y="16584"/>
                </a:moveTo>
                <a:lnTo>
                  <a:pt x="1658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3045418" y="1879261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80">
                <a:moveTo>
                  <a:pt x="0" y="0"/>
                </a:moveTo>
                <a:lnTo>
                  <a:pt x="8599" y="49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3066404" y="1891238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716" y="3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3067121" y="1866873"/>
            <a:ext cx="21590" cy="24765"/>
          </a:xfrm>
          <a:custGeom>
            <a:avLst/>
            <a:gdLst/>
            <a:ahLst/>
            <a:cxnLst/>
            <a:rect l="l" t="t" r="r" b="b"/>
            <a:pathLst>
              <a:path w="21589" h="24764">
                <a:moveTo>
                  <a:pt x="0" y="24672"/>
                </a:moveTo>
                <a:lnTo>
                  <a:pt x="212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3098959" y="1846807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4" h="10794">
                <a:moveTo>
                  <a:pt x="0" y="10442"/>
                </a:moveTo>
                <a:lnTo>
                  <a:pt x="114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3110425" y="1846807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0" y="0"/>
                </a:moveTo>
                <a:lnTo>
                  <a:pt x="9521" y="150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3127522" y="187393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0"/>
                </a:moveTo>
                <a:lnTo>
                  <a:pt x="4503" y="70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3132026" y="1881001"/>
            <a:ext cx="9525" cy="23495"/>
          </a:xfrm>
          <a:custGeom>
            <a:avLst/>
            <a:gdLst/>
            <a:ahLst/>
            <a:cxnLst/>
            <a:rect l="l" t="t" r="r" b="b"/>
            <a:pathLst>
              <a:path w="9525" h="23494">
                <a:moveTo>
                  <a:pt x="0" y="0"/>
                </a:moveTo>
                <a:lnTo>
                  <a:pt x="8906" y="233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3146052" y="1917652"/>
            <a:ext cx="8255" cy="20320"/>
          </a:xfrm>
          <a:custGeom>
            <a:avLst/>
            <a:gdLst/>
            <a:ahLst/>
            <a:cxnLst/>
            <a:rect l="l" t="t" r="r" b="b"/>
            <a:pathLst>
              <a:path w="8255" h="20319">
                <a:moveTo>
                  <a:pt x="0" y="0"/>
                </a:moveTo>
                <a:lnTo>
                  <a:pt x="7678" y="2027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3153730" y="1929323"/>
            <a:ext cx="8255" cy="8890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0" y="8598"/>
                </a:moveTo>
                <a:lnTo>
                  <a:pt x="798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3171440" y="191478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0" y="4095"/>
                </a:moveTo>
                <a:lnTo>
                  <a:pt x="389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3175330" y="1892057"/>
            <a:ext cx="15875" cy="22860"/>
          </a:xfrm>
          <a:custGeom>
            <a:avLst/>
            <a:gdLst/>
            <a:ahLst/>
            <a:cxnLst/>
            <a:rect l="l" t="t" r="r" b="b"/>
            <a:pathLst>
              <a:path w="15875" h="22860">
                <a:moveTo>
                  <a:pt x="0" y="22727"/>
                </a:moveTo>
                <a:lnTo>
                  <a:pt x="158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3200002" y="1887041"/>
            <a:ext cx="19050" cy="19685"/>
          </a:xfrm>
          <a:custGeom>
            <a:avLst/>
            <a:gdLst/>
            <a:ahLst/>
            <a:cxnLst/>
            <a:rect l="l" t="t" r="r" b="b"/>
            <a:pathLst>
              <a:path w="19050" h="19685">
                <a:moveTo>
                  <a:pt x="0" y="0"/>
                </a:moveTo>
                <a:lnTo>
                  <a:pt x="18632" y="1955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3218635" y="1906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2559" y="573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3226927" y="1925433"/>
            <a:ext cx="13335" cy="30480"/>
          </a:xfrm>
          <a:custGeom>
            <a:avLst/>
            <a:gdLst/>
            <a:ahLst/>
            <a:cxnLst/>
            <a:rect l="l" t="t" r="r" b="b"/>
            <a:pathLst>
              <a:path w="13335" h="30480">
                <a:moveTo>
                  <a:pt x="0" y="0"/>
                </a:moveTo>
                <a:lnTo>
                  <a:pt x="13309" y="299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3240235" y="19552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204"/>
                </a:moveTo>
                <a:lnTo>
                  <a:pt x="5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3253852" y="1946112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10">
                <a:moveTo>
                  <a:pt x="0" y="3480"/>
                </a:moveTo>
                <a:lnTo>
                  <a:pt x="80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80029" y="11219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83951" y="1125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996447" y="10696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1000370" y="10735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1104759" y="12508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1108682" y="12547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1126360" y="10818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1130283" y="10858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1148063" y="11015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1151986" y="11054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1169664" y="12537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1173587" y="12577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191368" y="12079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195290" y="1211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212968" y="12648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216891" y="12687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234672" y="13252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238594" y="13291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256273" y="12166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260195" y="12205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277976" y="10795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1281899" y="10834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1299577" y="1185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1303499" y="11891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1321178" y="12316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1325100" y="12355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1342881" y="12583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1346804" y="12623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1364482" y="12079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368405" y="1211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386185" y="12003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390108" y="12042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1407786" y="1282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411709" y="12861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1429489" y="1467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1433412" y="14713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451090" y="15145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455013" y="1518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1472794" y="14878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1476716" y="14917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494395" y="14343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498317" y="14383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1516098" y="14489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1520021" y="14528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1537699" y="13937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1541621" y="13976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1559402" y="14710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1563324" y="14749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1581003" y="14599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1584926" y="14638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1602707" y="15354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1606629" y="15393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1624307" y="15186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1628230" y="1522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1645908" y="14971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1649831" y="15010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1667612" y="15145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1671534" y="1518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1689212" y="15882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1693135" y="15921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1710916" y="17852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1714838" y="17891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1732517" y="1879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1736439" y="18837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754220" y="19629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758143" y="19668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775821" y="18635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779744" y="1867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797525" y="18415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801447" y="18454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819125" y="18949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823047" y="18988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1840828" y="1879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1844751" y="18837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1862430" y="18740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1866352" y="18780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1884133" y="18281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1888056" y="18320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1905733" y="18020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1909656" y="18059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1927335" y="18119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1931257" y="18158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1949038" y="17887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952961" y="17926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970639" y="17765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974561" y="17804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992342" y="18263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996264" y="18303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2013943" y="17811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2017866" y="1785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2035645" y="18862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2039569" y="18901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2057248" y="17776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2061169" y="17815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2078950" y="17689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2082873" y="17728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2100552" y="17694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2104474" y="17733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2122254" y="18182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2126177" y="18222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2143856" y="18612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2147778" y="18652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2165558" y="18635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2169481" y="1867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2187160" y="18456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2191082" y="18495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2208863" y="18530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2212786" y="18570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2230463" y="18658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2234387" y="18698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2252066" y="18676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2255987" y="1871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2273768" y="18606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2277691" y="18645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2295368" y="19060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2299292" y="1909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2317072" y="19088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2320995" y="19128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2338673" y="18862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2342596" y="18901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2360377" y="1869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2364299" y="1873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2381977" y="19321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2385900" y="1936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2403680" y="19199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2407604" y="19238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2425282" y="1909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2429204" y="19134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2446985" y="19727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2450907" y="19766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2468586" y="19100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2472509" y="19139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2490290" y="19100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2494212" y="19139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2511890" y="19501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2515812" y="19540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2533593" y="19866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2537516" y="19906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2555195" y="19988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2559117" y="20028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2576795" y="19571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2580718" y="19610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2598498" y="19558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2602421" y="19598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2620100" y="19477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2624022" y="1951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2641803" y="19338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645726" y="19377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663403" y="1932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667326" y="1936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685108" y="19216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689029" y="19256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706708" y="19193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710630" y="19232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728411" y="19147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732334" y="19186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750013" y="19397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753935" y="19436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771716" y="19558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775637" y="19598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793316" y="19576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797239" y="19615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815020" y="19617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818942" y="19656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836621" y="19651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840544" y="19691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858324" y="19716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862246" y="19755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879925" y="19506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883847" y="19545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901526" y="19524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905449" y="19563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923230" y="19228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927152" y="19267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944830" y="19175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948752" y="1921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966534" y="19274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970455" y="19313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988134" y="1932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992057" y="1936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3009838" y="1886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3013760" y="1890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3031439" y="18652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3035360" y="18692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3053141" y="18775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3057064" y="18814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3074743" y="18525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3078665" y="18565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3096446" y="18328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3100369" y="18367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3118046" y="18670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3121969" y="18709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3139750" y="19239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3143672" y="1927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3161351" y="19008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3165274" y="19047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3182951" y="1869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3186875" y="1873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3204655" y="18926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3208577" y="18965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3226256" y="19414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3230178" y="19453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3247959" y="19321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3251882" y="1936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794008" y="1130175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4" h="8890">
                <a:moveTo>
                  <a:pt x="0" y="8599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839974" y="1117787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4" h="8890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885940" y="1105502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4" h="8890">
                <a:moveTo>
                  <a:pt x="0" y="8599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931906" y="1093115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4" h="8890">
                <a:moveTo>
                  <a:pt x="0" y="8701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977872" y="1080830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4" h="8890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1017900" y="1092398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0" y="0"/>
                </a:moveTo>
                <a:lnTo>
                  <a:pt x="17915" y="281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1043494" y="1132530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0" y="0"/>
                </a:moveTo>
                <a:lnTo>
                  <a:pt x="17915" y="281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1069087" y="1172661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0" y="0"/>
                </a:moveTo>
                <a:lnTo>
                  <a:pt x="18017" y="281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094783" y="1212895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0" y="0"/>
                </a:moveTo>
                <a:lnTo>
                  <a:pt x="18017" y="280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119148" y="121412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1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125188" y="116682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169"/>
                </a:moveTo>
                <a:lnTo>
                  <a:pt x="42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131228" y="111952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169"/>
                </a:moveTo>
                <a:lnTo>
                  <a:pt x="42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137268" y="1081342"/>
            <a:ext cx="3175" cy="24130"/>
          </a:xfrm>
          <a:custGeom>
            <a:avLst/>
            <a:gdLst/>
            <a:ahLst/>
            <a:cxnLst/>
            <a:rect l="l" t="t" r="r" b="b"/>
            <a:pathLst>
              <a:path w="3175" h="24130">
                <a:moveTo>
                  <a:pt x="1535" y="-3573"/>
                </a:moveTo>
                <a:lnTo>
                  <a:pt x="1535" y="27631"/>
                </a:lnTo>
              </a:path>
            </a:pathLst>
          </a:custGeom>
          <a:ln w="1021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140340" y="1081342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0" y="0"/>
                </a:moveTo>
                <a:lnTo>
                  <a:pt x="6040" y="675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155901" y="1098746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0" y="0"/>
                </a:moveTo>
                <a:lnTo>
                  <a:pt x="6142" y="69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162043" y="1105707"/>
            <a:ext cx="3810" cy="24130"/>
          </a:xfrm>
          <a:custGeom>
            <a:avLst/>
            <a:gdLst/>
            <a:ahLst/>
            <a:cxnLst/>
            <a:rect l="l" t="t" r="r" b="b"/>
            <a:pathLst>
              <a:path w="3809" h="24130">
                <a:moveTo>
                  <a:pt x="0" y="0"/>
                </a:moveTo>
                <a:lnTo>
                  <a:pt x="3275" y="238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167162" y="1143689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504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173611" y="119088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402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179958" y="1238079"/>
            <a:ext cx="3810" cy="27940"/>
          </a:xfrm>
          <a:custGeom>
            <a:avLst/>
            <a:gdLst/>
            <a:ahLst/>
            <a:cxnLst/>
            <a:rect l="l" t="t" r="r" b="b"/>
            <a:pathLst>
              <a:path w="3809" h="27940">
                <a:moveTo>
                  <a:pt x="0" y="0"/>
                </a:moveTo>
                <a:lnTo>
                  <a:pt x="3685" y="273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183644" y="1259988"/>
            <a:ext cx="2540" cy="5715"/>
          </a:xfrm>
          <a:custGeom>
            <a:avLst/>
            <a:gdLst/>
            <a:ahLst/>
            <a:cxnLst/>
            <a:rect l="l" t="t" r="r" b="b"/>
            <a:pathLst>
              <a:path w="2540" h="5715">
                <a:moveTo>
                  <a:pt x="0" y="5425"/>
                </a:moveTo>
                <a:lnTo>
                  <a:pt x="19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190503" y="1215250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31326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206576" y="121054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316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219884" y="1256302"/>
            <a:ext cx="7620" cy="24765"/>
          </a:xfrm>
          <a:custGeom>
            <a:avLst/>
            <a:gdLst/>
            <a:ahLst/>
            <a:cxnLst/>
            <a:rect l="l" t="t" r="r" b="b"/>
            <a:pathLst>
              <a:path w="7619" h="24765">
                <a:moveTo>
                  <a:pt x="0" y="0"/>
                </a:moveTo>
                <a:lnTo>
                  <a:pt x="7063" y="2426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226948" y="1280565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2866" y="74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234933" y="1301348"/>
            <a:ext cx="12700" cy="31750"/>
          </a:xfrm>
          <a:custGeom>
            <a:avLst/>
            <a:gdLst/>
            <a:ahLst/>
            <a:cxnLst/>
            <a:rect l="l" t="t" r="r" b="b"/>
            <a:pathLst>
              <a:path w="12700" h="31750">
                <a:moveTo>
                  <a:pt x="0" y="0"/>
                </a:moveTo>
                <a:lnTo>
                  <a:pt x="12080" y="3112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250392" y="1294591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14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259094" y="124770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60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267693" y="1220164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0" y="13513"/>
                </a:moveTo>
                <a:lnTo>
                  <a:pt x="25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270252" y="1200815"/>
            <a:ext cx="3175" cy="19685"/>
          </a:xfrm>
          <a:custGeom>
            <a:avLst/>
            <a:gdLst/>
            <a:ahLst/>
            <a:cxnLst/>
            <a:rect l="l" t="t" r="r" b="b"/>
            <a:pathLst>
              <a:path w="3175" h="19684">
                <a:moveTo>
                  <a:pt x="0" y="19348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275371" y="1153722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282537" y="1106629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289703" y="1077861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40">
                <a:moveTo>
                  <a:pt x="0" y="14639"/>
                </a:moveTo>
                <a:lnTo>
                  <a:pt x="22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291956" y="1077861"/>
            <a:ext cx="3810" cy="18415"/>
          </a:xfrm>
          <a:custGeom>
            <a:avLst/>
            <a:gdLst/>
            <a:ahLst/>
            <a:cxnLst/>
            <a:rect l="l" t="t" r="r" b="b"/>
            <a:pathLst>
              <a:path w="3809" h="18415">
                <a:moveTo>
                  <a:pt x="0" y="0"/>
                </a:moveTo>
                <a:lnTo>
                  <a:pt x="3685" y="182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298405" y="1110007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551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307824" y="1156690"/>
            <a:ext cx="6350" cy="28575"/>
          </a:xfrm>
          <a:custGeom>
            <a:avLst/>
            <a:gdLst/>
            <a:ahLst/>
            <a:cxnLst/>
            <a:rect l="l" t="t" r="r" b="b"/>
            <a:pathLst>
              <a:path w="6350" h="28575">
                <a:moveTo>
                  <a:pt x="0" y="0"/>
                </a:moveTo>
                <a:lnTo>
                  <a:pt x="5732" y="2856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313557" y="1185253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4">
                <a:moveTo>
                  <a:pt x="0" y="0"/>
                </a:moveTo>
                <a:lnTo>
                  <a:pt x="1842" y="389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321542" y="1201941"/>
            <a:ext cx="13970" cy="29209"/>
          </a:xfrm>
          <a:custGeom>
            <a:avLst/>
            <a:gdLst/>
            <a:ahLst/>
            <a:cxnLst/>
            <a:rect l="l" t="t" r="r" b="b"/>
            <a:pathLst>
              <a:path w="13969" h="29209">
                <a:moveTo>
                  <a:pt x="0" y="0"/>
                </a:moveTo>
                <a:lnTo>
                  <a:pt x="13615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335157" y="1230606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126" y="133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345088" y="1243096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0" y="0"/>
                </a:moveTo>
                <a:lnTo>
                  <a:pt x="11773" y="147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356861" y="1244529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4">
                <a:moveTo>
                  <a:pt x="0" y="13308"/>
                </a:moveTo>
                <a:lnTo>
                  <a:pt x="58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368531" y="1209107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59" h="22859">
                <a:moveTo>
                  <a:pt x="0" y="22420"/>
                </a:moveTo>
                <a:lnTo>
                  <a:pt x="99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378462" y="1205933"/>
            <a:ext cx="8890" cy="3175"/>
          </a:xfrm>
          <a:custGeom>
            <a:avLst/>
            <a:gdLst/>
            <a:ahLst/>
            <a:cxnLst/>
            <a:rect l="l" t="t" r="r" b="b"/>
            <a:pathLst>
              <a:path w="8890" h="3175">
                <a:moveTo>
                  <a:pt x="0" y="3173"/>
                </a:moveTo>
                <a:lnTo>
                  <a:pt x="82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400062" y="1200917"/>
            <a:ext cx="635" cy="0"/>
          </a:xfrm>
          <a:custGeom>
            <a:avLst/>
            <a:gdLst/>
            <a:ahLst/>
            <a:cxnLst/>
            <a:rect l="l" t="t" r="r" b="b"/>
            <a:pathLst>
              <a:path w="634" h="0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400165" y="120091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292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412040" y="1246884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394" y="3235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422790" y="129326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428215" y="134066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433743" y="138795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439272" y="143525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447974" y="148173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19" y="3040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469165" y="1492484"/>
            <a:ext cx="17780" cy="22225"/>
          </a:xfrm>
          <a:custGeom>
            <a:avLst/>
            <a:gdLst/>
            <a:ahLst/>
            <a:cxnLst/>
            <a:rect l="l" t="t" r="r" b="b"/>
            <a:pathLst>
              <a:path w="17780" h="22225">
                <a:moveTo>
                  <a:pt x="0" y="21703"/>
                </a:moveTo>
                <a:lnTo>
                  <a:pt x="1760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486774" y="1487468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5016"/>
                </a:moveTo>
                <a:lnTo>
                  <a:pt x="204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494246" y="1443343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516872" y="1445391"/>
            <a:ext cx="13335" cy="8890"/>
          </a:xfrm>
          <a:custGeom>
            <a:avLst/>
            <a:gdLst/>
            <a:ahLst/>
            <a:cxnLst/>
            <a:rect l="l" t="t" r="r" b="b"/>
            <a:pathLst>
              <a:path w="13334" h="8890">
                <a:moveTo>
                  <a:pt x="0" y="0"/>
                </a:moveTo>
                <a:lnTo>
                  <a:pt x="13205" y="88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530077" y="1437815"/>
            <a:ext cx="6350" cy="16510"/>
          </a:xfrm>
          <a:custGeom>
            <a:avLst/>
            <a:gdLst/>
            <a:ahLst/>
            <a:cxnLst/>
            <a:rect l="l" t="t" r="r" b="b"/>
            <a:pathLst>
              <a:path w="6350" h="16509">
                <a:moveTo>
                  <a:pt x="0" y="16380"/>
                </a:moveTo>
                <a:lnTo>
                  <a:pt x="634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541544" y="1398400"/>
            <a:ext cx="10160" cy="26670"/>
          </a:xfrm>
          <a:custGeom>
            <a:avLst/>
            <a:gdLst/>
            <a:ahLst/>
            <a:cxnLst/>
            <a:rect l="l" t="t" r="r" b="b"/>
            <a:pathLst>
              <a:path w="10159" h="26669">
                <a:moveTo>
                  <a:pt x="0" y="26105"/>
                </a:moveTo>
                <a:lnTo>
                  <a:pt x="101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551679" y="139840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5">
                <a:moveTo>
                  <a:pt x="0" y="0"/>
                </a:moveTo>
                <a:lnTo>
                  <a:pt x="1535" y="511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557206" y="141723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316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570515" y="1463000"/>
            <a:ext cx="3175" cy="10160"/>
          </a:xfrm>
          <a:custGeom>
            <a:avLst/>
            <a:gdLst/>
            <a:ahLst/>
            <a:cxnLst/>
            <a:rect l="l" t="t" r="r" b="b"/>
            <a:pathLst>
              <a:path w="3175" h="10159">
                <a:moveTo>
                  <a:pt x="0" y="0"/>
                </a:moveTo>
                <a:lnTo>
                  <a:pt x="2866" y="972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573382" y="1459519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4">
                <a:moveTo>
                  <a:pt x="0" y="13206"/>
                </a:moveTo>
                <a:lnTo>
                  <a:pt x="1893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598258" y="146822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930" y="319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612284" y="1513778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4" h="14605">
                <a:moveTo>
                  <a:pt x="0" y="0"/>
                </a:moveTo>
                <a:lnTo>
                  <a:pt x="4402" y="141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616686" y="1517873"/>
            <a:ext cx="15875" cy="10160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0" y="10032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642996" y="1489617"/>
            <a:ext cx="17145" cy="19050"/>
          </a:xfrm>
          <a:custGeom>
            <a:avLst/>
            <a:gdLst/>
            <a:ahLst/>
            <a:cxnLst/>
            <a:rect l="l" t="t" r="r" b="b"/>
            <a:pathLst>
              <a:path w="17144" h="19050">
                <a:moveTo>
                  <a:pt x="0" y="19042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659888" y="1489617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0" y="0"/>
                </a:moveTo>
                <a:lnTo>
                  <a:pt x="7371" y="296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680465" y="149791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1126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681591" y="1498319"/>
            <a:ext cx="8890" cy="31115"/>
          </a:xfrm>
          <a:custGeom>
            <a:avLst/>
            <a:gdLst/>
            <a:ahLst/>
            <a:cxnLst/>
            <a:rect l="l" t="t" r="r" b="b"/>
            <a:pathLst>
              <a:path w="8889" h="31115">
                <a:moveTo>
                  <a:pt x="0" y="0"/>
                </a:moveTo>
                <a:lnTo>
                  <a:pt x="8598" y="3101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693978" y="154316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009" y="321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704625" y="158943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2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709642" y="163673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714658" y="168413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39" y="-3573"/>
                </a:moveTo>
                <a:lnTo>
                  <a:pt x="1739" y="36742"/>
                </a:lnTo>
              </a:path>
            </a:pathLst>
          </a:custGeom>
          <a:ln w="1062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719674" y="173143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724690" y="17788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724895" y="1781185"/>
            <a:ext cx="6985" cy="30480"/>
          </a:xfrm>
          <a:custGeom>
            <a:avLst/>
            <a:gdLst/>
            <a:ahLst/>
            <a:cxnLst/>
            <a:rect l="l" t="t" r="r" b="b"/>
            <a:pathLst>
              <a:path w="6985" h="30480">
                <a:moveTo>
                  <a:pt x="0" y="0"/>
                </a:moveTo>
                <a:lnTo>
                  <a:pt x="6449" y="3030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734314" y="1825513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859" y="3265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744142" y="1872094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0" y="0"/>
                </a:moveTo>
                <a:lnTo>
                  <a:pt x="2354" y="112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746497" y="1883356"/>
            <a:ext cx="5715" cy="21590"/>
          </a:xfrm>
          <a:custGeom>
            <a:avLst/>
            <a:gdLst/>
            <a:ahLst/>
            <a:cxnLst/>
            <a:rect l="l" t="t" r="r" b="b"/>
            <a:pathLst>
              <a:path w="5714" h="21589">
                <a:moveTo>
                  <a:pt x="0" y="0"/>
                </a:moveTo>
                <a:lnTo>
                  <a:pt x="5630" y="210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755812" y="191826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599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768097" y="196423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2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768200" y="1932497"/>
            <a:ext cx="7620" cy="32384"/>
          </a:xfrm>
          <a:custGeom>
            <a:avLst/>
            <a:gdLst/>
            <a:ahLst/>
            <a:cxnLst/>
            <a:rect l="l" t="t" r="r" b="b"/>
            <a:pathLst>
              <a:path w="7619" h="32385">
                <a:moveTo>
                  <a:pt x="0" y="32145"/>
                </a:moveTo>
                <a:lnTo>
                  <a:pt x="71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778540" y="1886017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2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788879" y="1868306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10">
                <a:moveTo>
                  <a:pt x="0" y="3788"/>
                </a:moveTo>
                <a:lnTo>
                  <a:pt x="9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789800" y="1847012"/>
            <a:ext cx="20955" cy="21590"/>
          </a:xfrm>
          <a:custGeom>
            <a:avLst/>
            <a:gdLst/>
            <a:ahLst/>
            <a:cxnLst/>
            <a:rect l="l" t="t" r="r" b="b"/>
            <a:pathLst>
              <a:path w="20955" h="21589">
                <a:moveTo>
                  <a:pt x="0" y="21294"/>
                </a:moveTo>
                <a:lnTo>
                  <a:pt x="20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816213" y="1856943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693" y="3091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835869" y="1882844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0" y="13103"/>
                </a:moveTo>
                <a:lnTo>
                  <a:pt x="1893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854808" y="1879875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2969"/>
                </a:moveTo>
                <a:lnTo>
                  <a:pt x="98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877228" y="1844248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30405"/>
                </a:moveTo>
                <a:lnTo>
                  <a:pt x="1381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896986" y="18287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45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898112" y="1804731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30">
                <a:moveTo>
                  <a:pt x="0" y="24058"/>
                </a:moveTo>
                <a:lnTo>
                  <a:pt x="1904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928824" y="1805857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0"/>
                </a:moveTo>
                <a:lnTo>
                  <a:pt x="12490" y="60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941314" y="1797052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0" y="14845"/>
                </a:moveTo>
                <a:lnTo>
                  <a:pt x="1259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963222" y="1773608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695"/>
                </a:moveTo>
                <a:lnTo>
                  <a:pt x="213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984618" y="1773608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0"/>
                </a:moveTo>
                <a:lnTo>
                  <a:pt x="3480" y="778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993832" y="1794493"/>
            <a:ext cx="12700" cy="28575"/>
          </a:xfrm>
          <a:custGeom>
            <a:avLst/>
            <a:gdLst/>
            <a:ahLst/>
            <a:cxnLst/>
            <a:rect l="l" t="t" r="r" b="b"/>
            <a:pathLst>
              <a:path w="12700" h="28575">
                <a:moveTo>
                  <a:pt x="0" y="0"/>
                </a:moveTo>
                <a:lnTo>
                  <a:pt x="12490" y="284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2006322" y="182090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9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2013079" y="1777499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30405"/>
                </a:moveTo>
                <a:lnTo>
                  <a:pt x="1361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2030175" y="1785792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654" y="326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2039696" y="1832475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755" y="326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2049216" y="187915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409" y="18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2049625" y="1850083"/>
            <a:ext cx="6350" cy="31115"/>
          </a:xfrm>
          <a:custGeom>
            <a:avLst/>
            <a:gdLst/>
            <a:ahLst/>
            <a:cxnLst/>
            <a:rect l="l" t="t" r="r" b="b"/>
            <a:pathLst>
              <a:path w="6350" h="31114">
                <a:moveTo>
                  <a:pt x="0" y="30917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2058225" y="1803400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2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2067132" y="1767773"/>
            <a:ext cx="4445" cy="22225"/>
          </a:xfrm>
          <a:custGeom>
            <a:avLst/>
            <a:gdLst/>
            <a:ahLst/>
            <a:cxnLst/>
            <a:rect l="l" t="t" r="r" b="b"/>
            <a:pathLst>
              <a:path w="4444" h="22225">
                <a:moveTo>
                  <a:pt x="0" y="21601"/>
                </a:moveTo>
                <a:lnTo>
                  <a:pt x="4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2071227" y="1762860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0" y="4913"/>
                </a:moveTo>
                <a:lnTo>
                  <a:pt x="1023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2094465" y="1754976"/>
            <a:ext cx="20320" cy="2540"/>
          </a:xfrm>
          <a:custGeom>
            <a:avLst/>
            <a:gdLst/>
            <a:ahLst/>
            <a:cxnLst/>
            <a:rect l="l" t="t" r="r" b="b"/>
            <a:pathLst>
              <a:path w="20319" h="2539">
                <a:moveTo>
                  <a:pt x="-3573" y="1126"/>
                </a:moveTo>
                <a:lnTo>
                  <a:pt x="23638" y="1126"/>
                </a:lnTo>
              </a:path>
            </a:pathLst>
          </a:custGeom>
          <a:ln w="9399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2114531" y="1754976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0" y="0"/>
                </a:moveTo>
                <a:lnTo>
                  <a:pt x="5425" y="120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2125792" y="1780058"/>
            <a:ext cx="10795" cy="23495"/>
          </a:xfrm>
          <a:custGeom>
            <a:avLst/>
            <a:gdLst/>
            <a:ahLst/>
            <a:cxnLst/>
            <a:rect l="l" t="t" r="r" b="b"/>
            <a:pathLst>
              <a:path w="10794" h="23494">
                <a:moveTo>
                  <a:pt x="0" y="0"/>
                </a:moveTo>
                <a:lnTo>
                  <a:pt x="10442" y="231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2136234" y="1803195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0"/>
                </a:moveTo>
                <a:lnTo>
                  <a:pt x="3685" y="70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2146676" y="1822851"/>
            <a:ext cx="11430" cy="21590"/>
          </a:xfrm>
          <a:custGeom>
            <a:avLst/>
            <a:gdLst/>
            <a:ahLst/>
            <a:cxnLst/>
            <a:rect l="l" t="t" r="r" b="b"/>
            <a:pathLst>
              <a:path w="11430" h="21589">
                <a:moveTo>
                  <a:pt x="0" y="0"/>
                </a:moveTo>
                <a:lnTo>
                  <a:pt x="11159" y="2098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2157835" y="1843838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0" y="0"/>
                </a:moveTo>
                <a:lnTo>
                  <a:pt x="96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2181381" y="1831656"/>
            <a:ext cx="20320" cy="11430"/>
          </a:xfrm>
          <a:custGeom>
            <a:avLst/>
            <a:gdLst/>
            <a:ahLst/>
            <a:cxnLst/>
            <a:rect l="l" t="t" r="r" b="b"/>
            <a:pathLst>
              <a:path w="20319" h="11430">
                <a:moveTo>
                  <a:pt x="0" y="11158"/>
                </a:moveTo>
                <a:lnTo>
                  <a:pt x="1975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2201140" y="1831656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4" h="1905">
                <a:moveTo>
                  <a:pt x="0" y="0"/>
                </a:moveTo>
                <a:lnTo>
                  <a:pt x="10543" y="17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2225607" y="1836468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0"/>
                </a:moveTo>
                <a:lnTo>
                  <a:pt x="18836" y="85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2244443" y="1845067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-3573" y="153"/>
                </a:moveTo>
                <a:lnTo>
                  <a:pt x="16166" y="153"/>
                </a:lnTo>
              </a:path>
            </a:pathLst>
          </a:custGeom>
          <a:ln w="745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2271266" y="1842098"/>
            <a:ext cx="16510" cy="3175"/>
          </a:xfrm>
          <a:custGeom>
            <a:avLst/>
            <a:gdLst/>
            <a:ahLst/>
            <a:cxnLst/>
            <a:rect l="l" t="t" r="r" b="b"/>
            <a:pathLst>
              <a:path w="16510" h="3175">
                <a:moveTo>
                  <a:pt x="0" y="2661"/>
                </a:moveTo>
                <a:lnTo>
                  <a:pt x="1648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2287748" y="1842098"/>
            <a:ext cx="6985" cy="15240"/>
          </a:xfrm>
          <a:custGeom>
            <a:avLst/>
            <a:gdLst/>
            <a:ahLst/>
            <a:cxnLst/>
            <a:rect l="l" t="t" r="r" b="b"/>
            <a:pathLst>
              <a:path w="6985" h="15239">
                <a:moveTo>
                  <a:pt x="0" y="0"/>
                </a:moveTo>
                <a:lnTo>
                  <a:pt x="6961" y="1515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2300647" y="1870251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0" y="0"/>
                </a:moveTo>
                <a:lnTo>
                  <a:pt x="8701" y="1893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2309348" y="1889191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5">
                <a:moveTo>
                  <a:pt x="-3573" y="819"/>
                </a:moveTo>
                <a:lnTo>
                  <a:pt x="15961" y="819"/>
                </a:lnTo>
              </a:path>
            </a:pathLst>
          </a:custGeom>
          <a:ln w="878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2334738" y="1873528"/>
            <a:ext cx="18415" cy="15875"/>
          </a:xfrm>
          <a:custGeom>
            <a:avLst/>
            <a:gdLst/>
            <a:ahLst/>
            <a:cxnLst/>
            <a:rect l="l" t="t" r="r" b="b"/>
            <a:pathLst>
              <a:path w="18414" h="15875">
                <a:moveTo>
                  <a:pt x="0" y="15356"/>
                </a:moveTo>
                <a:lnTo>
                  <a:pt x="179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2352653" y="1866463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064"/>
                </a:moveTo>
                <a:lnTo>
                  <a:pt x="675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2369238" y="185090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221"/>
                </a:moveTo>
                <a:lnTo>
                  <a:pt x="511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2374357" y="1850903"/>
            <a:ext cx="8890" cy="24765"/>
          </a:xfrm>
          <a:custGeom>
            <a:avLst/>
            <a:gdLst/>
            <a:ahLst/>
            <a:cxnLst/>
            <a:rect l="l" t="t" r="r" b="b"/>
            <a:pathLst>
              <a:path w="8889" h="24764">
                <a:moveTo>
                  <a:pt x="0" y="0"/>
                </a:moveTo>
                <a:lnTo>
                  <a:pt x="8291" y="246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2387255" y="1888986"/>
            <a:ext cx="8890" cy="26034"/>
          </a:xfrm>
          <a:custGeom>
            <a:avLst/>
            <a:gdLst/>
            <a:ahLst/>
            <a:cxnLst/>
            <a:rect l="l" t="t" r="r" b="b"/>
            <a:pathLst>
              <a:path w="8889" h="26035">
                <a:moveTo>
                  <a:pt x="0" y="0"/>
                </a:moveTo>
                <a:lnTo>
                  <a:pt x="8702" y="257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2395957" y="1911713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3071"/>
                </a:moveTo>
                <a:lnTo>
                  <a:pt x="53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2413565" y="190198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0" y="2457"/>
                </a:moveTo>
                <a:lnTo>
                  <a:pt x="4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2417660" y="1892057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9930"/>
                </a:moveTo>
                <a:lnTo>
                  <a:pt x="2160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2439262" y="189205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534" y="46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2445301" y="1910178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442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2460146" y="195542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2460965" y="1928197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60" h="29844">
                <a:moveTo>
                  <a:pt x="0" y="29483"/>
                </a:moveTo>
                <a:lnTo>
                  <a:pt x="97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2475194" y="1892672"/>
            <a:ext cx="7620" cy="22225"/>
          </a:xfrm>
          <a:custGeom>
            <a:avLst/>
            <a:gdLst/>
            <a:ahLst/>
            <a:cxnLst/>
            <a:rect l="l" t="t" r="r" b="b"/>
            <a:pathLst>
              <a:path w="7619" h="22225">
                <a:moveTo>
                  <a:pt x="0" y="22010"/>
                </a:moveTo>
                <a:lnTo>
                  <a:pt x="73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2482565" y="1892365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-3573" y="153"/>
                </a:moveTo>
                <a:lnTo>
                  <a:pt x="13709" y="153"/>
                </a:lnTo>
              </a:path>
            </a:pathLst>
          </a:custGeom>
          <a:ln w="745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2505498" y="189441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0"/>
                </a:moveTo>
                <a:lnTo>
                  <a:pt x="15253" y="296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2527406" y="1936693"/>
            <a:ext cx="16510" cy="29209"/>
          </a:xfrm>
          <a:custGeom>
            <a:avLst/>
            <a:gdLst/>
            <a:ahLst/>
            <a:cxnLst/>
            <a:rect l="l" t="t" r="r" b="b"/>
            <a:pathLst>
              <a:path w="16510" h="29210">
                <a:moveTo>
                  <a:pt x="0" y="0"/>
                </a:moveTo>
                <a:lnTo>
                  <a:pt x="16276" y="2917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2553101" y="1975699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10" h="8255">
                <a:moveTo>
                  <a:pt x="0" y="0"/>
                </a:moveTo>
                <a:lnTo>
                  <a:pt x="16073" y="81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2569174" y="1970171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69">
                <a:moveTo>
                  <a:pt x="0" y="13717"/>
                </a:moveTo>
                <a:lnTo>
                  <a:pt x="675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2582278" y="1940277"/>
            <a:ext cx="8890" cy="17145"/>
          </a:xfrm>
          <a:custGeom>
            <a:avLst/>
            <a:gdLst/>
            <a:ahLst/>
            <a:cxnLst/>
            <a:rect l="l" t="t" r="r" b="b"/>
            <a:pathLst>
              <a:path w="8889" h="17144">
                <a:moveTo>
                  <a:pt x="0" y="17096"/>
                </a:moveTo>
                <a:lnTo>
                  <a:pt x="84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2590775" y="193915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-3573" y="563"/>
                </a:moveTo>
                <a:lnTo>
                  <a:pt x="17803" y="563"/>
                </a:lnTo>
              </a:path>
            </a:pathLst>
          </a:custGeom>
          <a:ln w="827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2618518" y="1927480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7984"/>
                </a:moveTo>
                <a:lnTo>
                  <a:pt x="155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2634079" y="1917754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0" y="9726"/>
                </a:moveTo>
                <a:lnTo>
                  <a:pt x="1259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2658444" y="1906596"/>
            <a:ext cx="19050" cy="3810"/>
          </a:xfrm>
          <a:custGeom>
            <a:avLst/>
            <a:gdLst/>
            <a:ahLst/>
            <a:cxnLst/>
            <a:rect l="l" t="t" r="r" b="b"/>
            <a:pathLst>
              <a:path w="19050" h="3810">
                <a:moveTo>
                  <a:pt x="0" y="3582"/>
                </a:moveTo>
                <a:lnTo>
                  <a:pt x="1893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2677383" y="1901988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80">
                <a:moveTo>
                  <a:pt x="0" y="4607"/>
                </a:moveTo>
                <a:lnTo>
                  <a:pt x="133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2704102" y="1890931"/>
            <a:ext cx="17145" cy="6350"/>
          </a:xfrm>
          <a:custGeom>
            <a:avLst/>
            <a:gdLst/>
            <a:ahLst/>
            <a:cxnLst/>
            <a:rect l="l" t="t" r="r" b="b"/>
            <a:pathLst>
              <a:path w="17144" h="6350">
                <a:moveTo>
                  <a:pt x="0" y="6245"/>
                </a:moveTo>
                <a:lnTo>
                  <a:pt x="165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2720688" y="1885096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5" h="6350">
                <a:moveTo>
                  <a:pt x="0" y="5835"/>
                </a:moveTo>
                <a:lnTo>
                  <a:pt x="1453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2746793" y="1887143"/>
            <a:ext cx="17780" cy="19685"/>
          </a:xfrm>
          <a:custGeom>
            <a:avLst/>
            <a:gdLst/>
            <a:ahLst/>
            <a:cxnLst/>
            <a:rect l="l" t="t" r="r" b="b"/>
            <a:pathLst>
              <a:path w="17780" h="19685">
                <a:moveTo>
                  <a:pt x="0" y="0"/>
                </a:moveTo>
                <a:lnTo>
                  <a:pt x="17199" y="1945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2763992" y="190659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39" y="42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2781498" y="191929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0" y="0"/>
                </a:moveTo>
                <a:lnTo>
                  <a:pt x="4197" y="296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2785695" y="1922259"/>
            <a:ext cx="22225" cy="635"/>
          </a:xfrm>
          <a:custGeom>
            <a:avLst/>
            <a:gdLst/>
            <a:ahLst/>
            <a:cxnLst/>
            <a:rect l="l" t="t" r="r" b="b"/>
            <a:pathLst>
              <a:path w="22225" h="635">
                <a:moveTo>
                  <a:pt x="-3573" y="307"/>
                </a:moveTo>
                <a:lnTo>
                  <a:pt x="25174" y="307"/>
                </a:lnTo>
              </a:path>
            </a:pathLst>
          </a:custGeom>
          <a:ln w="776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2807296" y="1922873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0"/>
                </a:moveTo>
                <a:lnTo>
                  <a:pt x="6552" y="10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2827873" y="192614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126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2828999" y="1926354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3"/>
                </a:moveTo>
                <a:lnTo>
                  <a:pt x="25174" y="563"/>
                </a:lnTo>
              </a:path>
            </a:pathLst>
          </a:custGeom>
          <a:ln w="827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2850600" y="1927480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4" h="3175">
                <a:moveTo>
                  <a:pt x="0" y="0"/>
                </a:moveTo>
                <a:lnTo>
                  <a:pt x="10237" y="27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2873941" y="1908949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19" h="22860">
                <a:moveTo>
                  <a:pt x="0" y="22523"/>
                </a:moveTo>
                <a:lnTo>
                  <a:pt x="1996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2893905" y="190894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1586" y="-3573"/>
                </a:moveTo>
                <a:lnTo>
                  <a:pt x="1586" y="3573"/>
                </a:lnTo>
              </a:path>
            </a:pathLst>
          </a:custGeom>
          <a:ln w="317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2911410" y="1909359"/>
            <a:ext cx="4445" cy="635"/>
          </a:xfrm>
          <a:custGeom>
            <a:avLst/>
            <a:gdLst/>
            <a:ahLst/>
            <a:cxnLst/>
            <a:rect l="l" t="t" r="r" b="b"/>
            <a:pathLst>
              <a:path w="4444" h="635">
                <a:moveTo>
                  <a:pt x="0" y="0"/>
                </a:moveTo>
                <a:lnTo>
                  <a:pt x="4095" y="1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2915505" y="1884993"/>
            <a:ext cx="16510" cy="24765"/>
          </a:xfrm>
          <a:custGeom>
            <a:avLst/>
            <a:gdLst/>
            <a:ahLst/>
            <a:cxnLst/>
            <a:rect l="l" t="t" r="r" b="b"/>
            <a:pathLst>
              <a:path w="16510" h="24764">
                <a:moveTo>
                  <a:pt x="0" y="24467"/>
                </a:moveTo>
                <a:lnTo>
                  <a:pt x="160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2940996" y="1870559"/>
            <a:ext cx="18415" cy="5080"/>
          </a:xfrm>
          <a:custGeom>
            <a:avLst/>
            <a:gdLst/>
            <a:ahLst/>
            <a:cxnLst/>
            <a:rect l="l" t="t" r="r" b="b"/>
            <a:pathLst>
              <a:path w="18414" h="5080">
                <a:moveTo>
                  <a:pt x="0" y="4811"/>
                </a:moveTo>
                <a:lnTo>
                  <a:pt x="178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2958810" y="1870559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0"/>
                </a:moveTo>
                <a:lnTo>
                  <a:pt x="13000" y="737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2984608" y="1883766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10">
                <a:moveTo>
                  <a:pt x="0" y="0"/>
                </a:moveTo>
                <a:lnTo>
                  <a:pt x="17505" y="36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3002113" y="1873630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69">
                <a:moveTo>
                  <a:pt x="0" y="13820"/>
                </a:moveTo>
                <a:lnTo>
                  <a:pt x="69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3015422" y="1843838"/>
            <a:ext cx="8890" cy="17145"/>
          </a:xfrm>
          <a:custGeom>
            <a:avLst/>
            <a:gdLst/>
            <a:ahLst/>
            <a:cxnLst/>
            <a:rect l="l" t="t" r="r" b="b"/>
            <a:pathLst>
              <a:path w="8889" h="17144">
                <a:moveTo>
                  <a:pt x="0" y="16995"/>
                </a:moveTo>
                <a:lnTo>
                  <a:pt x="83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3023817" y="1833601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4">
                <a:moveTo>
                  <a:pt x="0" y="10237"/>
                </a:moveTo>
                <a:lnTo>
                  <a:pt x="1003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3043882" y="182182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5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3045418" y="1821828"/>
            <a:ext cx="22225" cy="13335"/>
          </a:xfrm>
          <a:custGeom>
            <a:avLst/>
            <a:gdLst/>
            <a:ahLst/>
            <a:cxnLst/>
            <a:rect l="l" t="t" r="r" b="b"/>
            <a:pathLst>
              <a:path w="22225" h="13335">
                <a:moveTo>
                  <a:pt x="0" y="0"/>
                </a:moveTo>
                <a:lnTo>
                  <a:pt x="21702" y="1279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3067121" y="1829711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914"/>
                </a:moveTo>
                <a:lnTo>
                  <a:pt x="348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3078894" y="1804424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0" y="13717"/>
                </a:moveTo>
                <a:lnTo>
                  <a:pt x="98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3088722" y="179295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0" y="11466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3110732" y="1783949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0"/>
                </a:moveTo>
                <a:lnTo>
                  <a:pt x="16585" y="2897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3133766" y="1825616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387" y="3091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3151375" y="1869842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0"/>
                </a:moveTo>
                <a:lnTo>
                  <a:pt x="2354" y="59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3153730" y="1854998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80" h="20955">
                <a:moveTo>
                  <a:pt x="0" y="20782"/>
                </a:moveTo>
                <a:lnTo>
                  <a:pt x="1719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3180142" y="1824694"/>
            <a:ext cx="17145" cy="19685"/>
          </a:xfrm>
          <a:custGeom>
            <a:avLst/>
            <a:gdLst/>
            <a:ahLst/>
            <a:cxnLst/>
            <a:rect l="l" t="t" r="r" b="b"/>
            <a:pathLst>
              <a:path w="17144" h="19685">
                <a:moveTo>
                  <a:pt x="0" y="19451"/>
                </a:moveTo>
                <a:lnTo>
                  <a:pt x="1678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3196931" y="182469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0"/>
                </a:moveTo>
                <a:lnTo>
                  <a:pt x="5425" y="53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3212492" y="184005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142" y="61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3218635" y="1846193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60" h="22860">
                <a:moveTo>
                  <a:pt x="0" y="0"/>
                </a:moveTo>
                <a:lnTo>
                  <a:pt x="9622" y="227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3233786" y="1882128"/>
            <a:ext cx="6985" cy="15240"/>
          </a:xfrm>
          <a:custGeom>
            <a:avLst/>
            <a:gdLst/>
            <a:ahLst/>
            <a:cxnLst/>
            <a:rect l="l" t="t" r="r" b="b"/>
            <a:pathLst>
              <a:path w="6985" h="15239">
                <a:moveTo>
                  <a:pt x="0" y="0"/>
                </a:moveTo>
                <a:lnTo>
                  <a:pt x="6449" y="151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3240235" y="1891034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0" y="6245"/>
                </a:moveTo>
                <a:lnTo>
                  <a:pt x="1566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780029" y="11247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783951" y="11287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996447" y="1066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000370" y="10706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104759" y="1236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108682" y="12403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126360" y="10673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130283" y="10712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148063" y="10917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151986" y="10956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169664" y="12514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173587" y="12553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191368" y="11921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195290" y="11960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212968" y="12665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216891" y="12705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234672" y="13228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238594" y="13268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256273" y="12061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260195" y="12101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277976" y="10638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281899" y="10678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299577" y="11712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303499" y="11751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321178" y="12166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325100" y="12205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342881" y="12438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346804" y="12477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364482" y="11951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368405" y="11990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386185" y="11869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390108" y="11908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407786" y="1270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411709" y="12745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429489" y="14576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433412" y="1461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451090" y="15052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455013" y="15091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472794" y="14785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476716" y="14824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494395" y="1425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498317" y="14296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516098" y="14402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520021" y="14441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537699" y="13844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541621" y="13883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559402" y="1458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563324" y="14626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581003" y="14436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584926" y="14476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602707" y="15139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606629" y="15178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624307" y="15000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628230" y="15039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645908" y="14756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649831" y="14795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667612" y="14843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671534" y="14882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689212" y="15621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693135" y="15660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710916" y="17672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714838" y="17711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732517" y="18693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1736439" y="18732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1754220" y="19506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758143" y="19545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775821" y="18543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779744" y="18582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797525" y="18315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801447" y="18355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819125" y="18839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823047" y="18878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840828" y="18688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1844751" y="1872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1862430" y="18624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1866352" y="18663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1884133" y="18148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1888056" y="18187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1905733" y="17874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1909656" y="17913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1927335" y="17979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1931257" y="18018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1949038" y="17724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1952961" y="17763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1970639" y="17596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1974561" y="17635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1992342" y="18089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1996264" y="18128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013943" y="17607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017866" y="17646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035645" y="18670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039569" y="18709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057248" y="17537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061169" y="17577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078950" y="17433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082873" y="17472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100552" y="17409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104474" y="17449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122254" y="17892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126177" y="17931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143856" y="18298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147778" y="18337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165558" y="18298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169481" y="18337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187160" y="1817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191082" y="18215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208863" y="1821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212786" y="18250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230463" y="18310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234387" y="18350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252066" y="18315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255987" y="18355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273768" y="18281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277691" y="18320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295368" y="18752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299292" y="18791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317072" y="1878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320995" y="1882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338673" y="18595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342596" y="18634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360377" y="18369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364299" y="18408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381977" y="19008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385900" y="19047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403680" y="18880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407604" y="18919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425282" y="1878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429204" y="1882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446985" y="19437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450907" y="19476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468586" y="18786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472509" y="18826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490290" y="1878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494212" y="1882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511890" y="19199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515812" y="19238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533593" y="19588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537516" y="19627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555195" y="19699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559117" y="19738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576795" y="19262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580718" y="19302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598498" y="19245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602421" y="19284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620100" y="19134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624022" y="19174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641803" y="18967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645726" y="19006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663403" y="18926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667326" y="18965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685108" y="18850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689029" y="18889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706708" y="18769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710630" y="18808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728411" y="18682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732334" y="18721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750013" y="18926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753935" y="18965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771716" y="19082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775637" y="19122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793316" y="19088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797239" y="19128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815020" y="19123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818942" y="19162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836621" y="19134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840544" y="19174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858324" y="19193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862246" y="19232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879925" y="18949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883847" y="18988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901526" y="18954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905449" y="18994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923230" y="18624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927152" y="18663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944830" y="1856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948752" y="18605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966534" y="18688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970455" y="1872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988134" y="18734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992057" y="18773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3009838" y="18298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3013760" y="18337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3031439" y="18078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3035360" y="18117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3053141" y="18206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3057064" y="182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3074743" y="17904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3078665" y="17943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3096446" y="17694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3100369" y="17733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3118046" y="18072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3121969" y="18111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3139750" y="18618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3143672" y="18657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3161351" y="18356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3165274" y="18396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3182951" y="18107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3186875" y="1814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3204655" y="18322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3208577" y="18361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3226256" y="18832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230178" y="1887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247959" y="18745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251882" y="18785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1508374" y="1725082"/>
            <a:ext cx="1753870" cy="225425"/>
          </a:xfrm>
          <a:custGeom>
            <a:avLst/>
            <a:gdLst/>
            <a:ahLst/>
            <a:cxnLst/>
            <a:rect l="l" t="t" r="r" b="b"/>
            <a:pathLst>
              <a:path w="1753870" h="225425">
                <a:moveTo>
                  <a:pt x="0" y="111897"/>
                </a:moveTo>
                <a:lnTo>
                  <a:pt x="21702" y="128687"/>
                </a:lnTo>
                <a:lnTo>
                  <a:pt x="65007" y="114353"/>
                </a:lnTo>
                <a:lnTo>
                  <a:pt x="129912" y="7064"/>
                </a:lnTo>
                <a:lnTo>
                  <a:pt x="173217" y="79546"/>
                </a:lnTo>
                <a:lnTo>
                  <a:pt x="216520" y="82413"/>
                </a:lnTo>
                <a:lnTo>
                  <a:pt x="259825" y="110054"/>
                </a:lnTo>
                <a:lnTo>
                  <a:pt x="303129" y="111590"/>
                </a:lnTo>
                <a:lnTo>
                  <a:pt x="346433" y="114251"/>
                </a:lnTo>
                <a:lnTo>
                  <a:pt x="389737" y="122134"/>
                </a:lnTo>
                <a:lnTo>
                  <a:pt x="432939" y="121827"/>
                </a:lnTo>
                <a:lnTo>
                  <a:pt x="476243" y="104526"/>
                </a:lnTo>
                <a:lnTo>
                  <a:pt x="519548" y="79546"/>
                </a:lnTo>
                <a:lnTo>
                  <a:pt x="562852" y="60402"/>
                </a:lnTo>
                <a:lnTo>
                  <a:pt x="606156" y="57842"/>
                </a:lnTo>
                <a:lnTo>
                  <a:pt x="649460" y="71663"/>
                </a:lnTo>
                <a:lnTo>
                  <a:pt x="692765" y="60811"/>
                </a:lnTo>
                <a:lnTo>
                  <a:pt x="736068" y="52519"/>
                </a:lnTo>
                <a:lnTo>
                  <a:pt x="779373" y="63677"/>
                </a:lnTo>
                <a:lnTo>
                  <a:pt x="822677" y="124182"/>
                </a:lnTo>
                <a:lnTo>
                  <a:pt x="865982" y="181103"/>
                </a:lnTo>
                <a:lnTo>
                  <a:pt x="909285" y="198097"/>
                </a:lnTo>
                <a:lnTo>
                  <a:pt x="952590" y="203831"/>
                </a:lnTo>
                <a:lnTo>
                  <a:pt x="995894" y="203728"/>
                </a:lnTo>
                <a:lnTo>
                  <a:pt x="1039198" y="204445"/>
                </a:lnTo>
                <a:lnTo>
                  <a:pt x="1082400" y="165746"/>
                </a:lnTo>
                <a:lnTo>
                  <a:pt x="1125705" y="164722"/>
                </a:lnTo>
                <a:lnTo>
                  <a:pt x="1169008" y="156124"/>
                </a:lnTo>
                <a:lnTo>
                  <a:pt x="1212313" y="191955"/>
                </a:lnTo>
                <a:lnTo>
                  <a:pt x="1255617" y="198814"/>
                </a:lnTo>
                <a:lnTo>
                  <a:pt x="1298921" y="225330"/>
                </a:lnTo>
                <a:lnTo>
                  <a:pt x="1342225" y="211508"/>
                </a:lnTo>
                <a:lnTo>
                  <a:pt x="1363928" y="166053"/>
                </a:lnTo>
                <a:lnTo>
                  <a:pt x="1385530" y="139640"/>
                </a:lnTo>
                <a:lnTo>
                  <a:pt x="1407130" y="133294"/>
                </a:lnTo>
                <a:lnTo>
                  <a:pt x="1428833" y="123568"/>
                </a:lnTo>
                <a:lnTo>
                  <a:pt x="1450435" y="116606"/>
                </a:lnTo>
                <a:lnTo>
                  <a:pt x="1472138" y="117937"/>
                </a:lnTo>
                <a:lnTo>
                  <a:pt x="1493738" y="149674"/>
                </a:lnTo>
                <a:lnTo>
                  <a:pt x="1515442" y="140869"/>
                </a:lnTo>
                <a:lnTo>
                  <a:pt x="1537043" y="126639"/>
                </a:lnTo>
                <a:lnTo>
                  <a:pt x="1558746" y="113739"/>
                </a:lnTo>
                <a:lnTo>
                  <a:pt x="1580348" y="89271"/>
                </a:lnTo>
                <a:lnTo>
                  <a:pt x="1602050" y="49857"/>
                </a:lnTo>
                <a:lnTo>
                  <a:pt x="1623651" y="50164"/>
                </a:lnTo>
                <a:lnTo>
                  <a:pt x="1645355" y="70844"/>
                </a:lnTo>
                <a:lnTo>
                  <a:pt x="1666956" y="67158"/>
                </a:lnTo>
                <a:lnTo>
                  <a:pt x="1688556" y="0"/>
                </a:lnTo>
                <a:lnTo>
                  <a:pt x="1710260" y="85382"/>
                </a:lnTo>
                <a:lnTo>
                  <a:pt x="1731861" y="72891"/>
                </a:lnTo>
                <a:lnTo>
                  <a:pt x="1753564" y="35013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1492372" y="182097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1496295" y="182489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1514076" y="18377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1517998" y="184168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1557380" y="18234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1561302" y="18273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1622285" y="17161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1626207" y="17200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1665589" y="178862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1669512" y="179254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1708894" y="179149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1712815" y="17954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1752197" y="18191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1756120" y="18230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1795502" y="18206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1799424" y="182459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6" y="24160"/>
                </a:lnTo>
                <a:lnTo>
                  <a:pt x="4298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8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1838806" y="18233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1842728" y="182725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1882109" y="183121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1886033" y="183513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1925312" y="18309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1929234" y="183483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6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1968617" y="181360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1972538" y="181752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2011920" y="178862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2015843" y="179254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2055224" y="176948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2059147" y="177340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6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6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2098529" y="176692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2102451" y="177084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2141832" y="17807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2145756" y="17846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2185137" y="176989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2189060" y="177381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6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6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2228441" y="176159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2232364" y="176552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2271746" y="177275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2275668" y="177668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2315050" y="183326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2318973" y="183718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2358354" y="189018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2362277" y="189410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2401658" y="190717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2405581" y="191110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2444962" y="191291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2448885" y="191683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2488267" y="19128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2492189" y="191673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2531571" y="19135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6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2535493" y="191744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2574773" y="187482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2578695" y="187874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2618077" y="187380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2621999" y="187772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6" y="24159"/>
                </a:lnTo>
                <a:lnTo>
                  <a:pt x="4298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8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2661382" y="186520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2665303" y="186912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2704685" y="19010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2708608" y="190495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2747990" y="190789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2751912" y="191181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2791294" y="193440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2795216" y="193833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2834597" y="192058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2838521" y="192451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2856301" y="18751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2860224" y="18790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2877902" y="184872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2881824" y="185264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60"/>
                </a:lnTo>
                <a:lnTo>
                  <a:pt x="8596" y="24160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6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2899502" y="184237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8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8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2903426" y="184629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2921206" y="183264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8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6"/>
                </a:lnTo>
                <a:lnTo>
                  <a:pt x="20618" y="32006"/>
                </a:lnTo>
                <a:lnTo>
                  <a:pt x="32004" y="20617"/>
                </a:lnTo>
                <a:lnTo>
                  <a:pt x="32004" y="11387"/>
                </a:lnTo>
                <a:lnTo>
                  <a:pt x="20618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2925129" y="183657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2942808" y="182568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2946729" y="182960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2964510" y="182701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2968433" y="183093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2986112" y="185875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7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2990034" y="186267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007815" y="184994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011737" y="185387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029415" y="183571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033338" y="183964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051119" y="182281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055041" y="182674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072720" y="179835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076643" y="180227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094423" y="175893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098346" y="176286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116024" y="17592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119946" y="176316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137727" y="17799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141650" y="178384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159328" y="177623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163251" y="178016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180929" y="170908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184851" y="171300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202632" y="179446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206556" y="179838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224233" y="17819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228156" y="178589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245937" y="174409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249859" y="17480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2980513" y="1721704"/>
            <a:ext cx="389890" cy="140970"/>
          </a:xfrm>
          <a:custGeom>
            <a:avLst/>
            <a:gdLst/>
            <a:ahLst/>
            <a:cxnLst/>
            <a:rect l="l" t="t" r="r" b="b"/>
            <a:pathLst>
              <a:path w="389889" h="140969">
                <a:moveTo>
                  <a:pt x="0" y="95516"/>
                </a:moveTo>
                <a:lnTo>
                  <a:pt x="21600" y="140766"/>
                </a:lnTo>
                <a:lnTo>
                  <a:pt x="43304" y="138618"/>
                </a:lnTo>
                <a:lnTo>
                  <a:pt x="64905" y="125001"/>
                </a:lnTo>
                <a:lnTo>
                  <a:pt x="86608" y="109645"/>
                </a:lnTo>
                <a:lnTo>
                  <a:pt x="108209" y="85177"/>
                </a:lnTo>
                <a:lnTo>
                  <a:pt x="129912" y="45352"/>
                </a:lnTo>
                <a:lnTo>
                  <a:pt x="151513" y="46990"/>
                </a:lnTo>
                <a:lnTo>
                  <a:pt x="173217" y="69410"/>
                </a:lnTo>
                <a:lnTo>
                  <a:pt x="194817" y="66033"/>
                </a:lnTo>
                <a:lnTo>
                  <a:pt x="216418" y="0"/>
                </a:lnTo>
                <a:lnTo>
                  <a:pt x="238122" y="85791"/>
                </a:lnTo>
                <a:lnTo>
                  <a:pt x="259722" y="73198"/>
                </a:lnTo>
                <a:lnTo>
                  <a:pt x="281425" y="35729"/>
                </a:lnTo>
                <a:lnTo>
                  <a:pt x="303027" y="56204"/>
                </a:lnTo>
                <a:lnTo>
                  <a:pt x="324730" y="74325"/>
                </a:lnTo>
                <a:lnTo>
                  <a:pt x="346330" y="53440"/>
                </a:lnTo>
                <a:lnTo>
                  <a:pt x="368034" y="54873"/>
                </a:lnTo>
                <a:lnTo>
                  <a:pt x="389635" y="25798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2964244" y="1703490"/>
            <a:ext cx="422172" cy="16982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741593" y="62177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725111" y="241653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725111" y="234384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725111" y="227125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725111" y="219867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725111" y="212608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725111" y="205350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725111" y="198092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725111" y="190833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725111" y="183575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725111" y="176306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725111" y="169048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725111" y="161789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725111" y="154531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725111" y="147272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725111" y="140014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725111" y="132755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725111" y="125497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725111" y="118228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725111" y="110970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725111" y="103711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725111" y="96453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725111" y="89194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725111" y="81936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725111" y="74677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725111" y="67419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708526" y="241653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708526" y="227125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708526" y="212608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708526" y="19809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708526" y="183575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708526" y="169048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708526" y="154531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708526" y="140014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708526" y="125497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708526" y="11097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708526" y="9645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708526" y="81936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708526" y="67419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 txBox="1"/>
          <p:nvPr/>
        </p:nvSpPr>
        <p:spPr>
          <a:xfrm>
            <a:off x="447259" y="1134802"/>
            <a:ext cx="108585" cy="8210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1% income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741593" y="2468844"/>
            <a:ext cx="2811145" cy="0"/>
          </a:xfrm>
          <a:custGeom>
            <a:avLst/>
            <a:gdLst/>
            <a:ahLst/>
            <a:cxnLst/>
            <a:rect l="l" t="t" r="r" b="b"/>
            <a:pathLst>
              <a:path w="2811145" h="0">
                <a:moveTo>
                  <a:pt x="0" y="0"/>
                </a:moveTo>
                <a:lnTo>
                  <a:pt x="281088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1118739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1551781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1984720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417660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850702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283642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500163" y="2468844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902320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1335260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1768200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201242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634182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067121" y="246649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500163" y="2468844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 txBox="1"/>
          <p:nvPr/>
        </p:nvSpPr>
        <p:spPr>
          <a:xfrm>
            <a:off x="518345" y="564728"/>
            <a:ext cx="3086735" cy="2047239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algn="r" marR="2905125">
              <a:lnSpc>
                <a:spcPct val="100000"/>
              </a:lnSpc>
              <a:spcBef>
                <a:spcPts val="459"/>
              </a:spcBef>
            </a:pPr>
            <a:r>
              <a:rPr dirty="0" sz="65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5"/>
              </a:spcBef>
            </a:pPr>
            <a:r>
              <a:rPr dirty="0" sz="650">
                <a:latin typeface="Arial"/>
                <a:cs typeface="Arial"/>
              </a:rPr>
              <a:t>27.5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0"/>
              </a:spcBef>
            </a:pPr>
            <a:r>
              <a:rPr dirty="0" sz="650">
                <a:latin typeface="Arial"/>
                <a:cs typeface="Arial"/>
              </a:rPr>
              <a:t>25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5"/>
              </a:spcBef>
            </a:pPr>
            <a:r>
              <a:rPr dirty="0" sz="650">
                <a:latin typeface="Arial"/>
                <a:cs typeface="Arial"/>
              </a:rPr>
              <a:t>22.5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5"/>
              </a:spcBef>
            </a:pPr>
            <a:r>
              <a:rPr dirty="0" sz="65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0"/>
              </a:spcBef>
            </a:pPr>
            <a:r>
              <a:rPr dirty="0" sz="650">
                <a:latin typeface="Arial"/>
                <a:cs typeface="Arial"/>
              </a:rPr>
              <a:t>17.5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5"/>
              </a:spcBef>
            </a:pPr>
            <a:r>
              <a:rPr dirty="0" sz="650">
                <a:latin typeface="Arial"/>
                <a:cs typeface="Arial"/>
              </a:rPr>
              <a:t>15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5"/>
              </a:spcBef>
            </a:pPr>
            <a:r>
              <a:rPr dirty="0" sz="650">
                <a:latin typeface="Arial"/>
                <a:cs typeface="Arial"/>
              </a:rPr>
              <a:t>12.5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0"/>
              </a:spcBef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5"/>
              </a:spcBef>
            </a:pPr>
            <a:r>
              <a:rPr dirty="0" sz="650">
                <a:latin typeface="Arial"/>
                <a:cs typeface="Arial"/>
              </a:rPr>
              <a:t>7.5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5"/>
              </a:spcBef>
            </a:pPr>
            <a:r>
              <a:rPr dirty="0" sz="65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0"/>
              </a:spcBef>
            </a:pPr>
            <a:r>
              <a:rPr dirty="0" sz="650">
                <a:latin typeface="Arial"/>
                <a:cs typeface="Arial"/>
              </a:rPr>
              <a:t>2.5</a:t>
            </a:r>
            <a:endParaRPr sz="650">
              <a:latin typeface="Arial"/>
              <a:cs typeface="Arial"/>
            </a:endParaRPr>
          </a:p>
          <a:p>
            <a:pPr algn="r" marR="2905125">
              <a:lnSpc>
                <a:spcPct val="100000"/>
              </a:lnSpc>
              <a:spcBef>
                <a:spcPts val="365"/>
              </a:spcBef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291465">
              <a:lnSpc>
                <a:spcPct val="100000"/>
              </a:lnSpc>
              <a:spcBef>
                <a:spcPts val="275"/>
              </a:spcBef>
              <a:tabLst>
                <a:tab pos="724535" algn="l"/>
                <a:tab pos="1157605" algn="l"/>
                <a:tab pos="1590675" algn="l"/>
                <a:tab pos="2023745" algn="l"/>
                <a:tab pos="2456180" algn="l"/>
                <a:tab pos="2889250" algn="l"/>
              </a:tabLst>
            </a:pPr>
            <a:r>
              <a:rPr dirty="0" sz="650">
                <a:latin typeface="Arial"/>
                <a:cs typeface="Arial"/>
              </a:rPr>
              <a:t>1905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1925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1945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1965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1985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507771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555374" y="273174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572061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619768" y="273174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636455" y="2731746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45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572312" y="271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576234" y="272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886452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934056" y="273174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950743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998449" y="273174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1015136" y="2731746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46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950993" y="271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954916" y="272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1585155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1632759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1680363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1728069" y="2731746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1649696" y="271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1653619" y="272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280479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328083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375686" y="2731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423393" y="2731746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345123" y="271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349046" y="272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655885" y="2731746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 h="0">
                <a:moveTo>
                  <a:pt x="0" y="0"/>
                </a:moveTo>
                <a:lnTo>
                  <a:pt x="157143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718506" y="27157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722428" y="27196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3037842" y="2731746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 h="0">
                <a:moveTo>
                  <a:pt x="0" y="0"/>
                </a:moveTo>
                <a:lnTo>
                  <a:pt x="157143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3103668" y="2717107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 txBox="1"/>
          <p:nvPr/>
        </p:nvSpPr>
        <p:spPr>
          <a:xfrm>
            <a:off x="474425" y="2657039"/>
            <a:ext cx="304736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wrap="square" lIns="0" tIns="36195" rIns="0" bIns="0" rtlCol="0" vert="horz">
            <a:spAutoFit/>
          </a:bodyPr>
          <a:lstStyle/>
          <a:p>
            <a:pPr marL="232410">
              <a:lnSpc>
                <a:spcPct val="100000"/>
              </a:lnSpc>
              <a:spcBef>
                <a:spcPts val="285"/>
              </a:spcBef>
              <a:tabLst>
                <a:tab pos="610870" algn="l"/>
                <a:tab pos="1309370" algn="l"/>
                <a:tab pos="2004695" algn="l"/>
                <a:tab pos="2379980" algn="l"/>
                <a:tab pos="2762250" algn="l"/>
              </a:tabLst>
            </a:pPr>
            <a:r>
              <a:rPr dirty="0" sz="500" spc="10">
                <a:latin typeface="Arial"/>
                <a:cs typeface="Arial"/>
              </a:rPr>
              <a:t>US	US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(equal</a:t>
            </a:r>
            <a:r>
              <a:rPr dirty="0" sz="500" spc="2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split)	</a:t>
            </a:r>
            <a:r>
              <a:rPr dirty="0" sz="500" spc="10">
                <a:latin typeface="Arial"/>
                <a:cs typeface="Arial"/>
              </a:rPr>
              <a:t>FR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(equal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split)	</a:t>
            </a:r>
            <a:r>
              <a:rPr dirty="0" sz="500" spc="10">
                <a:latin typeface="Arial"/>
                <a:cs typeface="Arial"/>
              </a:rPr>
              <a:t>FR	</a:t>
            </a:r>
            <a:r>
              <a:rPr dirty="0" sz="500" spc="15">
                <a:latin typeface="Arial"/>
                <a:cs typeface="Arial"/>
              </a:rPr>
              <a:t>CH	CH</a:t>
            </a:r>
            <a:r>
              <a:rPr dirty="0" sz="500" spc="-6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(IWP)</a:t>
            </a:r>
            <a:endParaRPr sz="500">
              <a:latin typeface="Arial"/>
              <a:cs typeface="Arial"/>
            </a:endParaRPr>
          </a:p>
        </p:txBody>
      </p:sp>
      <p:sp>
        <p:nvSpPr>
          <p:cNvPr id="2332" name="object 2332"/>
          <p:cNvSpPr txBox="1"/>
          <p:nvPr/>
        </p:nvSpPr>
        <p:spPr>
          <a:xfrm>
            <a:off x="3696373" y="587052"/>
            <a:ext cx="1782445" cy="156654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216535" marR="81280" indent="-12827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217170" algn="l"/>
              </a:tabLst>
            </a:pPr>
            <a:r>
              <a:rPr dirty="0" sz="900" spc="-5">
                <a:latin typeface="Arial"/>
                <a:cs typeface="Arial"/>
              </a:rPr>
              <a:t>Ungleichheitsmass mit</a:t>
            </a:r>
            <a:r>
              <a:rPr dirty="0" sz="900" spc="-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Fokus  </a:t>
            </a:r>
            <a:r>
              <a:rPr dirty="0" sz="900" spc="-5">
                <a:latin typeface="Arial"/>
                <a:cs typeface="Arial"/>
              </a:rPr>
              <a:t>auf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15">
                <a:latin typeface="Arial"/>
                <a:cs typeface="Arial"/>
              </a:rPr>
              <a:t>Topeinkommen</a:t>
            </a:r>
            <a:endParaRPr sz="900">
              <a:latin typeface="Arial"/>
              <a:cs typeface="Arial"/>
            </a:endParaRPr>
          </a:p>
          <a:p>
            <a:pPr marL="216535" marR="198755" indent="-128270">
              <a:lnSpc>
                <a:spcPct val="101499"/>
              </a:lnSpc>
              <a:spcBef>
                <a:spcPts val="395"/>
              </a:spcBef>
              <a:buFont typeface="Lucida Sans Unicode"/>
              <a:buChar char="•"/>
              <a:tabLst>
                <a:tab pos="211454" algn="l"/>
              </a:tabLst>
            </a:pPr>
            <a:r>
              <a:rPr dirty="0" sz="900" spc="-5">
                <a:latin typeface="Arial"/>
                <a:cs typeface="Arial"/>
              </a:rPr>
              <a:t>Wie gross ist das  Kuchenstück, das an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diese  Bevölkerungsgruppe</a:t>
            </a:r>
            <a:r>
              <a:rPr dirty="0" sz="900" spc="-7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geht?</a:t>
            </a:r>
            <a:endParaRPr sz="900">
              <a:latin typeface="Arial"/>
              <a:cs typeface="Arial"/>
            </a:endParaRPr>
          </a:p>
          <a:p>
            <a:pPr marL="216535" marR="173990" indent="-128270">
              <a:lnSpc>
                <a:spcPct val="101499"/>
              </a:lnSpc>
              <a:spcBef>
                <a:spcPts val="400"/>
              </a:spcBef>
              <a:buFont typeface="Lucida Sans Unicode"/>
              <a:buChar char="•"/>
              <a:tabLst>
                <a:tab pos="217170" algn="l"/>
              </a:tabLst>
            </a:pPr>
            <a:r>
              <a:rPr dirty="0" sz="900" spc="-5">
                <a:latin typeface="Arial"/>
                <a:cs typeface="Arial"/>
              </a:rPr>
              <a:t>Einkommensungleichheit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in  der </a:t>
            </a:r>
            <a:r>
              <a:rPr dirty="0" sz="900" spc="-10">
                <a:latin typeface="Arial"/>
                <a:cs typeface="Arial"/>
              </a:rPr>
              <a:t>CH </a:t>
            </a:r>
            <a:r>
              <a:rPr dirty="0" sz="900" spc="-5">
                <a:latin typeface="Arial"/>
                <a:cs typeface="Arial"/>
              </a:rPr>
              <a:t>moderat im  internationalen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Vergleich</a:t>
            </a:r>
            <a:endParaRPr sz="900">
              <a:latin typeface="Arial"/>
              <a:cs typeface="Arial"/>
            </a:endParaRPr>
          </a:p>
          <a:p>
            <a:pPr marL="212725" marR="163830" indent="-124460">
              <a:lnSpc>
                <a:spcPct val="101499"/>
              </a:lnSpc>
              <a:spcBef>
                <a:spcPts val="400"/>
              </a:spcBef>
              <a:buFont typeface="Lucida Sans Unicode"/>
              <a:buChar char="•"/>
              <a:tabLst>
                <a:tab pos="217170" algn="l"/>
              </a:tabLst>
            </a:pPr>
            <a:r>
              <a:rPr dirty="0" sz="900" spc="-5">
                <a:latin typeface="Arial"/>
                <a:cs typeface="Arial"/>
              </a:rPr>
              <a:t>N </a:t>
            </a:r>
            <a:r>
              <a:rPr dirty="0" sz="900">
                <a:latin typeface="Lucida Sans Unicode"/>
                <a:cs typeface="Lucida Sans Unicode"/>
              </a:rPr>
              <a:t>≈ </a:t>
            </a:r>
            <a:r>
              <a:rPr dirty="0" sz="900" spc="-5">
                <a:latin typeface="Arial"/>
                <a:cs typeface="Arial"/>
              </a:rPr>
              <a:t>50’000</a:t>
            </a:r>
            <a:r>
              <a:rPr dirty="0" sz="900" spc="-8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Steuerpflichtige  (Schweiz)</a:t>
            </a:r>
            <a:endParaRPr sz="900">
              <a:latin typeface="Arial"/>
              <a:cs typeface="Arial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 txBox="1"/>
          <p:nvPr/>
        </p:nvSpPr>
        <p:spPr>
          <a:xfrm>
            <a:off x="2434958" y="2894296"/>
            <a:ext cx="2997200" cy="264795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 i="1">
                <a:latin typeface="Arial"/>
                <a:cs typeface="Arial"/>
              </a:rPr>
              <a:t>Quellen:  </a:t>
            </a:r>
            <a:r>
              <a:rPr dirty="0" sz="800" spc="-5">
                <a:latin typeface="Arial"/>
                <a:cs typeface="Arial"/>
              </a:rPr>
              <a:t>Föllmi &amp; </a:t>
            </a:r>
            <a:r>
              <a:rPr dirty="0" sz="800">
                <a:latin typeface="Arial"/>
                <a:cs typeface="Arial"/>
              </a:rPr>
              <a:t>Martínez </a:t>
            </a:r>
            <a:r>
              <a:rPr dirty="0" sz="800" spc="-5">
                <a:latin typeface="Arial"/>
                <a:cs typeface="Arial"/>
              </a:rPr>
              <a:t>(2017); IWP Luzern (2023);</a:t>
            </a:r>
            <a:r>
              <a:rPr dirty="0" sz="800" spc="-10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WID.world</a:t>
            </a:r>
            <a:endParaRPr sz="800">
              <a:latin typeface="Arial"/>
              <a:cs typeface="Arial"/>
            </a:endParaRPr>
          </a:p>
          <a:p>
            <a:pPr algn="r" marR="30480">
              <a:lnSpc>
                <a:spcPct val="100000"/>
              </a:lnSpc>
              <a:spcBef>
                <a:spcPts val="295"/>
              </a:spcBef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3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08876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Einkommensänderungen nach </a:t>
            </a:r>
            <a:r>
              <a:rPr dirty="0"/>
              <a:t>Erbschaft </a:t>
            </a:r>
            <a:r>
              <a:rPr dirty="0" spc="-5"/>
              <a:t>und</a:t>
            </a:r>
            <a:r>
              <a:rPr dirty="0" spc="-10"/>
              <a:t> Lotteriegewinn</a:t>
            </a:r>
          </a:p>
        </p:txBody>
      </p:sp>
      <p:sp>
        <p:nvSpPr>
          <p:cNvPr id="3" name="object 3"/>
          <p:cNvSpPr/>
          <p:nvPr/>
        </p:nvSpPr>
        <p:spPr>
          <a:xfrm>
            <a:off x="1572822" y="503361"/>
            <a:ext cx="0" cy="2053589"/>
          </a:xfrm>
          <a:custGeom>
            <a:avLst/>
            <a:gdLst/>
            <a:ahLst/>
            <a:cxnLst/>
            <a:rect l="l" t="t" r="r" b="b"/>
            <a:pathLst>
              <a:path w="0" h="2053589">
                <a:moveTo>
                  <a:pt x="0" y="0"/>
                </a:moveTo>
                <a:lnTo>
                  <a:pt x="0" y="2053292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83535" y="101337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 h="0">
                <a:moveTo>
                  <a:pt x="0" y="0"/>
                </a:moveTo>
                <a:lnTo>
                  <a:pt x="51288" y="0"/>
                </a:lnTo>
              </a:path>
            </a:pathLst>
          </a:custGeom>
          <a:ln w="7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60522" y="1013375"/>
            <a:ext cx="2977515" cy="0"/>
          </a:xfrm>
          <a:custGeom>
            <a:avLst/>
            <a:gdLst/>
            <a:ahLst/>
            <a:cxnLst/>
            <a:rect l="l" t="t" r="r" b="b"/>
            <a:pathLst>
              <a:path w="2977515" h="0">
                <a:moveTo>
                  <a:pt x="0" y="0"/>
                </a:moveTo>
                <a:lnTo>
                  <a:pt x="2977251" y="0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34823" y="794545"/>
            <a:ext cx="2952115" cy="1447800"/>
          </a:xfrm>
          <a:custGeom>
            <a:avLst/>
            <a:gdLst/>
            <a:ahLst/>
            <a:cxnLst/>
            <a:rect l="l" t="t" r="r" b="b"/>
            <a:pathLst>
              <a:path w="2952115" h="1447800">
                <a:moveTo>
                  <a:pt x="737998" y="218829"/>
                </a:moveTo>
                <a:lnTo>
                  <a:pt x="1106942" y="500528"/>
                </a:lnTo>
                <a:lnTo>
                  <a:pt x="1475996" y="898260"/>
                </a:lnTo>
                <a:lnTo>
                  <a:pt x="1844940" y="1306911"/>
                </a:lnTo>
                <a:lnTo>
                  <a:pt x="2213885" y="1361287"/>
                </a:lnTo>
                <a:lnTo>
                  <a:pt x="2582939" y="1447319"/>
                </a:lnTo>
                <a:lnTo>
                  <a:pt x="2951883" y="1424598"/>
                </a:lnTo>
                <a:lnTo>
                  <a:pt x="2951883" y="946349"/>
                </a:lnTo>
                <a:lnTo>
                  <a:pt x="2582939" y="946349"/>
                </a:lnTo>
                <a:lnTo>
                  <a:pt x="2213885" y="902451"/>
                </a:lnTo>
                <a:lnTo>
                  <a:pt x="1844940" y="893076"/>
                </a:lnTo>
                <a:lnTo>
                  <a:pt x="1475996" y="543213"/>
                </a:lnTo>
                <a:lnTo>
                  <a:pt x="1106942" y="225337"/>
                </a:lnTo>
                <a:lnTo>
                  <a:pt x="737998" y="218829"/>
                </a:lnTo>
                <a:close/>
              </a:path>
              <a:path w="2952115" h="1447800">
                <a:moveTo>
                  <a:pt x="2951883" y="886237"/>
                </a:moveTo>
                <a:lnTo>
                  <a:pt x="2582939" y="946349"/>
                </a:lnTo>
                <a:lnTo>
                  <a:pt x="2951883" y="946349"/>
                </a:lnTo>
                <a:lnTo>
                  <a:pt x="2951883" y="886237"/>
                </a:lnTo>
                <a:close/>
              </a:path>
              <a:path w="2952115" h="1447800">
                <a:moveTo>
                  <a:pt x="0" y="0"/>
                </a:moveTo>
                <a:lnTo>
                  <a:pt x="0" y="363980"/>
                </a:lnTo>
                <a:lnTo>
                  <a:pt x="369054" y="431041"/>
                </a:lnTo>
                <a:lnTo>
                  <a:pt x="737998" y="218829"/>
                </a:lnTo>
                <a:lnTo>
                  <a:pt x="369054" y="142393"/>
                </a:lnTo>
                <a:lnTo>
                  <a:pt x="0" y="0"/>
                </a:lnTo>
                <a:close/>
              </a:path>
            </a:pathLst>
          </a:custGeom>
          <a:solidFill>
            <a:srgbClr val="A4B4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572822" y="1013375"/>
            <a:ext cx="2214245" cy="1228725"/>
          </a:xfrm>
          <a:custGeom>
            <a:avLst/>
            <a:gdLst/>
            <a:ahLst/>
            <a:cxnLst/>
            <a:rect l="l" t="t" r="r" b="b"/>
            <a:pathLst>
              <a:path w="2214245" h="1228725">
                <a:moveTo>
                  <a:pt x="2213885" y="1205768"/>
                </a:moveTo>
                <a:lnTo>
                  <a:pt x="1844940" y="1228490"/>
                </a:lnTo>
                <a:lnTo>
                  <a:pt x="1475886" y="1142458"/>
                </a:lnTo>
                <a:lnTo>
                  <a:pt x="1106942" y="1088081"/>
                </a:lnTo>
                <a:lnTo>
                  <a:pt x="737998" y="679430"/>
                </a:lnTo>
                <a:lnTo>
                  <a:pt x="368944" y="281698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34823" y="794545"/>
            <a:ext cx="738505" cy="431165"/>
          </a:xfrm>
          <a:custGeom>
            <a:avLst/>
            <a:gdLst/>
            <a:ahLst/>
            <a:cxnLst/>
            <a:rect l="l" t="t" r="r" b="b"/>
            <a:pathLst>
              <a:path w="738505" h="431165">
                <a:moveTo>
                  <a:pt x="737998" y="218829"/>
                </a:moveTo>
                <a:lnTo>
                  <a:pt x="369054" y="431041"/>
                </a:lnTo>
                <a:lnTo>
                  <a:pt x="0" y="363980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34823" y="976646"/>
            <a:ext cx="2952115" cy="1015365"/>
          </a:xfrm>
          <a:custGeom>
            <a:avLst/>
            <a:gdLst/>
            <a:ahLst/>
            <a:cxnLst/>
            <a:rect l="l" t="t" r="r" b="b"/>
            <a:pathLst>
              <a:path w="2952115" h="1015364">
                <a:moveTo>
                  <a:pt x="0" y="0"/>
                </a:moveTo>
                <a:lnTo>
                  <a:pt x="368944" y="104672"/>
                </a:lnTo>
                <a:lnTo>
                  <a:pt x="737888" y="36728"/>
                </a:lnTo>
                <a:lnTo>
                  <a:pt x="1106942" y="180887"/>
                </a:lnTo>
                <a:lnTo>
                  <a:pt x="1475886" y="538691"/>
                </a:lnTo>
                <a:lnTo>
                  <a:pt x="1844941" y="918003"/>
                </a:lnTo>
                <a:lnTo>
                  <a:pt x="2213885" y="949879"/>
                </a:lnTo>
                <a:lnTo>
                  <a:pt x="2582829" y="1014844"/>
                </a:lnTo>
                <a:lnTo>
                  <a:pt x="2951883" y="973372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11330" y="953153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15180" y="95700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180274" y="105782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84124" y="106167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549218" y="98988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553068" y="99373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918272" y="113404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922123" y="1137890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287216" y="149184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291067" y="149569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656271" y="187115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660121" y="187500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3025215" y="190303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029065" y="190688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394159" y="196799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398009" y="197184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763213" y="192652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767064" y="193037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83535" y="464646"/>
            <a:ext cx="0" cy="2092325"/>
          </a:xfrm>
          <a:custGeom>
            <a:avLst/>
            <a:gdLst/>
            <a:ahLst/>
            <a:cxnLst/>
            <a:rect l="l" t="t" r="r" b="b"/>
            <a:pathLst>
              <a:path w="0" h="2092325">
                <a:moveTo>
                  <a:pt x="0" y="2092006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47909" y="250536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567021" y="2385119"/>
            <a:ext cx="165100" cy="240665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>
                <a:latin typeface="Arial"/>
                <a:cs typeface="Arial"/>
              </a:rPr>
              <a:t>-.06</a:t>
            </a:r>
            <a:endParaRPr sz="950">
              <a:latin typeface="Arial"/>
              <a:cs typeface="Arial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47909" y="200803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567021" y="1887790"/>
            <a:ext cx="165100" cy="240665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>
                <a:latin typeface="Arial"/>
                <a:cs typeface="Arial"/>
              </a:rPr>
              <a:t>-.04</a:t>
            </a:r>
            <a:endParaRPr sz="950">
              <a:latin typeface="Arial"/>
              <a:cs typeface="Arial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47909" y="151070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567021" y="1390459"/>
            <a:ext cx="165100" cy="240665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>
                <a:latin typeface="Arial"/>
                <a:cs typeface="Arial"/>
              </a:rPr>
              <a:t>-.02</a:t>
            </a:r>
            <a:endParaRPr sz="950">
              <a:latin typeface="Arial"/>
              <a:cs typeface="Arial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47909" y="101337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567021" y="965976"/>
            <a:ext cx="165100" cy="9525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47909" y="51604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567021" y="416878"/>
            <a:ext cx="165100" cy="198755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.02</a:t>
            </a:r>
            <a:endParaRPr sz="9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90876" y="676109"/>
            <a:ext cx="165100" cy="167005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5">
                <a:latin typeface="Arial"/>
                <a:cs typeface="Arial"/>
              </a:rPr>
              <a:t>Coefficient </a:t>
            </a:r>
            <a:r>
              <a:rPr dirty="0" sz="950" spc="10">
                <a:latin typeface="Arial"/>
                <a:cs typeface="Arial"/>
              </a:rPr>
              <a:t>relative to t=-1</a:t>
            </a:r>
            <a:r>
              <a:rPr dirty="0" sz="950" spc="-25">
                <a:latin typeface="Arial"/>
                <a:cs typeface="Arial"/>
              </a:rPr>
              <a:t> </a:t>
            </a:r>
            <a:r>
              <a:rPr dirty="0" sz="950" spc="15">
                <a:latin typeface="Arial"/>
                <a:cs typeface="Arial"/>
              </a:rPr>
              <a:t>(%)</a:t>
            </a:r>
            <a:endParaRPr sz="950">
              <a:latin typeface="Arial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83535" y="2556653"/>
            <a:ext cx="3054985" cy="0"/>
          </a:xfrm>
          <a:custGeom>
            <a:avLst/>
            <a:gdLst/>
            <a:ahLst/>
            <a:cxnLst/>
            <a:rect l="l" t="t" r="r" b="b"/>
            <a:pathLst>
              <a:path w="3054985" h="0">
                <a:moveTo>
                  <a:pt x="0" y="0"/>
                </a:moveTo>
                <a:lnTo>
                  <a:pt x="305457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834823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766673" y="2560056"/>
            <a:ext cx="13652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10">
                <a:latin typeface="Arial"/>
                <a:cs typeface="Arial"/>
              </a:rPr>
              <a:t>-3</a:t>
            </a:r>
            <a:endParaRPr sz="95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203877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1135728" y="2560056"/>
            <a:ext cx="13652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10">
                <a:latin typeface="Arial"/>
                <a:cs typeface="Arial"/>
              </a:rPr>
              <a:t>-2</a:t>
            </a:r>
            <a:endParaRPr sz="95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572822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941766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310820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679764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048708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417763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3370383" y="2560056"/>
            <a:ext cx="9525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15">
                <a:latin typeface="Arial"/>
                <a:cs typeface="Arial"/>
              </a:rPr>
              <a:t>4</a:t>
            </a:r>
            <a:endParaRPr sz="950">
              <a:latin typeface="Arial"/>
              <a:cs typeface="Arial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3786707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3739327" y="2560056"/>
            <a:ext cx="9525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15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248631" y="2533607"/>
            <a:ext cx="2121535" cy="377825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algn="ctr" marR="10160">
              <a:lnSpc>
                <a:spcPct val="100000"/>
              </a:lnSpc>
              <a:spcBef>
                <a:spcPts val="340"/>
              </a:spcBef>
              <a:tabLst>
                <a:tab pos="389255" algn="l"/>
                <a:tab pos="758190" algn="l"/>
                <a:tab pos="1127125" algn="l"/>
                <a:tab pos="1496060" algn="l"/>
              </a:tabLst>
            </a:pPr>
            <a:r>
              <a:rPr dirty="0" sz="950" spc="10">
                <a:latin typeface="Arial"/>
                <a:cs typeface="Arial"/>
              </a:rPr>
              <a:t>-1	</a:t>
            </a:r>
            <a:r>
              <a:rPr dirty="0" sz="950" spc="15">
                <a:latin typeface="Arial"/>
                <a:cs typeface="Arial"/>
              </a:rPr>
              <a:t>0	1	2	3</a:t>
            </a:r>
            <a:endParaRPr sz="9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45"/>
              </a:spcBef>
            </a:pPr>
            <a:r>
              <a:rPr dirty="0" sz="950" spc="10">
                <a:latin typeface="Arial"/>
                <a:cs typeface="Arial"/>
              </a:rPr>
              <a:t>Event time: </a:t>
            </a:r>
            <a:r>
              <a:rPr dirty="0" sz="950" spc="15">
                <a:latin typeface="Arial"/>
                <a:cs typeface="Arial"/>
              </a:rPr>
              <a:t>years </a:t>
            </a:r>
            <a:r>
              <a:rPr dirty="0" sz="950" spc="10">
                <a:latin typeface="Arial"/>
                <a:cs typeface="Arial"/>
              </a:rPr>
              <a:t>from wealth</a:t>
            </a:r>
            <a:r>
              <a:rPr dirty="0" sz="950" spc="-55">
                <a:latin typeface="Arial"/>
                <a:cs typeface="Arial"/>
              </a:rPr>
              <a:t> </a:t>
            </a:r>
            <a:r>
              <a:rPr dirty="0" sz="950" spc="5">
                <a:latin typeface="Arial"/>
                <a:cs typeface="Arial"/>
              </a:rPr>
              <a:t>transfer</a:t>
            </a:r>
            <a:endParaRPr sz="950">
              <a:latin typeface="Arial"/>
              <a:cs typeface="Arial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37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408876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Einkommensänderungen nach </a:t>
            </a:r>
            <a:r>
              <a:rPr dirty="0"/>
              <a:t>Erbschaft </a:t>
            </a:r>
            <a:r>
              <a:rPr dirty="0" spc="-5"/>
              <a:t>und</a:t>
            </a:r>
            <a:r>
              <a:rPr dirty="0" spc="-10"/>
              <a:t> Lotteriegewinn</a:t>
            </a:r>
          </a:p>
        </p:txBody>
      </p:sp>
      <p:sp>
        <p:nvSpPr>
          <p:cNvPr id="3" name="object 3"/>
          <p:cNvSpPr/>
          <p:nvPr/>
        </p:nvSpPr>
        <p:spPr>
          <a:xfrm>
            <a:off x="359994" y="577900"/>
            <a:ext cx="5039995" cy="0"/>
          </a:xfrm>
          <a:custGeom>
            <a:avLst/>
            <a:gdLst/>
            <a:ahLst/>
            <a:cxnLst/>
            <a:rect l="l" t="t" r="r" b="b"/>
            <a:pathLst>
              <a:path w="5039995" h="0">
                <a:moveTo>
                  <a:pt x="0" y="0"/>
                </a:moveTo>
                <a:lnTo>
                  <a:pt x="5039995" y="0"/>
                </a:lnTo>
              </a:path>
            </a:pathLst>
          </a:custGeom>
          <a:ln w="1108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323221" y="594316"/>
            <a:ext cx="123317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Source of wealth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shock: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59994" y="729342"/>
          <a:ext cx="5039995" cy="1955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8489"/>
                <a:gridCol w="1042669"/>
                <a:gridCol w="1175384"/>
                <a:gridCol w="932180"/>
              </a:tblGrid>
              <a:tr h="2005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All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1651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Inheritance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1651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2987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Lottery</a:t>
                      </a:r>
                      <a:r>
                        <a:rPr dirty="0" sz="900" spc="-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win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1651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5092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Earnings</a:t>
                      </a:r>
                      <a:r>
                        <a:rPr dirty="0" sz="90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elasticity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508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02895" marR="323850" indent="-47625">
                        <a:lnSpc>
                          <a:spcPct val="101499"/>
                        </a:lnSpc>
                        <a:spcBef>
                          <a:spcPts val="5"/>
                        </a:spcBef>
                      </a:pPr>
                      <a:r>
                        <a:rPr dirty="0" sz="900">
                          <a:latin typeface="Arial"/>
                          <a:cs typeface="Arial"/>
                        </a:rPr>
                        <a:t>-0.047***  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(0.005)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254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407034" marR="351790" indent="-47625">
                        <a:lnSpc>
                          <a:spcPct val="101499"/>
                        </a:lnSpc>
                        <a:spcBef>
                          <a:spcPts val="5"/>
                        </a:spcBef>
                      </a:pPr>
                      <a:r>
                        <a:rPr dirty="0" sz="900">
                          <a:latin typeface="Arial"/>
                          <a:cs typeface="Arial"/>
                        </a:rPr>
                        <a:t>-0.046***  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(0.005)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254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400685" marR="115570" indent="-47625">
                        <a:lnSpc>
                          <a:spcPct val="101499"/>
                        </a:lnSpc>
                        <a:spcBef>
                          <a:spcPts val="5"/>
                        </a:spcBef>
                      </a:pPr>
                      <a:r>
                        <a:rPr dirty="0" sz="900">
                          <a:latin typeface="Arial"/>
                          <a:cs typeface="Arial"/>
                        </a:rPr>
                        <a:t>-0.082***  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(0.031)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254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208768">
                <a:tc>
                  <a:txBody>
                    <a:bodyPr/>
                    <a:lstStyle/>
                    <a:p>
                      <a:pPr marL="75565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Obs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73660"/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1,266,430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7366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1,219,122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73660"/>
                </a:tc>
                <a:tc>
                  <a:txBody>
                    <a:bodyPr/>
                    <a:lstStyle/>
                    <a:p>
                      <a:pPr algn="ctr" marL="229870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47,308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73660"/>
                </a:tc>
              </a:tr>
              <a:tr h="139172">
                <a:tc>
                  <a:txBody>
                    <a:bodyPr/>
                    <a:lstStyle/>
                    <a:p>
                      <a:pPr marL="75565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N of</a:t>
                      </a:r>
                      <a:r>
                        <a:rPr dirty="0" sz="90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recipients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140,490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135,150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 marL="229870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5,340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</a:tr>
              <a:tr h="139172">
                <a:tc>
                  <a:txBody>
                    <a:bodyPr/>
                    <a:lstStyle/>
                    <a:p>
                      <a:pPr marL="75565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10">
                          <a:latin typeface="Arial"/>
                          <a:cs typeface="Arial"/>
                        </a:rPr>
                        <a:t>Average 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earnings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43,517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43,500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 marL="229870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44,029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</a:tr>
              <a:tr h="139179">
                <a:tc>
                  <a:txBody>
                    <a:bodyPr/>
                    <a:lstStyle/>
                    <a:p>
                      <a:pPr marL="75565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10">
                          <a:latin typeface="Arial"/>
                          <a:cs typeface="Arial"/>
                        </a:rPr>
                        <a:t>Wealth 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(actualized)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349,798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349,703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 marL="229870">
                        <a:lnSpc>
                          <a:spcPts val="96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352,662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</a:tr>
              <a:tr h="208768"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900" spc="-10">
                          <a:latin typeface="Arial"/>
                          <a:cs typeface="Arial"/>
                        </a:rPr>
                        <a:t>Wealth 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(nominal)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128,854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129,038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  <a:tc>
                  <a:txBody>
                    <a:bodyPr/>
                    <a:lstStyle/>
                    <a:p>
                      <a:pPr algn="ctr" marL="22987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123,261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/>
                </a:tc>
              </a:tr>
              <a:tr h="208768">
                <a:tc>
                  <a:txBody>
                    <a:bodyPr/>
                    <a:lstStyle/>
                    <a:p>
                      <a:pPr marL="75565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Immediate effect of 1,000</a:t>
                      </a:r>
                      <a:r>
                        <a:rPr dirty="0" sz="90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-10">
                          <a:latin typeface="Arial"/>
                          <a:cs typeface="Arial"/>
                        </a:rPr>
                        <a:t>CHF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73660"/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-6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7366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-6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73660"/>
                </a:tc>
                <a:tc>
                  <a:txBody>
                    <a:bodyPr/>
                    <a:lstStyle/>
                    <a:p>
                      <a:pPr algn="ctr" marL="229870">
                        <a:lnSpc>
                          <a:spcPts val="960"/>
                        </a:lnSpc>
                        <a:spcBef>
                          <a:spcPts val="580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-10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73660"/>
                </a:tc>
              </a:tr>
              <a:tr h="190703"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Cumulative effect of 1,000</a:t>
                      </a:r>
                      <a:r>
                        <a:rPr dirty="0" sz="900" spc="-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-10">
                          <a:latin typeface="Arial"/>
                          <a:cs typeface="Arial"/>
                        </a:rPr>
                        <a:t>CHF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794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-45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-43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2987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900" spc="-5">
                          <a:latin typeface="Arial"/>
                          <a:cs typeface="Arial"/>
                        </a:rPr>
                        <a:t>-148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347294" y="2732345"/>
            <a:ext cx="5065395" cy="3295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31115">
              <a:lnSpc>
                <a:spcPct val="110700"/>
              </a:lnSpc>
              <a:spcBef>
                <a:spcPts val="100"/>
              </a:spcBef>
            </a:pPr>
            <a:r>
              <a:rPr dirty="0" sz="900" spc="-15" i="1">
                <a:latin typeface="Arial"/>
                <a:cs typeface="Arial"/>
              </a:rPr>
              <a:t>Note</a:t>
            </a:r>
            <a:r>
              <a:rPr dirty="0" sz="900" spc="-15">
                <a:latin typeface="Arial"/>
                <a:cs typeface="Arial"/>
              </a:rPr>
              <a:t>: </a:t>
            </a:r>
            <a:r>
              <a:rPr dirty="0" sz="900" spc="-5">
                <a:latin typeface="Arial"/>
                <a:cs typeface="Arial"/>
              </a:rPr>
              <a:t>Cumulative effect corresponds </a:t>
            </a:r>
            <a:r>
              <a:rPr dirty="0" sz="900" spc="-10">
                <a:latin typeface="Arial"/>
                <a:cs typeface="Arial"/>
              </a:rPr>
              <a:t>to </a:t>
            </a:r>
            <a:r>
              <a:rPr dirty="0" sz="900" spc="-5">
                <a:latin typeface="Arial"/>
                <a:cs typeface="Arial"/>
              </a:rPr>
              <a:t>the associated cumulative earnings loss, computed </a:t>
            </a:r>
            <a:r>
              <a:rPr dirty="0" sz="900" spc="-10">
                <a:latin typeface="Arial"/>
                <a:cs typeface="Arial"/>
              </a:rPr>
              <a:t>by  multiplying the immediate impact </a:t>
            </a:r>
            <a:r>
              <a:rPr dirty="0" sz="900" spc="-15">
                <a:latin typeface="Arial"/>
                <a:cs typeface="Arial"/>
              </a:rPr>
              <a:t>by </a:t>
            </a:r>
            <a:r>
              <a:rPr dirty="0" sz="900" spc="-10">
                <a:latin typeface="Arial"/>
                <a:cs typeface="Arial"/>
              </a:rPr>
              <a:t>the </a:t>
            </a:r>
            <a:r>
              <a:rPr dirty="0" sz="900" spc="-15">
                <a:latin typeface="Arial"/>
                <a:cs typeface="Arial"/>
              </a:rPr>
              <a:t>average </a:t>
            </a:r>
            <a:r>
              <a:rPr dirty="0" sz="900" spc="-10">
                <a:latin typeface="Arial"/>
                <a:cs typeface="Arial"/>
              </a:rPr>
              <a:t>number of </a:t>
            </a:r>
            <a:r>
              <a:rPr dirty="0" sz="900" spc="-15">
                <a:latin typeface="Arial"/>
                <a:cs typeface="Arial"/>
              </a:rPr>
              <a:t>years </a:t>
            </a:r>
            <a:r>
              <a:rPr dirty="0" sz="900" spc="-10">
                <a:latin typeface="Arial"/>
                <a:cs typeface="Arial"/>
              </a:rPr>
              <a:t>remaining </a:t>
            </a:r>
            <a:r>
              <a:rPr dirty="0" sz="900" spc="-5">
                <a:latin typeface="Arial"/>
                <a:cs typeface="Arial"/>
              </a:rPr>
              <a:t>until </a:t>
            </a:r>
            <a:r>
              <a:rPr dirty="0" sz="900" spc="-10">
                <a:latin typeface="Arial"/>
                <a:cs typeface="Arial"/>
              </a:rPr>
              <a:t>statutory</a:t>
            </a:r>
            <a:r>
              <a:rPr dirty="0" sz="900" spc="18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retirement.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38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84604"/>
            <a:ext cx="2304415" cy="2076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200" spc="-15">
                <a:latin typeface="Arial"/>
                <a:cs typeface="Arial"/>
              </a:rPr>
              <a:t>Frauen </a:t>
            </a:r>
            <a:r>
              <a:rPr dirty="0" sz="1200" spc="-10">
                <a:latin typeface="Arial"/>
                <a:cs typeface="Arial"/>
              </a:rPr>
              <a:t>reagieren </a:t>
            </a:r>
            <a:r>
              <a:rPr dirty="0" sz="1200" spc="-5">
                <a:latin typeface="Arial"/>
                <a:cs typeface="Arial"/>
              </a:rPr>
              <a:t>besonders</a:t>
            </a:r>
            <a:r>
              <a:rPr dirty="0" sz="1200" spc="5">
                <a:latin typeface="Arial"/>
                <a:cs typeface="Arial"/>
              </a:rPr>
              <a:t> </a:t>
            </a:r>
            <a:r>
              <a:rPr dirty="0" sz="1200" spc="-5">
                <a:latin typeface="Arial"/>
                <a:cs typeface="Arial"/>
              </a:rPr>
              <a:t>stark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57349" y="503361"/>
            <a:ext cx="0" cy="2053589"/>
          </a:xfrm>
          <a:custGeom>
            <a:avLst/>
            <a:gdLst/>
            <a:ahLst/>
            <a:cxnLst/>
            <a:rect l="l" t="t" r="r" b="b"/>
            <a:pathLst>
              <a:path w="0" h="2053589">
                <a:moveTo>
                  <a:pt x="0" y="0"/>
                </a:moveTo>
                <a:lnTo>
                  <a:pt x="0" y="2053292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757349" y="464646"/>
            <a:ext cx="0" cy="13335"/>
          </a:xfrm>
          <a:custGeom>
            <a:avLst/>
            <a:gdLst/>
            <a:ahLst/>
            <a:cxnLst/>
            <a:rect l="l" t="t" r="r" b="b"/>
            <a:pathLst>
              <a:path w="0" h="13334">
                <a:moveTo>
                  <a:pt x="-3850" y="6562"/>
                </a:moveTo>
                <a:lnTo>
                  <a:pt x="3850" y="6562"/>
                </a:lnTo>
              </a:path>
            </a:pathLst>
          </a:custGeom>
          <a:ln w="131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83535" y="22974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 h="0">
                <a:moveTo>
                  <a:pt x="0" y="0"/>
                </a:moveTo>
                <a:lnTo>
                  <a:pt x="51288" y="0"/>
                </a:lnTo>
              </a:path>
            </a:pathLst>
          </a:custGeom>
          <a:ln w="7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60522" y="2297455"/>
            <a:ext cx="2977515" cy="0"/>
          </a:xfrm>
          <a:custGeom>
            <a:avLst/>
            <a:gdLst/>
            <a:ahLst/>
            <a:cxnLst/>
            <a:rect l="l" t="t" r="r" b="b"/>
            <a:pathLst>
              <a:path w="2977515" h="0">
                <a:moveTo>
                  <a:pt x="0" y="0"/>
                </a:moveTo>
                <a:lnTo>
                  <a:pt x="2977251" y="0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34823" y="1175512"/>
            <a:ext cx="2952115" cy="1317625"/>
          </a:xfrm>
          <a:custGeom>
            <a:avLst/>
            <a:gdLst/>
            <a:ahLst/>
            <a:cxnLst/>
            <a:rect l="l" t="t" r="r" b="b"/>
            <a:pathLst>
              <a:path w="2952115" h="1317625">
                <a:moveTo>
                  <a:pt x="2951883" y="893848"/>
                </a:moveTo>
                <a:lnTo>
                  <a:pt x="1475996" y="893848"/>
                </a:lnTo>
                <a:lnTo>
                  <a:pt x="1844940" y="952526"/>
                </a:lnTo>
                <a:lnTo>
                  <a:pt x="2213885" y="1317499"/>
                </a:lnTo>
                <a:lnTo>
                  <a:pt x="2582939" y="1114332"/>
                </a:lnTo>
                <a:lnTo>
                  <a:pt x="2951883" y="1114332"/>
                </a:lnTo>
                <a:lnTo>
                  <a:pt x="2951883" y="893848"/>
                </a:lnTo>
                <a:close/>
              </a:path>
              <a:path w="2952115" h="1317625">
                <a:moveTo>
                  <a:pt x="2951883" y="1114332"/>
                </a:moveTo>
                <a:lnTo>
                  <a:pt x="2582939" y="1114332"/>
                </a:lnTo>
                <a:lnTo>
                  <a:pt x="2951883" y="1214482"/>
                </a:lnTo>
                <a:lnTo>
                  <a:pt x="2951883" y="1114332"/>
                </a:lnTo>
                <a:close/>
              </a:path>
              <a:path w="2952115" h="1317625">
                <a:moveTo>
                  <a:pt x="1844940" y="224454"/>
                </a:moveTo>
                <a:lnTo>
                  <a:pt x="1475996" y="369605"/>
                </a:lnTo>
                <a:lnTo>
                  <a:pt x="1106942" y="896385"/>
                </a:lnTo>
                <a:lnTo>
                  <a:pt x="737998" y="1121942"/>
                </a:lnTo>
                <a:lnTo>
                  <a:pt x="1106942" y="1172789"/>
                </a:lnTo>
                <a:lnTo>
                  <a:pt x="1475996" y="893848"/>
                </a:lnTo>
                <a:lnTo>
                  <a:pt x="2951883" y="893848"/>
                </a:lnTo>
                <a:lnTo>
                  <a:pt x="2951883" y="363649"/>
                </a:lnTo>
                <a:lnTo>
                  <a:pt x="2213885" y="363649"/>
                </a:lnTo>
                <a:lnTo>
                  <a:pt x="1844940" y="224454"/>
                </a:lnTo>
                <a:close/>
              </a:path>
              <a:path w="2952115" h="1317625">
                <a:moveTo>
                  <a:pt x="0" y="840133"/>
                </a:moveTo>
                <a:lnTo>
                  <a:pt x="0" y="1146980"/>
                </a:lnTo>
                <a:lnTo>
                  <a:pt x="737998" y="1121942"/>
                </a:lnTo>
                <a:lnTo>
                  <a:pt x="369054" y="867156"/>
                </a:lnTo>
                <a:lnTo>
                  <a:pt x="0" y="840133"/>
                </a:lnTo>
                <a:close/>
              </a:path>
              <a:path w="2952115" h="1317625">
                <a:moveTo>
                  <a:pt x="2951883" y="0"/>
                </a:moveTo>
                <a:lnTo>
                  <a:pt x="2582939" y="19522"/>
                </a:lnTo>
                <a:lnTo>
                  <a:pt x="2213885" y="363649"/>
                </a:lnTo>
                <a:lnTo>
                  <a:pt x="2951883" y="363649"/>
                </a:lnTo>
                <a:lnTo>
                  <a:pt x="2951883" y="0"/>
                </a:lnTo>
                <a:close/>
              </a:path>
            </a:pathLst>
          </a:custGeom>
          <a:solidFill>
            <a:srgbClr val="A4B4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417763" y="22898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10820" y="2069360"/>
            <a:ext cx="738505" cy="424180"/>
          </a:xfrm>
          <a:custGeom>
            <a:avLst/>
            <a:gdLst/>
            <a:ahLst/>
            <a:cxnLst/>
            <a:rect l="l" t="t" r="r" b="b"/>
            <a:pathLst>
              <a:path w="738505" h="424180">
                <a:moveTo>
                  <a:pt x="737888" y="423651"/>
                </a:moveTo>
                <a:lnTo>
                  <a:pt x="368943" y="58678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310820" y="20693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417763" y="2289844"/>
            <a:ext cx="369570" cy="100330"/>
          </a:xfrm>
          <a:custGeom>
            <a:avLst/>
            <a:gdLst/>
            <a:ahLst/>
            <a:cxnLst/>
            <a:rect l="l" t="t" r="r" b="b"/>
            <a:pathLst>
              <a:path w="369570" h="100330">
                <a:moveTo>
                  <a:pt x="368943" y="100149"/>
                </a:move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417763" y="228984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941766" y="1545117"/>
            <a:ext cx="369570" cy="527050"/>
          </a:xfrm>
          <a:custGeom>
            <a:avLst/>
            <a:gdLst/>
            <a:ahLst/>
            <a:cxnLst/>
            <a:rect l="l" t="t" r="r" b="b"/>
            <a:pathLst>
              <a:path w="369569" h="527050">
                <a:moveTo>
                  <a:pt x="0" y="526779"/>
                </a:moveTo>
                <a:lnTo>
                  <a:pt x="0" y="526779"/>
                </a:lnTo>
                <a:lnTo>
                  <a:pt x="369054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310820" y="20693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572822" y="2297455"/>
            <a:ext cx="369570" cy="51435"/>
          </a:xfrm>
          <a:custGeom>
            <a:avLst/>
            <a:gdLst/>
            <a:ahLst/>
            <a:cxnLst/>
            <a:rect l="l" t="t" r="r" b="b"/>
            <a:pathLst>
              <a:path w="369569" h="51435">
                <a:moveTo>
                  <a:pt x="368944" y="50847"/>
                </a:move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4823" y="2015645"/>
            <a:ext cx="738505" cy="307340"/>
          </a:xfrm>
          <a:custGeom>
            <a:avLst/>
            <a:gdLst/>
            <a:ahLst/>
            <a:cxnLst/>
            <a:rect l="l" t="t" r="r" b="b"/>
            <a:pathLst>
              <a:path w="738505" h="307339">
                <a:moveTo>
                  <a:pt x="737998" y="281809"/>
                </a:moveTo>
                <a:lnTo>
                  <a:pt x="369054" y="293941"/>
                </a:lnTo>
                <a:lnTo>
                  <a:pt x="0" y="306846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048708" y="1195034"/>
            <a:ext cx="369570" cy="344170"/>
          </a:xfrm>
          <a:custGeom>
            <a:avLst/>
            <a:gdLst/>
            <a:ahLst/>
            <a:cxnLst/>
            <a:rect l="l" t="t" r="r" b="b"/>
            <a:pathLst>
              <a:path w="369570" h="344169">
                <a:moveTo>
                  <a:pt x="0" y="344127"/>
                </a:moveTo>
                <a:lnTo>
                  <a:pt x="0" y="344127"/>
                </a:lnTo>
                <a:lnTo>
                  <a:pt x="369054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34823" y="1742439"/>
            <a:ext cx="2952115" cy="555625"/>
          </a:xfrm>
          <a:custGeom>
            <a:avLst/>
            <a:gdLst/>
            <a:ahLst/>
            <a:cxnLst/>
            <a:rect l="l" t="t" r="r" b="b"/>
            <a:pathLst>
              <a:path w="2952115" h="555625">
                <a:moveTo>
                  <a:pt x="0" y="426739"/>
                </a:moveTo>
                <a:lnTo>
                  <a:pt x="368944" y="433688"/>
                </a:lnTo>
                <a:lnTo>
                  <a:pt x="737888" y="555015"/>
                </a:lnTo>
                <a:lnTo>
                  <a:pt x="1106942" y="467770"/>
                </a:lnTo>
                <a:lnTo>
                  <a:pt x="1475886" y="64854"/>
                </a:lnTo>
                <a:lnTo>
                  <a:pt x="1844941" y="21618"/>
                </a:lnTo>
                <a:lnTo>
                  <a:pt x="2213885" y="273757"/>
                </a:lnTo>
                <a:lnTo>
                  <a:pt x="2582829" y="0"/>
                </a:lnTo>
                <a:lnTo>
                  <a:pt x="2951883" y="40368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11330" y="214568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15180" y="214953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180274" y="215263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184124" y="215648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549218" y="227396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553068" y="227781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918272" y="218671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922123" y="219056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287216" y="178380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291067" y="178765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656271" y="174056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660121" y="174441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025215" y="1992703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029065" y="199655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394159" y="171894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398009" y="172279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763213" y="175931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767064" y="176316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834823" y="516045"/>
            <a:ext cx="2952115" cy="1989455"/>
          </a:xfrm>
          <a:custGeom>
            <a:avLst/>
            <a:gdLst/>
            <a:ahLst/>
            <a:cxnLst/>
            <a:rect l="l" t="t" r="r" b="b"/>
            <a:pathLst>
              <a:path w="2952115" h="1989455">
                <a:moveTo>
                  <a:pt x="369054" y="1777770"/>
                </a:moveTo>
                <a:lnTo>
                  <a:pt x="0" y="1818249"/>
                </a:lnTo>
                <a:lnTo>
                  <a:pt x="0" y="1989319"/>
                </a:lnTo>
                <a:lnTo>
                  <a:pt x="369054" y="1917626"/>
                </a:lnTo>
                <a:lnTo>
                  <a:pt x="737998" y="1781409"/>
                </a:lnTo>
                <a:lnTo>
                  <a:pt x="369054" y="1777770"/>
                </a:lnTo>
                <a:close/>
              </a:path>
              <a:path w="2952115" h="1989455">
                <a:moveTo>
                  <a:pt x="2951883" y="0"/>
                </a:moveTo>
                <a:lnTo>
                  <a:pt x="2582939" y="289199"/>
                </a:lnTo>
                <a:lnTo>
                  <a:pt x="2213885" y="309935"/>
                </a:lnTo>
                <a:lnTo>
                  <a:pt x="1844940" y="901348"/>
                </a:lnTo>
                <a:lnTo>
                  <a:pt x="1475996" y="1134296"/>
                </a:lnTo>
                <a:lnTo>
                  <a:pt x="1106942" y="1488570"/>
                </a:lnTo>
                <a:lnTo>
                  <a:pt x="737998" y="1781409"/>
                </a:lnTo>
                <a:lnTo>
                  <a:pt x="1106942" y="1725820"/>
                </a:lnTo>
                <a:lnTo>
                  <a:pt x="1475996" y="1488019"/>
                </a:lnTo>
                <a:lnTo>
                  <a:pt x="1844940" y="1399119"/>
                </a:lnTo>
                <a:lnTo>
                  <a:pt x="2213885" y="989696"/>
                </a:lnTo>
                <a:lnTo>
                  <a:pt x="2899338" y="989696"/>
                </a:lnTo>
                <a:lnTo>
                  <a:pt x="2951883" y="969181"/>
                </a:lnTo>
                <a:lnTo>
                  <a:pt x="2951883" y="0"/>
                </a:lnTo>
                <a:close/>
              </a:path>
              <a:path w="2952115" h="1989455">
                <a:moveTo>
                  <a:pt x="2899338" y="989696"/>
                </a:moveTo>
                <a:lnTo>
                  <a:pt x="2213885" y="989696"/>
                </a:lnTo>
                <a:lnTo>
                  <a:pt x="2582939" y="1113229"/>
                </a:lnTo>
                <a:lnTo>
                  <a:pt x="2899338" y="989696"/>
                </a:lnTo>
                <a:close/>
              </a:path>
            </a:pathLst>
          </a:custGeom>
          <a:solidFill>
            <a:srgbClr val="E59A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834823" y="2297455"/>
            <a:ext cx="738505" cy="208279"/>
          </a:xfrm>
          <a:custGeom>
            <a:avLst/>
            <a:gdLst/>
            <a:ahLst/>
            <a:cxnLst/>
            <a:rect l="l" t="t" r="r" b="b"/>
            <a:pathLst>
              <a:path w="738505" h="208280">
                <a:moveTo>
                  <a:pt x="737998" y="0"/>
                </a:moveTo>
                <a:lnTo>
                  <a:pt x="369054" y="136217"/>
                </a:lnTo>
                <a:lnTo>
                  <a:pt x="0" y="207910"/>
                </a:lnTo>
                <a:lnTo>
                  <a:pt x="0" y="36839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941766" y="1650341"/>
            <a:ext cx="369570" cy="354330"/>
          </a:xfrm>
          <a:custGeom>
            <a:avLst/>
            <a:gdLst/>
            <a:ahLst/>
            <a:cxnLst/>
            <a:rect l="l" t="t" r="r" b="b"/>
            <a:pathLst>
              <a:path w="369569" h="354330">
                <a:moveTo>
                  <a:pt x="0" y="354274"/>
                </a:moveTo>
                <a:lnTo>
                  <a:pt x="0" y="354274"/>
                </a:lnTo>
                <a:lnTo>
                  <a:pt x="369054" y="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679764" y="825980"/>
            <a:ext cx="369570" cy="591820"/>
          </a:xfrm>
          <a:custGeom>
            <a:avLst/>
            <a:gdLst/>
            <a:ahLst/>
            <a:cxnLst/>
            <a:rect l="l" t="t" r="r" b="b"/>
            <a:pathLst>
              <a:path w="369569" h="591819">
                <a:moveTo>
                  <a:pt x="0" y="591413"/>
                </a:moveTo>
                <a:lnTo>
                  <a:pt x="0" y="591413"/>
                </a:lnTo>
                <a:lnTo>
                  <a:pt x="368944" y="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734162" y="1485226"/>
            <a:ext cx="52705" cy="20955"/>
          </a:xfrm>
          <a:custGeom>
            <a:avLst/>
            <a:gdLst/>
            <a:ahLst/>
            <a:cxnLst/>
            <a:rect l="l" t="t" r="r" b="b"/>
            <a:pathLst>
              <a:path w="52704" h="20955">
                <a:moveTo>
                  <a:pt x="52544" y="0"/>
                </a:moveTo>
                <a:lnTo>
                  <a:pt x="0" y="20515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048708" y="15057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572822" y="1915165"/>
            <a:ext cx="1107440" cy="382905"/>
          </a:xfrm>
          <a:custGeom>
            <a:avLst/>
            <a:gdLst/>
            <a:ahLst/>
            <a:cxnLst/>
            <a:rect l="l" t="t" r="r" b="b"/>
            <a:pathLst>
              <a:path w="1107439" h="382905">
                <a:moveTo>
                  <a:pt x="1106942" y="0"/>
                </a:moveTo>
                <a:lnTo>
                  <a:pt x="737998" y="88899"/>
                </a:lnTo>
                <a:lnTo>
                  <a:pt x="368944" y="326700"/>
                </a:lnTo>
                <a:lnTo>
                  <a:pt x="0" y="38229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048708" y="1505741"/>
            <a:ext cx="685800" cy="123825"/>
          </a:xfrm>
          <a:custGeom>
            <a:avLst/>
            <a:gdLst/>
            <a:ahLst/>
            <a:cxnLst/>
            <a:rect l="l" t="t" r="r" b="b"/>
            <a:pathLst>
              <a:path w="685800" h="123825">
                <a:moveTo>
                  <a:pt x="685453" y="0"/>
                </a:moveTo>
                <a:lnTo>
                  <a:pt x="369054" y="123532"/>
                </a:lnTo>
                <a:lnTo>
                  <a:pt x="0" y="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048708" y="150574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834823" y="2412164"/>
            <a:ext cx="50800" cy="8255"/>
          </a:xfrm>
          <a:custGeom>
            <a:avLst/>
            <a:gdLst/>
            <a:ahLst/>
            <a:cxnLst/>
            <a:rect l="l" t="t" r="r" b="b"/>
            <a:pathLst>
              <a:path w="50800" h="8255">
                <a:moveTo>
                  <a:pt x="0" y="7720"/>
                </a:moveTo>
                <a:lnTo>
                  <a:pt x="5073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910928" y="2400582"/>
            <a:ext cx="50800" cy="8255"/>
          </a:xfrm>
          <a:custGeom>
            <a:avLst/>
            <a:gdLst/>
            <a:ahLst/>
            <a:cxnLst/>
            <a:rect l="l" t="t" r="r" b="b"/>
            <a:pathLst>
              <a:path w="50800" h="8255">
                <a:moveTo>
                  <a:pt x="0" y="7720"/>
                </a:moveTo>
                <a:lnTo>
                  <a:pt x="5073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987144" y="2389001"/>
            <a:ext cx="50800" cy="8255"/>
          </a:xfrm>
          <a:custGeom>
            <a:avLst/>
            <a:gdLst/>
            <a:ahLst/>
            <a:cxnLst/>
            <a:rect l="l" t="t" r="r" b="b"/>
            <a:pathLst>
              <a:path w="50800" h="8255">
                <a:moveTo>
                  <a:pt x="0" y="7720"/>
                </a:moveTo>
                <a:lnTo>
                  <a:pt x="5062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063249" y="2377420"/>
            <a:ext cx="50800" cy="8255"/>
          </a:xfrm>
          <a:custGeom>
            <a:avLst/>
            <a:gdLst/>
            <a:ahLst/>
            <a:cxnLst/>
            <a:rect l="l" t="t" r="r" b="b"/>
            <a:pathLst>
              <a:path w="50800" h="8255">
                <a:moveTo>
                  <a:pt x="0" y="7720"/>
                </a:moveTo>
                <a:lnTo>
                  <a:pt x="5073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139354" y="2365949"/>
            <a:ext cx="50800" cy="7620"/>
          </a:xfrm>
          <a:custGeom>
            <a:avLst/>
            <a:gdLst/>
            <a:ahLst/>
            <a:cxnLst/>
            <a:rect l="l" t="t" r="r" b="b"/>
            <a:pathLst>
              <a:path w="50800" h="7619">
                <a:moveTo>
                  <a:pt x="0" y="7610"/>
                </a:moveTo>
                <a:lnTo>
                  <a:pt x="5073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215459" y="2352603"/>
            <a:ext cx="50800" cy="9525"/>
          </a:xfrm>
          <a:custGeom>
            <a:avLst/>
            <a:gdLst/>
            <a:ahLst/>
            <a:cxnLst/>
            <a:rect l="l" t="t" r="r" b="b"/>
            <a:pathLst>
              <a:path w="50800" h="9525">
                <a:moveTo>
                  <a:pt x="0" y="9154"/>
                </a:moveTo>
                <a:lnTo>
                  <a:pt x="5051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291233" y="2339037"/>
            <a:ext cx="50800" cy="9525"/>
          </a:xfrm>
          <a:custGeom>
            <a:avLst/>
            <a:gdLst/>
            <a:ahLst/>
            <a:cxnLst/>
            <a:rect l="l" t="t" r="r" b="b"/>
            <a:pathLst>
              <a:path w="50800" h="9525">
                <a:moveTo>
                  <a:pt x="0" y="9044"/>
                </a:moveTo>
                <a:lnTo>
                  <a:pt x="5051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367007" y="2325360"/>
            <a:ext cx="50800" cy="9525"/>
          </a:xfrm>
          <a:custGeom>
            <a:avLst/>
            <a:gdLst/>
            <a:ahLst/>
            <a:cxnLst/>
            <a:rect l="l" t="t" r="r" b="b"/>
            <a:pathLst>
              <a:path w="50800" h="9525">
                <a:moveTo>
                  <a:pt x="0" y="9044"/>
                </a:moveTo>
                <a:lnTo>
                  <a:pt x="5051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442891" y="2311793"/>
            <a:ext cx="50800" cy="9525"/>
          </a:xfrm>
          <a:custGeom>
            <a:avLst/>
            <a:gdLst/>
            <a:ahLst/>
            <a:cxnLst/>
            <a:rect l="l" t="t" r="r" b="b"/>
            <a:pathLst>
              <a:path w="50800" h="9525">
                <a:moveTo>
                  <a:pt x="0" y="9044"/>
                </a:moveTo>
                <a:lnTo>
                  <a:pt x="5040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518666" y="2298116"/>
            <a:ext cx="50800" cy="9525"/>
          </a:xfrm>
          <a:custGeom>
            <a:avLst/>
            <a:gdLst/>
            <a:ahLst/>
            <a:cxnLst/>
            <a:rect l="l" t="t" r="r" b="b"/>
            <a:pathLst>
              <a:path w="50800" h="9525">
                <a:moveTo>
                  <a:pt x="0" y="9044"/>
                </a:moveTo>
                <a:lnTo>
                  <a:pt x="5051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592675" y="2266240"/>
            <a:ext cx="46990" cy="22225"/>
          </a:xfrm>
          <a:custGeom>
            <a:avLst/>
            <a:gdLst/>
            <a:ahLst/>
            <a:cxnLst/>
            <a:rect l="l" t="t" r="r" b="b"/>
            <a:pathLst>
              <a:path w="46989" h="22225">
                <a:moveTo>
                  <a:pt x="0" y="21838"/>
                </a:moveTo>
                <a:lnTo>
                  <a:pt x="4643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662383" y="2233262"/>
            <a:ext cx="46355" cy="22225"/>
          </a:xfrm>
          <a:custGeom>
            <a:avLst/>
            <a:gdLst/>
            <a:ahLst/>
            <a:cxnLst/>
            <a:rect l="l" t="t" r="r" b="b"/>
            <a:pathLst>
              <a:path w="46355" h="22225">
                <a:moveTo>
                  <a:pt x="0" y="21949"/>
                </a:moveTo>
                <a:lnTo>
                  <a:pt x="46324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731980" y="2200393"/>
            <a:ext cx="46990" cy="22225"/>
          </a:xfrm>
          <a:custGeom>
            <a:avLst/>
            <a:gdLst/>
            <a:ahLst/>
            <a:cxnLst/>
            <a:rect l="l" t="t" r="r" b="b"/>
            <a:pathLst>
              <a:path w="46989" h="22225">
                <a:moveTo>
                  <a:pt x="0" y="21949"/>
                </a:moveTo>
                <a:lnTo>
                  <a:pt x="4643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801688" y="2167525"/>
            <a:ext cx="46990" cy="22225"/>
          </a:xfrm>
          <a:custGeom>
            <a:avLst/>
            <a:gdLst/>
            <a:ahLst/>
            <a:cxnLst/>
            <a:rect l="l" t="t" r="r" b="b"/>
            <a:pathLst>
              <a:path w="46989" h="22225">
                <a:moveTo>
                  <a:pt x="0" y="21949"/>
                </a:moveTo>
                <a:lnTo>
                  <a:pt x="4643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871286" y="2134656"/>
            <a:ext cx="46990" cy="22225"/>
          </a:xfrm>
          <a:custGeom>
            <a:avLst/>
            <a:gdLst/>
            <a:ahLst/>
            <a:cxnLst/>
            <a:rect l="l" t="t" r="r" b="b"/>
            <a:pathLst>
              <a:path w="46989" h="22225">
                <a:moveTo>
                  <a:pt x="0" y="21949"/>
                </a:moveTo>
                <a:lnTo>
                  <a:pt x="4643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940994" y="212329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330"/>
                </a:moveTo>
                <a:lnTo>
                  <a:pt x="77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941766" y="2091750"/>
            <a:ext cx="39370" cy="31750"/>
          </a:xfrm>
          <a:custGeom>
            <a:avLst/>
            <a:gdLst/>
            <a:ahLst/>
            <a:cxnLst/>
            <a:rect l="l" t="t" r="r" b="b"/>
            <a:pathLst>
              <a:path w="39369" h="31750">
                <a:moveTo>
                  <a:pt x="0" y="31544"/>
                </a:moveTo>
                <a:lnTo>
                  <a:pt x="3926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001105" y="2043551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0" y="32096"/>
                </a:moveTo>
                <a:lnTo>
                  <a:pt x="4003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061217" y="1995461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5" h="32385">
                <a:moveTo>
                  <a:pt x="0" y="31986"/>
                </a:moveTo>
                <a:lnTo>
                  <a:pt x="3992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121219" y="1947261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0" y="32096"/>
                </a:moveTo>
                <a:lnTo>
                  <a:pt x="4003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181221" y="1899061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0" y="32096"/>
                </a:moveTo>
                <a:lnTo>
                  <a:pt x="4003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241333" y="1850751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0" y="32206"/>
                </a:moveTo>
                <a:lnTo>
                  <a:pt x="4003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301334" y="1827258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500"/>
                </a:moveTo>
                <a:lnTo>
                  <a:pt x="937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310710" y="1811596"/>
            <a:ext cx="36195" cy="15875"/>
          </a:xfrm>
          <a:custGeom>
            <a:avLst/>
            <a:gdLst/>
            <a:ahLst/>
            <a:cxnLst/>
            <a:rect l="l" t="t" r="r" b="b"/>
            <a:pathLst>
              <a:path w="36194" h="15875">
                <a:moveTo>
                  <a:pt x="0" y="15662"/>
                </a:moveTo>
                <a:lnTo>
                  <a:pt x="36067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370380" y="1780712"/>
            <a:ext cx="46990" cy="20955"/>
          </a:xfrm>
          <a:custGeom>
            <a:avLst/>
            <a:gdLst/>
            <a:ahLst/>
            <a:cxnLst/>
            <a:rect l="l" t="t" r="r" b="b"/>
            <a:pathLst>
              <a:path w="46989" h="20955">
                <a:moveTo>
                  <a:pt x="0" y="20625"/>
                </a:moveTo>
                <a:lnTo>
                  <a:pt x="4698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440971" y="1749939"/>
            <a:ext cx="46990" cy="20955"/>
          </a:xfrm>
          <a:custGeom>
            <a:avLst/>
            <a:gdLst/>
            <a:ahLst/>
            <a:cxnLst/>
            <a:rect l="l" t="t" r="r" b="b"/>
            <a:pathLst>
              <a:path w="46989" h="20955">
                <a:moveTo>
                  <a:pt x="0" y="20515"/>
                </a:moveTo>
                <a:lnTo>
                  <a:pt x="4698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511561" y="1719166"/>
            <a:ext cx="46990" cy="20955"/>
          </a:xfrm>
          <a:custGeom>
            <a:avLst/>
            <a:gdLst/>
            <a:ahLst/>
            <a:cxnLst/>
            <a:rect l="l" t="t" r="r" b="b"/>
            <a:pathLst>
              <a:path w="46989" h="20955">
                <a:moveTo>
                  <a:pt x="0" y="20515"/>
                </a:moveTo>
                <a:lnTo>
                  <a:pt x="4698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582151" y="1688394"/>
            <a:ext cx="46990" cy="20955"/>
          </a:xfrm>
          <a:custGeom>
            <a:avLst/>
            <a:gdLst/>
            <a:ahLst/>
            <a:cxnLst/>
            <a:rect l="l" t="t" r="r" b="b"/>
            <a:pathLst>
              <a:path w="46989" h="20955">
                <a:moveTo>
                  <a:pt x="0" y="20515"/>
                </a:moveTo>
                <a:lnTo>
                  <a:pt x="4698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652631" y="1666334"/>
            <a:ext cx="27305" cy="12065"/>
          </a:xfrm>
          <a:custGeom>
            <a:avLst/>
            <a:gdLst/>
            <a:ahLst/>
            <a:cxnLst/>
            <a:rect l="l" t="t" r="r" b="b"/>
            <a:pathLst>
              <a:path w="27305" h="12064">
                <a:moveTo>
                  <a:pt x="0" y="11801"/>
                </a:moveTo>
                <a:lnTo>
                  <a:pt x="27133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679764" y="1648797"/>
            <a:ext cx="13335" cy="17780"/>
          </a:xfrm>
          <a:custGeom>
            <a:avLst/>
            <a:gdLst/>
            <a:ahLst/>
            <a:cxnLst/>
            <a:rect l="l" t="t" r="r" b="b"/>
            <a:pathLst>
              <a:path w="13335" h="17780">
                <a:moveTo>
                  <a:pt x="0" y="17537"/>
                </a:moveTo>
                <a:lnTo>
                  <a:pt x="12904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707890" y="1586810"/>
            <a:ext cx="31115" cy="41910"/>
          </a:xfrm>
          <a:custGeom>
            <a:avLst/>
            <a:gdLst/>
            <a:ahLst/>
            <a:cxnLst/>
            <a:rect l="l" t="t" r="r" b="b"/>
            <a:pathLst>
              <a:path w="31114" h="41910">
                <a:moveTo>
                  <a:pt x="0" y="41361"/>
                </a:moveTo>
                <a:lnTo>
                  <a:pt x="3055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753663" y="1524823"/>
            <a:ext cx="30480" cy="41275"/>
          </a:xfrm>
          <a:custGeom>
            <a:avLst/>
            <a:gdLst/>
            <a:ahLst/>
            <a:cxnLst/>
            <a:rect l="l" t="t" r="r" b="b"/>
            <a:pathLst>
              <a:path w="30480" h="41275">
                <a:moveTo>
                  <a:pt x="0" y="41251"/>
                </a:moveTo>
                <a:lnTo>
                  <a:pt x="3044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799326" y="1462726"/>
            <a:ext cx="31115" cy="41910"/>
          </a:xfrm>
          <a:custGeom>
            <a:avLst/>
            <a:gdLst/>
            <a:ahLst/>
            <a:cxnLst/>
            <a:rect l="l" t="t" r="r" b="b"/>
            <a:pathLst>
              <a:path w="31114" h="41909">
                <a:moveTo>
                  <a:pt x="0" y="41361"/>
                </a:moveTo>
                <a:lnTo>
                  <a:pt x="3055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845099" y="1400738"/>
            <a:ext cx="30480" cy="41910"/>
          </a:xfrm>
          <a:custGeom>
            <a:avLst/>
            <a:gdLst/>
            <a:ahLst/>
            <a:cxnLst/>
            <a:rect l="l" t="t" r="r" b="b"/>
            <a:pathLst>
              <a:path w="30480" h="41909">
                <a:moveTo>
                  <a:pt x="0" y="41361"/>
                </a:moveTo>
                <a:lnTo>
                  <a:pt x="3044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890763" y="1338751"/>
            <a:ext cx="31115" cy="41910"/>
          </a:xfrm>
          <a:custGeom>
            <a:avLst/>
            <a:gdLst/>
            <a:ahLst/>
            <a:cxnLst/>
            <a:rect l="l" t="t" r="r" b="b"/>
            <a:pathLst>
              <a:path w="31114" h="41909">
                <a:moveTo>
                  <a:pt x="0" y="41361"/>
                </a:moveTo>
                <a:lnTo>
                  <a:pt x="3055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936536" y="1276764"/>
            <a:ext cx="30480" cy="41275"/>
          </a:xfrm>
          <a:custGeom>
            <a:avLst/>
            <a:gdLst/>
            <a:ahLst/>
            <a:cxnLst/>
            <a:rect l="l" t="t" r="r" b="b"/>
            <a:pathLst>
              <a:path w="30480" h="41275">
                <a:moveTo>
                  <a:pt x="0" y="41251"/>
                </a:moveTo>
                <a:lnTo>
                  <a:pt x="3044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982309" y="1214777"/>
            <a:ext cx="30480" cy="41275"/>
          </a:xfrm>
          <a:custGeom>
            <a:avLst/>
            <a:gdLst/>
            <a:ahLst/>
            <a:cxnLst/>
            <a:rect l="l" t="t" r="r" b="b"/>
            <a:pathLst>
              <a:path w="30480" h="41275">
                <a:moveTo>
                  <a:pt x="0" y="41251"/>
                </a:moveTo>
                <a:lnTo>
                  <a:pt x="30442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027972" y="1165916"/>
            <a:ext cx="20955" cy="28575"/>
          </a:xfrm>
          <a:custGeom>
            <a:avLst/>
            <a:gdLst/>
            <a:ahLst/>
            <a:cxnLst/>
            <a:rect l="l" t="t" r="r" b="b"/>
            <a:pathLst>
              <a:path w="20955" h="28575">
                <a:moveTo>
                  <a:pt x="0" y="28125"/>
                </a:moveTo>
                <a:lnTo>
                  <a:pt x="20735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3048708" y="1165916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-3850" y="1158"/>
                </a:moveTo>
                <a:lnTo>
                  <a:pt x="20063" y="1158"/>
                </a:lnTo>
              </a:path>
            </a:pathLst>
          </a:custGeom>
          <a:ln w="10016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3090290" y="1171762"/>
            <a:ext cx="51435" cy="7620"/>
          </a:xfrm>
          <a:custGeom>
            <a:avLst/>
            <a:gdLst/>
            <a:ahLst/>
            <a:cxnLst/>
            <a:rect l="l" t="t" r="r" b="b"/>
            <a:pathLst>
              <a:path w="51435" h="7619">
                <a:moveTo>
                  <a:pt x="0" y="0"/>
                </a:moveTo>
                <a:lnTo>
                  <a:pt x="50847" y="7059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166506" y="1182350"/>
            <a:ext cx="51435" cy="7620"/>
          </a:xfrm>
          <a:custGeom>
            <a:avLst/>
            <a:gdLst/>
            <a:ahLst/>
            <a:cxnLst/>
            <a:rect l="l" t="t" r="r" b="b"/>
            <a:pathLst>
              <a:path w="51435" h="7619">
                <a:moveTo>
                  <a:pt x="0" y="0"/>
                </a:moveTo>
                <a:lnTo>
                  <a:pt x="50847" y="7059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242831" y="1192939"/>
            <a:ext cx="50800" cy="7620"/>
          </a:xfrm>
          <a:custGeom>
            <a:avLst/>
            <a:gdLst/>
            <a:ahLst/>
            <a:cxnLst/>
            <a:rect l="l" t="t" r="r" b="b"/>
            <a:pathLst>
              <a:path w="50800" h="7619">
                <a:moveTo>
                  <a:pt x="0" y="0"/>
                </a:moveTo>
                <a:lnTo>
                  <a:pt x="50736" y="7169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319047" y="1203637"/>
            <a:ext cx="51435" cy="7620"/>
          </a:xfrm>
          <a:custGeom>
            <a:avLst/>
            <a:gdLst/>
            <a:ahLst/>
            <a:cxnLst/>
            <a:rect l="l" t="t" r="r" b="b"/>
            <a:pathLst>
              <a:path w="51435" h="7619">
                <a:moveTo>
                  <a:pt x="0" y="0"/>
                </a:moveTo>
                <a:lnTo>
                  <a:pt x="50847" y="7059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395262" y="1214226"/>
            <a:ext cx="22860" cy="3175"/>
          </a:xfrm>
          <a:custGeom>
            <a:avLst/>
            <a:gdLst/>
            <a:ahLst/>
            <a:cxnLst/>
            <a:rect l="l" t="t" r="r" b="b"/>
            <a:pathLst>
              <a:path w="22860" h="3175">
                <a:moveTo>
                  <a:pt x="0" y="0"/>
                </a:moveTo>
                <a:lnTo>
                  <a:pt x="22390" y="3088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417652" y="1202755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5">
                <a:moveTo>
                  <a:pt x="0" y="14559"/>
                </a:moveTo>
                <a:lnTo>
                  <a:pt x="24706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464529" y="1163820"/>
            <a:ext cx="44450" cy="26034"/>
          </a:xfrm>
          <a:custGeom>
            <a:avLst/>
            <a:gdLst/>
            <a:ahLst/>
            <a:cxnLst/>
            <a:rect l="l" t="t" r="r" b="b"/>
            <a:pathLst>
              <a:path w="44450" h="26034">
                <a:moveTo>
                  <a:pt x="0" y="26030"/>
                </a:moveTo>
                <a:lnTo>
                  <a:pt x="4422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530927" y="1124885"/>
            <a:ext cx="44450" cy="26034"/>
          </a:xfrm>
          <a:custGeom>
            <a:avLst/>
            <a:gdLst/>
            <a:ahLst/>
            <a:cxnLst/>
            <a:rect l="l" t="t" r="r" b="b"/>
            <a:pathLst>
              <a:path w="44450" h="26034">
                <a:moveTo>
                  <a:pt x="0" y="26030"/>
                </a:moveTo>
                <a:lnTo>
                  <a:pt x="4433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597326" y="1085840"/>
            <a:ext cx="44450" cy="26034"/>
          </a:xfrm>
          <a:custGeom>
            <a:avLst/>
            <a:gdLst/>
            <a:ahLst/>
            <a:cxnLst/>
            <a:rect l="l" t="t" r="r" b="b"/>
            <a:pathLst>
              <a:path w="44450" h="26034">
                <a:moveTo>
                  <a:pt x="0" y="26030"/>
                </a:moveTo>
                <a:lnTo>
                  <a:pt x="4433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663725" y="1046905"/>
            <a:ext cx="44450" cy="26034"/>
          </a:xfrm>
          <a:custGeom>
            <a:avLst/>
            <a:gdLst/>
            <a:ahLst/>
            <a:cxnLst/>
            <a:rect l="l" t="t" r="r" b="b"/>
            <a:pathLst>
              <a:path w="44450" h="26034">
                <a:moveTo>
                  <a:pt x="0" y="26030"/>
                </a:moveTo>
                <a:lnTo>
                  <a:pt x="4433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3730235" y="1007860"/>
            <a:ext cx="44450" cy="26034"/>
          </a:xfrm>
          <a:custGeom>
            <a:avLst/>
            <a:gdLst/>
            <a:ahLst/>
            <a:cxnLst/>
            <a:rect l="l" t="t" r="r" b="b"/>
            <a:pathLst>
              <a:path w="44450" h="26034">
                <a:moveTo>
                  <a:pt x="0" y="26030"/>
                </a:moveTo>
                <a:lnTo>
                  <a:pt x="4422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811330" y="239639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815180" y="240024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1180274" y="234036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1184124" y="2344210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1549218" y="227396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1553068" y="227781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1918272" y="209980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1922123" y="210365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287216" y="180376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291067" y="180761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656271" y="164284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660121" y="164669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025215" y="1142423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029065" y="1146273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394159" y="119382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398009" y="119767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763213" y="97719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767064" y="98104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83535" y="464646"/>
            <a:ext cx="0" cy="2092325"/>
          </a:xfrm>
          <a:custGeom>
            <a:avLst/>
            <a:gdLst/>
            <a:ahLst/>
            <a:cxnLst/>
            <a:rect l="l" t="t" r="r" b="b"/>
            <a:pathLst>
              <a:path w="0" h="2092325">
                <a:moveTo>
                  <a:pt x="0" y="2092006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47909" y="229745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 txBox="1"/>
          <p:nvPr/>
        </p:nvSpPr>
        <p:spPr>
          <a:xfrm>
            <a:off x="567021" y="2250056"/>
            <a:ext cx="165100" cy="9525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47909" y="1735821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 txBox="1"/>
          <p:nvPr/>
        </p:nvSpPr>
        <p:spPr>
          <a:xfrm>
            <a:off x="567021" y="1602060"/>
            <a:ext cx="165100" cy="26797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.005</a:t>
            </a:r>
            <a:endParaRPr sz="950">
              <a:latin typeface="Arial"/>
              <a:cs typeface="Arial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47909" y="1174188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 txBox="1"/>
          <p:nvPr/>
        </p:nvSpPr>
        <p:spPr>
          <a:xfrm>
            <a:off x="567021" y="1075021"/>
            <a:ext cx="165100" cy="198755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.01</a:t>
            </a:r>
            <a:endParaRPr sz="950">
              <a:latin typeface="Arial"/>
              <a:cs typeface="Arial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47909" y="612444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 txBox="1"/>
          <p:nvPr/>
        </p:nvSpPr>
        <p:spPr>
          <a:xfrm>
            <a:off x="567021" y="478683"/>
            <a:ext cx="165100" cy="26797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.015</a:t>
            </a:r>
            <a:endParaRPr sz="95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390876" y="676109"/>
            <a:ext cx="165100" cy="167005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5">
                <a:latin typeface="Arial"/>
                <a:cs typeface="Arial"/>
              </a:rPr>
              <a:t>Coefficient </a:t>
            </a:r>
            <a:r>
              <a:rPr dirty="0" sz="950" spc="10">
                <a:latin typeface="Arial"/>
                <a:cs typeface="Arial"/>
              </a:rPr>
              <a:t>relative to t=-1</a:t>
            </a:r>
            <a:r>
              <a:rPr dirty="0" sz="950" spc="-25">
                <a:latin typeface="Arial"/>
                <a:cs typeface="Arial"/>
              </a:rPr>
              <a:t> </a:t>
            </a:r>
            <a:r>
              <a:rPr dirty="0" sz="950" spc="15">
                <a:latin typeface="Arial"/>
                <a:cs typeface="Arial"/>
              </a:rPr>
              <a:t>(%)</a:t>
            </a:r>
            <a:endParaRPr sz="950">
              <a:latin typeface="Arial"/>
              <a:cs typeface="Arial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83535" y="2556653"/>
            <a:ext cx="3054985" cy="0"/>
          </a:xfrm>
          <a:custGeom>
            <a:avLst/>
            <a:gdLst/>
            <a:ahLst/>
            <a:cxnLst/>
            <a:rect l="l" t="t" r="r" b="b"/>
            <a:pathLst>
              <a:path w="3054985" h="0">
                <a:moveTo>
                  <a:pt x="0" y="0"/>
                </a:moveTo>
                <a:lnTo>
                  <a:pt x="305457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834823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 txBox="1"/>
          <p:nvPr/>
        </p:nvSpPr>
        <p:spPr>
          <a:xfrm>
            <a:off x="766673" y="2560056"/>
            <a:ext cx="13652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10">
                <a:latin typeface="Arial"/>
                <a:cs typeface="Arial"/>
              </a:rPr>
              <a:t>-3</a:t>
            </a:r>
            <a:endParaRPr sz="950">
              <a:latin typeface="Arial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1941766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786707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 txBox="1"/>
          <p:nvPr/>
        </p:nvSpPr>
        <p:spPr>
          <a:xfrm>
            <a:off x="3739327" y="2560056"/>
            <a:ext cx="9525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15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248631" y="2533607"/>
            <a:ext cx="2121535" cy="377825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657860">
              <a:lnSpc>
                <a:spcPct val="100000"/>
              </a:lnSpc>
              <a:spcBef>
                <a:spcPts val="340"/>
              </a:spcBef>
            </a:pPr>
            <a:r>
              <a:rPr dirty="0" sz="950" spc="15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950" spc="10">
                <a:latin typeface="Arial"/>
                <a:cs typeface="Arial"/>
              </a:rPr>
              <a:t>Event time: </a:t>
            </a:r>
            <a:r>
              <a:rPr dirty="0" sz="950" spc="15">
                <a:latin typeface="Arial"/>
                <a:cs typeface="Arial"/>
              </a:rPr>
              <a:t>years </a:t>
            </a:r>
            <a:r>
              <a:rPr dirty="0" sz="950" spc="10">
                <a:latin typeface="Arial"/>
                <a:cs typeface="Arial"/>
              </a:rPr>
              <a:t>from wealth</a:t>
            </a:r>
            <a:r>
              <a:rPr dirty="0" sz="950" spc="-55">
                <a:latin typeface="Arial"/>
                <a:cs typeface="Arial"/>
              </a:rPr>
              <a:t> </a:t>
            </a:r>
            <a:r>
              <a:rPr dirty="0" sz="950" spc="5">
                <a:latin typeface="Arial"/>
                <a:cs typeface="Arial"/>
              </a:rPr>
              <a:t>transfer</a:t>
            </a:r>
            <a:endParaRPr sz="950">
              <a:latin typeface="Arial"/>
              <a:cs typeface="Arial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14308" y="495530"/>
            <a:ext cx="824865" cy="309245"/>
          </a:xfrm>
          <a:custGeom>
            <a:avLst/>
            <a:gdLst/>
            <a:ahLst/>
            <a:cxnLst/>
            <a:rect l="l" t="t" r="r" b="b"/>
            <a:pathLst>
              <a:path w="824864" h="309245">
                <a:moveTo>
                  <a:pt x="0" y="308721"/>
                </a:moveTo>
                <a:lnTo>
                  <a:pt x="824471" y="308721"/>
                </a:lnTo>
                <a:lnTo>
                  <a:pt x="824471" y="0"/>
                </a:lnTo>
                <a:lnTo>
                  <a:pt x="0" y="0"/>
                </a:lnTo>
                <a:lnTo>
                  <a:pt x="0" y="30872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816875" y="498096"/>
            <a:ext cx="819785" cy="304165"/>
          </a:xfrm>
          <a:custGeom>
            <a:avLst/>
            <a:gdLst/>
            <a:ahLst/>
            <a:cxnLst/>
            <a:rect l="l" t="t" r="r" b="b"/>
            <a:pathLst>
              <a:path w="819785" h="304165">
                <a:moveTo>
                  <a:pt x="0" y="303588"/>
                </a:moveTo>
                <a:lnTo>
                  <a:pt x="819337" y="303588"/>
                </a:lnTo>
                <a:lnTo>
                  <a:pt x="819337" y="0"/>
                </a:lnTo>
                <a:lnTo>
                  <a:pt x="0" y="0"/>
                </a:lnTo>
                <a:lnTo>
                  <a:pt x="0" y="303588"/>
                </a:lnTo>
                <a:close/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852802" y="582995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 h="0">
                <a:moveTo>
                  <a:pt x="0" y="0"/>
                </a:moveTo>
                <a:lnTo>
                  <a:pt x="333759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996188" y="55950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000038" y="56335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70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852802" y="71667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 h="0">
                <a:moveTo>
                  <a:pt x="0" y="0"/>
                </a:moveTo>
                <a:lnTo>
                  <a:pt x="51288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929789" y="71667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 h="0">
                <a:moveTo>
                  <a:pt x="0" y="0"/>
                </a:moveTo>
                <a:lnTo>
                  <a:pt x="51398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1006776" y="71667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 h="0">
                <a:moveTo>
                  <a:pt x="0" y="0"/>
                </a:moveTo>
                <a:lnTo>
                  <a:pt x="51398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083764" y="71667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 h="0">
                <a:moveTo>
                  <a:pt x="0" y="0"/>
                </a:moveTo>
                <a:lnTo>
                  <a:pt x="51398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1160862" y="716675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 h="0">
                <a:moveTo>
                  <a:pt x="0" y="0"/>
                </a:moveTo>
                <a:lnTo>
                  <a:pt x="25699" y="0"/>
                </a:lnTo>
              </a:path>
            </a:pathLst>
          </a:custGeom>
          <a:ln w="7700">
            <a:solidFill>
              <a:srgbClr val="DF81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996188" y="69318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0" y="46986"/>
                </a:moveTo>
                <a:lnTo>
                  <a:pt x="46986" y="46986"/>
                </a:lnTo>
                <a:lnTo>
                  <a:pt x="46986" y="0"/>
                </a:lnTo>
                <a:lnTo>
                  <a:pt x="0" y="0"/>
                </a:lnTo>
                <a:lnTo>
                  <a:pt x="0" y="46986"/>
                </a:lnTo>
                <a:close/>
              </a:path>
            </a:pathLst>
          </a:custGeom>
          <a:solidFill>
            <a:srgbClr val="C005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1000038" y="69703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70">
                <a:moveTo>
                  <a:pt x="0" y="39286"/>
                </a:moveTo>
                <a:lnTo>
                  <a:pt x="39286" y="39286"/>
                </a:lnTo>
                <a:lnTo>
                  <a:pt x="39286" y="0"/>
                </a:lnTo>
                <a:lnTo>
                  <a:pt x="0" y="0"/>
                </a:lnTo>
                <a:lnTo>
                  <a:pt x="0" y="39286"/>
                </a:lnTo>
                <a:close/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 txBox="1"/>
          <p:nvPr/>
        </p:nvSpPr>
        <p:spPr>
          <a:xfrm>
            <a:off x="1227245" y="490528"/>
            <a:ext cx="363220" cy="29337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17000"/>
              </a:lnSpc>
              <a:spcBef>
                <a:spcPts val="95"/>
              </a:spcBef>
            </a:pPr>
            <a:r>
              <a:rPr dirty="0" sz="750" spc="10">
                <a:latin typeface="Arial"/>
                <a:cs typeface="Arial"/>
              </a:rPr>
              <a:t>Men  </a:t>
            </a:r>
            <a:r>
              <a:rPr dirty="0" sz="750" spc="10">
                <a:latin typeface="Arial"/>
                <a:cs typeface="Arial"/>
              </a:rPr>
              <a:t>Women</a:t>
            </a:r>
            <a:endParaRPr sz="750">
              <a:latin typeface="Arial"/>
              <a:cs typeface="Arial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39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275844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Ältere </a:t>
            </a:r>
            <a:r>
              <a:rPr dirty="0" spc="-5"/>
              <a:t>Arbeitnehmende </a:t>
            </a:r>
            <a:r>
              <a:rPr dirty="0" spc="-10"/>
              <a:t>reagieren</a:t>
            </a:r>
            <a:r>
              <a:rPr dirty="0" spc="10"/>
              <a:t> </a:t>
            </a:r>
            <a:r>
              <a:rPr dirty="0" spc="-10"/>
              <a:t>stärker</a:t>
            </a:r>
          </a:p>
        </p:txBody>
      </p:sp>
      <p:sp>
        <p:nvSpPr>
          <p:cNvPr id="3" name="object 3"/>
          <p:cNvSpPr/>
          <p:nvPr/>
        </p:nvSpPr>
        <p:spPr>
          <a:xfrm>
            <a:off x="834823" y="1321986"/>
            <a:ext cx="2592705" cy="0"/>
          </a:xfrm>
          <a:custGeom>
            <a:avLst/>
            <a:gdLst/>
            <a:ahLst/>
            <a:cxnLst/>
            <a:rect l="l" t="t" r="r" b="b"/>
            <a:pathLst>
              <a:path w="2592704" h="0">
                <a:moveTo>
                  <a:pt x="0" y="0"/>
                </a:moveTo>
                <a:lnTo>
                  <a:pt x="2592314" y="0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452727" y="1321986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191" y="0"/>
                </a:lnTo>
              </a:path>
            </a:pathLst>
          </a:custGeom>
          <a:ln w="77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37390" y="518612"/>
            <a:ext cx="2617470" cy="1984375"/>
          </a:xfrm>
          <a:custGeom>
            <a:avLst/>
            <a:gdLst/>
            <a:ahLst/>
            <a:cxnLst/>
            <a:rect l="l" t="t" r="r" b="b"/>
            <a:pathLst>
              <a:path w="2617470" h="1984375">
                <a:moveTo>
                  <a:pt x="0" y="1984186"/>
                </a:moveTo>
                <a:lnTo>
                  <a:pt x="2616961" y="1984186"/>
                </a:lnTo>
                <a:lnTo>
                  <a:pt x="2616961" y="0"/>
                </a:lnTo>
                <a:lnTo>
                  <a:pt x="0" y="0"/>
                </a:lnTo>
                <a:lnTo>
                  <a:pt x="0" y="1984186"/>
                </a:lnTo>
                <a:close/>
              </a:path>
            </a:pathLst>
          </a:custGeom>
          <a:ln w="5133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265663" y="529060"/>
            <a:ext cx="0" cy="1976755"/>
          </a:xfrm>
          <a:custGeom>
            <a:avLst/>
            <a:gdLst/>
            <a:ahLst/>
            <a:cxnLst/>
            <a:rect l="l" t="t" r="r" b="b"/>
            <a:pathLst>
              <a:path w="0" h="1976755">
                <a:moveTo>
                  <a:pt x="0" y="0"/>
                </a:moveTo>
                <a:lnTo>
                  <a:pt x="0" y="1976304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86222" y="1020323"/>
            <a:ext cx="0" cy="709295"/>
          </a:xfrm>
          <a:custGeom>
            <a:avLst/>
            <a:gdLst/>
            <a:ahLst/>
            <a:cxnLst/>
            <a:rect l="l" t="t" r="r" b="b"/>
            <a:pathLst>
              <a:path w="0" h="709294">
                <a:moveTo>
                  <a:pt x="0" y="0"/>
                </a:moveTo>
                <a:lnTo>
                  <a:pt x="0" y="708769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86222" y="172909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6222" y="102032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166156" y="1307206"/>
            <a:ext cx="0" cy="466725"/>
          </a:xfrm>
          <a:custGeom>
            <a:avLst/>
            <a:gdLst/>
            <a:ahLst/>
            <a:cxnLst/>
            <a:rect l="l" t="t" r="r" b="b"/>
            <a:pathLst>
              <a:path w="0" h="466725">
                <a:moveTo>
                  <a:pt x="0" y="0"/>
                </a:moveTo>
                <a:lnTo>
                  <a:pt x="0" y="466226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166156" y="177343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166156" y="13072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446090" y="1242131"/>
            <a:ext cx="0" cy="384810"/>
          </a:xfrm>
          <a:custGeom>
            <a:avLst/>
            <a:gdLst/>
            <a:ahLst/>
            <a:cxnLst/>
            <a:rect l="l" t="t" r="r" b="b"/>
            <a:pathLst>
              <a:path w="0" h="384810">
                <a:moveTo>
                  <a:pt x="0" y="0"/>
                </a:moveTo>
                <a:lnTo>
                  <a:pt x="0" y="384275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446090" y="162640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446090" y="12421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726024" y="1302464"/>
            <a:ext cx="0" cy="330200"/>
          </a:xfrm>
          <a:custGeom>
            <a:avLst/>
            <a:gdLst/>
            <a:ahLst/>
            <a:cxnLst/>
            <a:rect l="l" t="t" r="r" b="b"/>
            <a:pathLst>
              <a:path w="0" h="330200">
                <a:moveTo>
                  <a:pt x="0" y="0"/>
                </a:moveTo>
                <a:lnTo>
                  <a:pt x="0" y="329788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726024" y="163225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726024" y="130246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005959" y="1626296"/>
            <a:ext cx="0" cy="304800"/>
          </a:xfrm>
          <a:custGeom>
            <a:avLst/>
            <a:gdLst/>
            <a:ahLst/>
            <a:cxnLst/>
            <a:rect l="l" t="t" r="r" b="b"/>
            <a:pathLst>
              <a:path w="0" h="304800">
                <a:moveTo>
                  <a:pt x="0" y="0"/>
                </a:moveTo>
                <a:lnTo>
                  <a:pt x="0" y="304751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005959" y="19310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005959" y="162629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285893" y="1854060"/>
            <a:ext cx="0" cy="319405"/>
          </a:xfrm>
          <a:custGeom>
            <a:avLst/>
            <a:gdLst/>
            <a:ahLst/>
            <a:cxnLst/>
            <a:rect l="l" t="t" r="r" b="b"/>
            <a:pathLst>
              <a:path w="0" h="319405">
                <a:moveTo>
                  <a:pt x="0" y="0"/>
                </a:moveTo>
                <a:lnTo>
                  <a:pt x="0" y="318869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285893" y="217292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285893" y="1854060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565827" y="1695011"/>
            <a:ext cx="0" cy="501650"/>
          </a:xfrm>
          <a:custGeom>
            <a:avLst/>
            <a:gdLst/>
            <a:ahLst/>
            <a:cxnLst/>
            <a:rect l="l" t="t" r="r" b="b"/>
            <a:pathLst>
              <a:path w="0" h="501650">
                <a:moveTo>
                  <a:pt x="0" y="0"/>
                </a:moveTo>
                <a:lnTo>
                  <a:pt x="0" y="501521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565827" y="219653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565827" y="169501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845761" y="903739"/>
            <a:ext cx="0" cy="626745"/>
          </a:xfrm>
          <a:custGeom>
            <a:avLst/>
            <a:gdLst/>
            <a:ahLst/>
            <a:cxnLst/>
            <a:rect l="l" t="t" r="r" b="b"/>
            <a:pathLst>
              <a:path w="0" h="626744">
                <a:moveTo>
                  <a:pt x="0" y="0"/>
                </a:moveTo>
                <a:lnTo>
                  <a:pt x="0" y="626708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845761" y="153044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845761" y="9037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125696" y="1324854"/>
            <a:ext cx="0" cy="383540"/>
          </a:xfrm>
          <a:custGeom>
            <a:avLst/>
            <a:gdLst/>
            <a:ahLst/>
            <a:cxnLst/>
            <a:rect l="l" t="t" r="r" b="b"/>
            <a:pathLst>
              <a:path w="0" h="383539">
                <a:moveTo>
                  <a:pt x="0" y="0"/>
                </a:moveTo>
                <a:lnTo>
                  <a:pt x="0" y="383393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125696" y="170824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125696" y="13248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405630" y="1599604"/>
            <a:ext cx="0" cy="158750"/>
          </a:xfrm>
          <a:custGeom>
            <a:avLst/>
            <a:gdLst/>
            <a:ahLst/>
            <a:cxnLst/>
            <a:rect l="l" t="t" r="r" b="b"/>
            <a:pathLst>
              <a:path w="0" h="158750">
                <a:moveTo>
                  <a:pt x="0" y="0"/>
                </a:moveTo>
                <a:lnTo>
                  <a:pt x="0" y="158607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405630" y="17582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405630" y="15996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862618" y="135121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866468" y="135506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142552" y="151688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146402" y="152073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422487" y="141088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426337" y="141473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702421" y="144386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706271" y="144771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982355" y="175523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986205" y="175908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262289" y="199005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266139" y="199390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542223" y="192233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546074" y="192618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822158" y="119360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826008" y="119745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102092" y="149305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105942" y="149690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382026" y="165541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385877" y="1659265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886111" y="1058155"/>
            <a:ext cx="2352040" cy="1301750"/>
          </a:xfrm>
          <a:custGeom>
            <a:avLst/>
            <a:gdLst/>
            <a:ahLst/>
            <a:cxnLst/>
            <a:rect l="l" t="t" r="r" b="b"/>
            <a:pathLst>
              <a:path w="2352040" h="1301750">
                <a:moveTo>
                  <a:pt x="0" y="1301175"/>
                </a:moveTo>
                <a:lnTo>
                  <a:pt x="56030" y="1292241"/>
                </a:lnTo>
                <a:lnTo>
                  <a:pt x="111951" y="1266101"/>
                </a:lnTo>
                <a:lnTo>
                  <a:pt x="167982" y="1269520"/>
                </a:lnTo>
                <a:lnTo>
                  <a:pt x="224013" y="1080140"/>
                </a:lnTo>
                <a:lnTo>
                  <a:pt x="279934" y="1146428"/>
                </a:lnTo>
                <a:lnTo>
                  <a:pt x="335965" y="1159444"/>
                </a:lnTo>
                <a:lnTo>
                  <a:pt x="391885" y="1211063"/>
                </a:lnTo>
                <a:lnTo>
                  <a:pt x="447916" y="1154590"/>
                </a:lnTo>
                <a:lnTo>
                  <a:pt x="503947" y="1096243"/>
                </a:lnTo>
                <a:lnTo>
                  <a:pt x="559868" y="1040543"/>
                </a:lnTo>
                <a:lnTo>
                  <a:pt x="615899" y="1043852"/>
                </a:lnTo>
                <a:lnTo>
                  <a:pt x="671820" y="1051573"/>
                </a:lnTo>
                <a:lnTo>
                  <a:pt x="727851" y="1061500"/>
                </a:lnTo>
                <a:lnTo>
                  <a:pt x="783882" y="910172"/>
                </a:lnTo>
                <a:lnTo>
                  <a:pt x="839802" y="970284"/>
                </a:lnTo>
                <a:lnTo>
                  <a:pt x="895833" y="769102"/>
                </a:lnTo>
                <a:lnTo>
                  <a:pt x="951754" y="807265"/>
                </a:lnTo>
                <a:lnTo>
                  <a:pt x="1007785" y="551155"/>
                </a:lnTo>
                <a:lnTo>
                  <a:pt x="1063816" y="622848"/>
                </a:lnTo>
                <a:lnTo>
                  <a:pt x="1119737" y="713071"/>
                </a:lnTo>
                <a:lnTo>
                  <a:pt x="1175767" y="641929"/>
                </a:lnTo>
                <a:lnTo>
                  <a:pt x="1231798" y="510014"/>
                </a:lnTo>
                <a:lnTo>
                  <a:pt x="1287719" y="301773"/>
                </a:lnTo>
                <a:lnTo>
                  <a:pt x="1343750" y="224234"/>
                </a:lnTo>
                <a:lnTo>
                  <a:pt x="1399671" y="242322"/>
                </a:lnTo>
                <a:lnTo>
                  <a:pt x="1455702" y="296809"/>
                </a:lnTo>
                <a:lnTo>
                  <a:pt x="1511733" y="153643"/>
                </a:lnTo>
                <a:lnTo>
                  <a:pt x="1567653" y="137540"/>
                </a:lnTo>
                <a:lnTo>
                  <a:pt x="1623684" y="0"/>
                </a:lnTo>
                <a:lnTo>
                  <a:pt x="1679605" y="173718"/>
                </a:lnTo>
                <a:lnTo>
                  <a:pt x="1735636" y="219601"/>
                </a:lnTo>
                <a:lnTo>
                  <a:pt x="1791667" y="209013"/>
                </a:lnTo>
                <a:lnTo>
                  <a:pt x="1847588" y="129709"/>
                </a:lnTo>
                <a:lnTo>
                  <a:pt x="1903619" y="362877"/>
                </a:lnTo>
                <a:lnTo>
                  <a:pt x="1959539" y="316773"/>
                </a:lnTo>
                <a:lnTo>
                  <a:pt x="2015570" y="527661"/>
                </a:lnTo>
                <a:lnTo>
                  <a:pt x="2071601" y="531632"/>
                </a:lnTo>
                <a:lnTo>
                  <a:pt x="2127522" y="699284"/>
                </a:lnTo>
                <a:lnTo>
                  <a:pt x="2183553" y="808368"/>
                </a:lnTo>
                <a:lnTo>
                  <a:pt x="2239474" y="849398"/>
                </a:lnTo>
                <a:lnTo>
                  <a:pt x="2295505" y="906201"/>
                </a:lnTo>
                <a:lnTo>
                  <a:pt x="2351535" y="1011535"/>
                </a:lnTo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456918" y="516045"/>
            <a:ext cx="0" cy="1989455"/>
          </a:xfrm>
          <a:custGeom>
            <a:avLst/>
            <a:gdLst/>
            <a:ahLst/>
            <a:cxnLst/>
            <a:rect l="l" t="t" r="r" b="b"/>
            <a:pathLst>
              <a:path w="0" h="1989455">
                <a:moveTo>
                  <a:pt x="0" y="198932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456918" y="2453966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0" y="0"/>
                </a:moveTo>
                <a:lnTo>
                  <a:pt x="35736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3472138" y="2406568"/>
            <a:ext cx="165100" cy="9525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3456918" y="198233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0" y="0"/>
                </a:moveTo>
                <a:lnTo>
                  <a:pt x="35736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 txBox="1"/>
          <p:nvPr/>
        </p:nvSpPr>
        <p:spPr>
          <a:xfrm>
            <a:off x="3472138" y="1865597"/>
            <a:ext cx="165100" cy="233679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250</a:t>
            </a:r>
            <a:endParaRPr sz="950">
              <a:latin typeface="Arial"/>
              <a:cs typeface="Arial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3456918" y="1510705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0" y="0"/>
                </a:moveTo>
                <a:lnTo>
                  <a:pt x="35736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 txBox="1"/>
          <p:nvPr/>
        </p:nvSpPr>
        <p:spPr>
          <a:xfrm>
            <a:off x="3472138" y="1393966"/>
            <a:ext cx="165100" cy="233679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500</a:t>
            </a:r>
            <a:endParaRPr sz="950">
              <a:latin typeface="Arial"/>
              <a:cs typeface="Arial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3456918" y="1039074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0" y="0"/>
                </a:moveTo>
                <a:lnTo>
                  <a:pt x="35736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3472138" y="922336"/>
            <a:ext cx="165100" cy="233679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750</a:t>
            </a:r>
            <a:endParaRPr sz="950">
              <a:latin typeface="Arial"/>
              <a:cs typeface="Arial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3456918" y="567333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0" y="0"/>
                </a:moveTo>
                <a:lnTo>
                  <a:pt x="35736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 txBox="1"/>
          <p:nvPr/>
        </p:nvSpPr>
        <p:spPr>
          <a:xfrm>
            <a:off x="3472138" y="415915"/>
            <a:ext cx="165100" cy="302895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1000</a:t>
            </a:r>
            <a:endParaRPr sz="9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605929" y="410395"/>
            <a:ext cx="165100" cy="220091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15">
                <a:latin typeface="Arial"/>
                <a:cs typeface="Arial"/>
              </a:rPr>
              <a:t>Sum </a:t>
            </a:r>
            <a:r>
              <a:rPr dirty="0" sz="950" spc="10">
                <a:latin typeface="Arial"/>
                <a:cs typeface="Arial"/>
              </a:rPr>
              <a:t>of wealth </a:t>
            </a:r>
            <a:r>
              <a:rPr dirty="0" sz="950" spc="15">
                <a:latin typeface="Arial"/>
                <a:cs typeface="Arial"/>
              </a:rPr>
              <a:t>shocks (1,000,000</a:t>
            </a:r>
            <a:r>
              <a:rPr dirty="0" sz="950" spc="-70">
                <a:latin typeface="Arial"/>
                <a:cs typeface="Arial"/>
              </a:rPr>
              <a:t> </a:t>
            </a:r>
            <a:r>
              <a:rPr dirty="0" sz="950" spc="10">
                <a:latin typeface="Arial"/>
                <a:cs typeface="Arial"/>
              </a:rPr>
              <a:t>CHF)</a:t>
            </a:r>
            <a:endParaRPr sz="950">
              <a:latin typeface="Arial"/>
              <a:cs typeface="Arial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34823" y="516045"/>
            <a:ext cx="0" cy="1989455"/>
          </a:xfrm>
          <a:custGeom>
            <a:avLst/>
            <a:gdLst/>
            <a:ahLst/>
            <a:cxnLst/>
            <a:rect l="l" t="t" r="r" b="b"/>
            <a:pathLst>
              <a:path w="0" h="1989455">
                <a:moveTo>
                  <a:pt x="0" y="198932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99197" y="2453966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 txBox="1"/>
          <p:nvPr/>
        </p:nvSpPr>
        <p:spPr>
          <a:xfrm>
            <a:off x="618309" y="2333721"/>
            <a:ext cx="165100" cy="240665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>
                <a:latin typeface="Arial"/>
                <a:cs typeface="Arial"/>
              </a:rPr>
              <a:t>-.15</a:t>
            </a:r>
            <a:endParaRPr sz="950">
              <a:latin typeface="Arial"/>
              <a:cs typeface="Arial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99197" y="2076640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 txBox="1"/>
          <p:nvPr/>
        </p:nvSpPr>
        <p:spPr>
          <a:xfrm>
            <a:off x="618309" y="1991092"/>
            <a:ext cx="165100" cy="17145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>
                <a:latin typeface="Arial"/>
                <a:cs typeface="Arial"/>
              </a:rPr>
              <a:t>-.1</a:t>
            </a:r>
            <a:endParaRPr sz="95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99197" y="1699313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 txBox="1"/>
          <p:nvPr/>
        </p:nvSpPr>
        <p:spPr>
          <a:xfrm>
            <a:off x="618309" y="1579068"/>
            <a:ext cx="165100" cy="240665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>
                <a:latin typeface="Arial"/>
                <a:cs typeface="Arial"/>
              </a:rPr>
              <a:t>-.05</a:t>
            </a:r>
            <a:endParaRPr sz="950">
              <a:latin typeface="Arial"/>
              <a:cs typeface="Arial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99197" y="1321986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618309" y="1274588"/>
            <a:ext cx="165100" cy="9525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99197" y="944660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 txBox="1"/>
          <p:nvPr/>
        </p:nvSpPr>
        <p:spPr>
          <a:xfrm>
            <a:off x="618309" y="845493"/>
            <a:ext cx="165100" cy="198755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.05</a:t>
            </a:r>
            <a:endParaRPr sz="950">
              <a:latin typeface="Arial"/>
              <a:cs typeface="Arial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99197" y="567333"/>
            <a:ext cx="36195" cy="0"/>
          </a:xfrm>
          <a:custGeom>
            <a:avLst/>
            <a:gdLst/>
            <a:ahLst/>
            <a:cxnLst/>
            <a:rect l="l" t="t" r="r" b="b"/>
            <a:pathLst>
              <a:path w="36194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 txBox="1"/>
          <p:nvPr/>
        </p:nvSpPr>
        <p:spPr>
          <a:xfrm>
            <a:off x="618309" y="502761"/>
            <a:ext cx="165100" cy="129539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.1</a:t>
            </a:r>
            <a:endParaRPr sz="9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42275" y="682462"/>
            <a:ext cx="165100" cy="1656714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5">
                <a:latin typeface="Arial"/>
                <a:cs typeface="Arial"/>
              </a:rPr>
              <a:t>Recipient's </a:t>
            </a:r>
            <a:r>
              <a:rPr dirty="0" sz="950" spc="10">
                <a:latin typeface="Arial"/>
                <a:cs typeface="Arial"/>
              </a:rPr>
              <a:t>earnings</a:t>
            </a:r>
            <a:r>
              <a:rPr dirty="0" sz="950" spc="-10">
                <a:latin typeface="Arial"/>
                <a:cs typeface="Arial"/>
              </a:rPr>
              <a:t> </a:t>
            </a:r>
            <a:r>
              <a:rPr dirty="0" sz="950" spc="5">
                <a:latin typeface="Arial"/>
                <a:cs typeface="Arial"/>
              </a:rPr>
              <a:t>elasticity</a:t>
            </a:r>
            <a:endParaRPr sz="950">
              <a:latin typeface="Arial"/>
              <a:cs typeface="Arial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34823" y="2505365"/>
            <a:ext cx="2622550" cy="0"/>
          </a:xfrm>
          <a:custGeom>
            <a:avLst/>
            <a:gdLst/>
            <a:ahLst/>
            <a:cxnLst/>
            <a:rect l="l" t="t" r="r" b="b"/>
            <a:pathLst>
              <a:path w="2622550" h="0">
                <a:moveTo>
                  <a:pt x="0" y="0"/>
                </a:moveTo>
                <a:lnTo>
                  <a:pt x="2622094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886222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166156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446090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1726024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005959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285893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565827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845761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125696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3405630" y="2505365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 txBox="1"/>
          <p:nvPr/>
        </p:nvSpPr>
        <p:spPr>
          <a:xfrm>
            <a:off x="804163" y="2482319"/>
            <a:ext cx="2683510" cy="377825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40"/>
              </a:spcBef>
              <a:tabLst>
                <a:tab pos="279400" algn="l"/>
                <a:tab pos="559435" algn="l"/>
                <a:tab pos="839469" algn="l"/>
                <a:tab pos="1119505" algn="l"/>
                <a:tab pos="1399540" algn="l"/>
                <a:tab pos="1678939" algn="l"/>
                <a:tab pos="1958975" algn="l"/>
              </a:tabLst>
            </a:pPr>
            <a:r>
              <a:rPr dirty="0" sz="950" spc="15">
                <a:latin typeface="Arial"/>
                <a:cs typeface="Arial"/>
              </a:rPr>
              <a:t>30	35	40	45	50	55	60	65 </a:t>
            </a:r>
            <a:r>
              <a:rPr dirty="0" sz="950" spc="10">
                <a:latin typeface="Arial"/>
                <a:cs typeface="Arial"/>
              </a:rPr>
              <a:t>≥70</a:t>
            </a:r>
            <a:r>
              <a:rPr dirty="0" sz="950" spc="229">
                <a:latin typeface="Arial"/>
                <a:cs typeface="Arial"/>
              </a:rPr>
              <a:t> </a:t>
            </a:r>
            <a:r>
              <a:rPr dirty="0" sz="950" spc="5">
                <a:latin typeface="Arial"/>
                <a:cs typeface="Arial"/>
              </a:rPr>
              <a:t>All</a:t>
            </a:r>
            <a:endParaRPr sz="9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45"/>
              </a:spcBef>
            </a:pPr>
            <a:r>
              <a:rPr dirty="0" sz="950" spc="5">
                <a:latin typeface="Arial"/>
                <a:cs typeface="Arial"/>
              </a:rPr>
              <a:t>Recipient's</a:t>
            </a:r>
            <a:r>
              <a:rPr dirty="0" sz="950">
                <a:latin typeface="Arial"/>
                <a:cs typeface="Arial"/>
              </a:rPr>
              <a:t> </a:t>
            </a:r>
            <a:r>
              <a:rPr dirty="0" sz="950" spc="10">
                <a:latin typeface="Arial"/>
                <a:cs typeface="Arial"/>
              </a:rPr>
              <a:t>age</a:t>
            </a:r>
            <a:endParaRPr sz="950">
              <a:latin typeface="Arial"/>
              <a:cs typeface="Arial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68273" y="549385"/>
            <a:ext cx="2083435" cy="304165"/>
          </a:xfrm>
          <a:custGeom>
            <a:avLst/>
            <a:gdLst/>
            <a:ahLst/>
            <a:cxnLst/>
            <a:rect l="l" t="t" r="r" b="b"/>
            <a:pathLst>
              <a:path w="2083435" h="304165">
                <a:moveTo>
                  <a:pt x="0" y="303588"/>
                </a:moveTo>
                <a:lnTo>
                  <a:pt x="2083122" y="303588"/>
                </a:lnTo>
                <a:lnTo>
                  <a:pt x="2083122" y="0"/>
                </a:lnTo>
                <a:lnTo>
                  <a:pt x="0" y="0"/>
                </a:lnTo>
                <a:lnTo>
                  <a:pt x="0" y="303588"/>
                </a:lnTo>
                <a:close/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1047476" y="610900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1051326" y="61475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70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904200" y="76807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 h="0">
                <a:moveTo>
                  <a:pt x="0" y="0"/>
                </a:moveTo>
                <a:lnTo>
                  <a:pt x="333648" y="0"/>
                </a:lnTo>
              </a:path>
            </a:pathLst>
          </a:custGeom>
          <a:ln w="7700">
            <a:solidFill>
              <a:srgbClr val="C005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 txBox="1"/>
          <p:nvPr/>
        </p:nvSpPr>
        <p:spPr>
          <a:xfrm>
            <a:off x="1278643" y="541927"/>
            <a:ext cx="1598930" cy="293370"/>
          </a:xfrm>
          <a:prstGeom prst="rect">
            <a:avLst/>
          </a:prstGeom>
        </p:spPr>
        <p:txBody>
          <a:bodyPr wrap="square" lIns="0" tIns="311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750" spc="5">
                <a:latin typeface="Arial"/>
                <a:cs typeface="Arial"/>
              </a:rPr>
              <a:t>Earnings </a:t>
            </a:r>
            <a:r>
              <a:rPr dirty="0" sz="750">
                <a:latin typeface="Arial"/>
                <a:cs typeface="Arial"/>
              </a:rPr>
              <a:t>elasticity </a:t>
            </a:r>
            <a:r>
              <a:rPr dirty="0" sz="750" spc="5">
                <a:latin typeface="Arial"/>
                <a:cs typeface="Arial"/>
              </a:rPr>
              <a:t>(left</a:t>
            </a:r>
            <a:r>
              <a:rPr dirty="0" sz="750">
                <a:latin typeface="Arial"/>
                <a:cs typeface="Arial"/>
              </a:rPr>
              <a:t> axis)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750" spc="5">
                <a:latin typeface="Arial"/>
                <a:cs typeface="Arial"/>
              </a:rPr>
              <a:t>Wealth </a:t>
            </a:r>
            <a:r>
              <a:rPr dirty="0" sz="750" spc="10">
                <a:latin typeface="Arial"/>
                <a:cs typeface="Arial"/>
              </a:rPr>
              <a:t>shock </a:t>
            </a:r>
            <a:r>
              <a:rPr dirty="0" sz="750">
                <a:latin typeface="Arial"/>
                <a:cs typeface="Arial"/>
              </a:rPr>
              <a:t>distribution </a:t>
            </a:r>
            <a:r>
              <a:rPr dirty="0" sz="750" spc="5">
                <a:latin typeface="Arial"/>
                <a:cs typeface="Arial"/>
              </a:rPr>
              <a:t>(right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axis)</a:t>
            </a:r>
            <a:endParaRPr sz="750">
              <a:latin typeface="Arial"/>
              <a:cs typeface="Arial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40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47345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Frühpensionierungen nehmen nach Erbschaften</a:t>
            </a:r>
            <a:r>
              <a:rPr dirty="0" spc="-35"/>
              <a:t> </a:t>
            </a:r>
            <a:r>
              <a:rPr dirty="0" spc="-5"/>
              <a:t>zu</a:t>
            </a:r>
          </a:p>
        </p:txBody>
      </p:sp>
      <p:sp>
        <p:nvSpPr>
          <p:cNvPr id="3" name="object 3"/>
          <p:cNvSpPr/>
          <p:nvPr/>
        </p:nvSpPr>
        <p:spPr>
          <a:xfrm>
            <a:off x="1757349" y="602407"/>
            <a:ext cx="0" cy="1954530"/>
          </a:xfrm>
          <a:custGeom>
            <a:avLst/>
            <a:gdLst/>
            <a:ahLst/>
            <a:cxnLst/>
            <a:rect l="l" t="t" r="r" b="b"/>
            <a:pathLst>
              <a:path w="0" h="1954530">
                <a:moveTo>
                  <a:pt x="0" y="0"/>
                </a:moveTo>
                <a:lnTo>
                  <a:pt x="0" y="1954245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83535" y="2410730"/>
            <a:ext cx="3054350" cy="0"/>
          </a:xfrm>
          <a:custGeom>
            <a:avLst/>
            <a:gdLst/>
            <a:ahLst/>
            <a:cxnLst/>
            <a:rect l="l" t="t" r="r" b="b"/>
            <a:pathLst>
              <a:path w="3054350" h="0">
                <a:moveTo>
                  <a:pt x="0" y="0"/>
                </a:moveTo>
                <a:lnTo>
                  <a:pt x="3054239" y="0"/>
                </a:lnTo>
              </a:path>
            </a:pathLst>
          </a:custGeom>
          <a:ln w="7700">
            <a:solidFill>
              <a:srgbClr val="000000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34823" y="1054405"/>
            <a:ext cx="2952115" cy="1450975"/>
          </a:xfrm>
          <a:custGeom>
            <a:avLst/>
            <a:gdLst/>
            <a:ahLst/>
            <a:cxnLst/>
            <a:rect l="l" t="t" r="r" b="b"/>
            <a:pathLst>
              <a:path w="2952115" h="1450975">
                <a:moveTo>
                  <a:pt x="369054" y="1251431"/>
                </a:moveTo>
                <a:lnTo>
                  <a:pt x="0" y="1269630"/>
                </a:lnTo>
                <a:lnTo>
                  <a:pt x="0" y="1450959"/>
                </a:lnTo>
                <a:lnTo>
                  <a:pt x="369054" y="1405847"/>
                </a:lnTo>
                <a:lnTo>
                  <a:pt x="737998" y="1356324"/>
                </a:lnTo>
                <a:lnTo>
                  <a:pt x="369054" y="1251431"/>
                </a:lnTo>
                <a:close/>
              </a:path>
              <a:path w="2952115" h="1450975">
                <a:moveTo>
                  <a:pt x="2951883" y="0"/>
                </a:moveTo>
                <a:lnTo>
                  <a:pt x="2582939" y="113275"/>
                </a:lnTo>
                <a:lnTo>
                  <a:pt x="2213885" y="258426"/>
                </a:lnTo>
                <a:lnTo>
                  <a:pt x="1844940" y="485087"/>
                </a:lnTo>
                <a:lnTo>
                  <a:pt x="1475996" y="682188"/>
                </a:lnTo>
                <a:lnTo>
                  <a:pt x="1106942" y="1119737"/>
                </a:lnTo>
                <a:lnTo>
                  <a:pt x="737998" y="1356324"/>
                </a:lnTo>
                <a:lnTo>
                  <a:pt x="1106942" y="1310330"/>
                </a:lnTo>
                <a:lnTo>
                  <a:pt x="1475996" y="1009550"/>
                </a:lnTo>
                <a:lnTo>
                  <a:pt x="1844940" y="944143"/>
                </a:lnTo>
                <a:lnTo>
                  <a:pt x="2213885" y="871347"/>
                </a:lnTo>
                <a:lnTo>
                  <a:pt x="2582939" y="838258"/>
                </a:lnTo>
                <a:lnTo>
                  <a:pt x="2951883" y="832081"/>
                </a:lnTo>
                <a:lnTo>
                  <a:pt x="2951883" y="0"/>
                </a:lnTo>
                <a:close/>
              </a:path>
            </a:pathLst>
          </a:custGeom>
          <a:solidFill>
            <a:srgbClr val="A4B4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34823" y="2324036"/>
            <a:ext cx="738505" cy="181610"/>
          </a:xfrm>
          <a:custGeom>
            <a:avLst/>
            <a:gdLst/>
            <a:ahLst/>
            <a:cxnLst/>
            <a:rect l="l" t="t" r="r" b="b"/>
            <a:pathLst>
              <a:path w="738505" h="181610">
                <a:moveTo>
                  <a:pt x="737998" y="86693"/>
                </a:moveTo>
                <a:lnTo>
                  <a:pt x="369054" y="136217"/>
                </a:lnTo>
                <a:lnTo>
                  <a:pt x="0" y="181328"/>
                </a:lnTo>
                <a:lnTo>
                  <a:pt x="0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941766" y="1736594"/>
            <a:ext cx="369570" cy="438150"/>
          </a:xfrm>
          <a:custGeom>
            <a:avLst/>
            <a:gdLst/>
            <a:ahLst/>
            <a:cxnLst/>
            <a:rect l="l" t="t" r="r" b="b"/>
            <a:pathLst>
              <a:path w="369569" h="438150">
                <a:moveTo>
                  <a:pt x="0" y="437548"/>
                </a:moveTo>
                <a:lnTo>
                  <a:pt x="0" y="437548"/>
                </a:lnTo>
                <a:lnTo>
                  <a:pt x="369054" y="0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10820" y="1886487"/>
            <a:ext cx="1476375" cy="177800"/>
          </a:xfrm>
          <a:custGeom>
            <a:avLst/>
            <a:gdLst/>
            <a:ahLst/>
            <a:cxnLst/>
            <a:rect l="l" t="t" r="r" b="b"/>
            <a:pathLst>
              <a:path w="1476375" h="177800">
                <a:moveTo>
                  <a:pt x="1475886" y="0"/>
                </a:moveTo>
                <a:lnTo>
                  <a:pt x="1106942" y="6176"/>
                </a:lnTo>
                <a:lnTo>
                  <a:pt x="737888" y="39265"/>
                </a:lnTo>
                <a:lnTo>
                  <a:pt x="368944" y="112061"/>
                </a:lnTo>
                <a:lnTo>
                  <a:pt x="0" y="177468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572822" y="2364736"/>
            <a:ext cx="369570" cy="46355"/>
          </a:xfrm>
          <a:custGeom>
            <a:avLst/>
            <a:gdLst/>
            <a:ahLst/>
            <a:cxnLst/>
            <a:rect l="l" t="t" r="r" b="b"/>
            <a:pathLst>
              <a:path w="369569" h="46355">
                <a:moveTo>
                  <a:pt x="368944" y="0"/>
                </a:moveTo>
                <a:lnTo>
                  <a:pt x="0" y="45993"/>
                </a:lnTo>
              </a:path>
            </a:pathLst>
          </a:custGeom>
          <a:ln w="3175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34823" y="1470557"/>
            <a:ext cx="2952115" cy="944880"/>
          </a:xfrm>
          <a:custGeom>
            <a:avLst/>
            <a:gdLst/>
            <a:ahLst/>
            <a:cxnLst/>
            <a:rect l="l" t="t" r="r" b="b"/>
            <a:pathLst>
              <a:path w="2952115" h="944880">
                <a:moveTo>
                  <a:pt x="0" y="944254"/>
                </a:moveTo>
                <a:lnTo>
                  <a:pt x="368944" y="912488"/>
                </a:lnTo>
                <a:lnTo>
                  <a:pt x="737888" y="940173"/>
                </a:lnTo>
                <a:lnTo>
                  <a:pt x="1106942" y="798992"/>
                </a:lnTo>
                <a:lnTo>
                  <a:pt x="1475886" y="429717"/>
                </a:lnTo>
                <a:lnTo>
                  <a:pt x="1844941" y="298464"/>
                </a:lnTo>
                <a:lnTo>
                  <a:pt x="2213885" y="148790"/>
                </a:lnTo>
                <a:lnTo>
                  <a:pt x="2582829" y="59670"/>
                </a:lnTo>
                <a:lnTo>
                  <a:pt x="2951883" y="0"/>
                </a:lnTo>
              </a:path>
            </a:pathLst>
          </a:custGeom>
          <a:ln w="7700">
            <a:solidFill>
              <a:srgbClr val="8CA3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11330" y="239131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15180" y="2395168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80274" y="2359552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84124" y="2363402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549218" y="238723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553068" y="2391087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918272" y="224605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922123" y="2249906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287216" y="1876781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291067" y="1880631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656271" y="174552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2660121" y="1749378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3025215" y="159585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029065" y="159970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69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394159" y="150673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3398009" y="151058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763213" y="1447063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23493" y="0"/>
                </a:moveTo>
                <a:lnTo>
                  <a:pt x="14351" y="1847"/>
                </a:lnTo>
                <a:lnTo>
                  <a:pt x="6883" y="6883"/>
                </a:lnTo>
                <a:lnTo>
                  <a:pt x="1847" y="14351"/>
                </a:lnTo>
                <a:lnTo>
                  <a:pt x="0" y="23493"/>
                </a:lnTo>
                <a:lnTo>
                  <a:pt x="1847" y="32635"/>
                </a:lnTo>
                <a:lnTo>
                  <a:pt x="6883" y="40103"/>
                </a:lnTo>
                <a:lnTo>
                  <a:pt x="14351" y="45139"/>
                </a:lnTo>
                <a:lnTo>
                  <a:pt x="23493" y="46986"/>
                </a:lnTo>
                <a:lnTo>
                  <a:pt x="32635" y="45139"/>
                </a:lnTo>
                <a:lnTo>
                  <a:pt x="40103" y="40103"/>
                </a:lnTo>
                <a:lnTo>
                  <a:pt x="45139" y="32635"/>
                </a:lnTo>
                <a:lnTo>
                  <a:pt x="46986" y="23493"/>
                </a:lnTo>
                <a:lnTo>
                  <a:pt x="45139" y="14351"/>
                </a:lnTo>
                <a:lnTo>
                  <a:pt x="40103" y="6883"/>
                </a:lnTo>
                <a:lnTo>
                  <a:pt x="32635" y="1847"/>
                </a:lnTo>
                <a:lnTo>
                  <a:pt x="23493" y="0"/>
                </a:lnTo>
                <a:close/>
              </a:path>
            </a:pathLst>
          </a:custGeom>
          <a:solidFill>
            <a:srgbClr val="1946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767064" y="1450914"/>
            <a:ext cx="39370" cy="39370"/>
          </a:xfrm>
          <a:custGeom>
            <a:avLst/>
            <a:gdLst/>
            <a:ahLst/>
            <a:cxnLst/>
            <a:rect l="l" t="t" r="r" b="b"/>
            <a:pathLst>
              <a:path w="39370" h="39369">
                <a:moveTo>
                  <a:pt x="0" y="19643"/>
                </a:moveTo>
                <a:lnTo>
                  <a:pt x="1544" y="11999"/>
                </a:lnTo>
                <a:lnTo>
                  <a:pt x="5755" y="5755"/>
                </a:lnTo>
                <a:lnTo>
                  <a:pt x="11999" y="1544"/>
                </a:lnTo>
                <a:lnTo>
                  <a:pt x="19643" y="0"/>
                </a:lnTo>
                <a:lnTo>
                  <a:pt x="27286" y="1544"/>
                </a:lnTo>
                <a:lnTo>
                  <a:pt x="33530" y="5755"/>
                </a:lnTo>
                <a:lnTo>
                  <a:pt x="37741" y="11999"/>
                </a:lnTo>
                <a:lnTo>
                  <a:pt x="39286" y="19643"/>
                </a:lnTo>
                <a:lnTo>
                  <a:pt x="37741" y="27286"/>
                </a:lnTo>
                <a:lnTo>
                  <a:pt x="33530" y="33530"/>
                </a:lnTo>
                <a:lnTo>
                  <a:pt x="27286" y="37741"/>
                </a:lnTo>
                <a:lnTo>
                  <a:pt x="19643" y="39286"/>
                </a:lnTo>
                <a:lnTo>
                  <a:pt x="11999" y="37741"/>
                </a:lnTo>
                <a:lnTo>
                  <a:pt x="5755" y="33530"/>
                </a:lnTo>
                <a:lnTo>
                  <a:pt x="1544" y="27286"/>
                </a:lnTo>
                <a:lnTo>
                  <a:pt x="0" y="19643"/>
                </a:lnTo>
              </a:path>
            </a:pathLst>
          </a:custGeom>
          <a:ln w="7700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3535" y="602407"/>
            <a:ext cx="0" cy="1954530"/>
          </a:xfrm>
          <a:custGeom>
            <a:avLst/>
            <a:gdLst/>
            <a:ahLst/>
            <a:cxnLst/>
            <a:rect l="l" t="t" r="r" b="b"/>
            <a:pathLst>
              <a:path w="0" h="1954530">
                <a:moveTo>
                  <a:pt x="0" y="1954245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47909" y="2410730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567021" y="2363331"/>
            <a:ext cx="165100" cy="9525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47909" y="1825052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567021" y="1691290"/>
            <a:ext cx="165100" cy="26797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.005</a:t>
            </a:r>
            <a:endParaRPr sz="9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47909" y="1239374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567021" y="1140207"/>
            <a:ext cx="165100" cy="198755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.01</a:t>
            </a:r>
            <a:endParaRPr sz="950"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47909" y="653806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 h="0">
                <a:moveTo>
                  <a:pt x="35625" y="0"/>
                </a:moveTo>
                <a:lnTo>
                  <a:pt x="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 txBox="1"/>
          <p:nvPr/>
        </p:nvSpPr>
        <p:spPr>
          <a:xfrm>
            <a:off x="567021" y="520045"/>
            <a:ext cx="165100" cy="26797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-5">
                <a:latin typeface="Arial"/>
                <a:cs typeface="Arial"/>
              </a:rPr>
              <a:t>.015</a:t>
            </a:r>
            <a:endParaRPr sz="9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90876" y="744934"/>
            <a:ext cx="165100" cy="1670050"/>
          </a:xfrm>
          <a:prstGeom prst="rect">
            <a:avLst/>
          </a:prstGeom>
        </p:spPr>
        <p:txBody>
          <a:bodyPr wrap="square" lIns="0" tIns="508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950" spc="5">
                <a:latin typeface="Arial"/>
                <a:cs typeface="Arial"/>
              </a:rPr>
              <a:t>Coefficient </a:t>
            </a:r>
            <a:r>
              <a:rPr dirty="0" sz="950" spc="10">
                <a:latin typeface="Arial"/>
                <a:cs typeface="Arial"/>
              </a:rPr>
              <a:t>relative to t=-1</a:t>
            </a:r>
            <a:r>
              <a:rPr dirty="0" sz="950" spc="-25">
                <a:latin typeface="Arial"/>
                <a:cs typeface="Arial"/>
              </a:rPr>
              <a:t> </a:t>
            </a:r>
            <a:r>
              <a:rPr dirty="0" sz="950" spc="15">
                <a:latin typeface="Arial"/>
                <a:cs typeface="Arial"/>
              </a:rPr>
              <a:t>(%)</a:t>
            </a:r>
            <a:endParaRPr sz="950">
              <a:latin typeface="Arial"/>
              <a:cs typeface="Arial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83535" y="2556653"/>
            <a:ext cx="3054985" cy="0"/>
          </a:xfrm>
          <a:custGeom>
            <a:avLst/>
            <a:gdLst/>
            <a:ahLst/>
            <a:cxnLst/>
            <a:rect l="l" t="t" r="r" b="b"/>
            <a:pathLst>
              <a:path w="3054985" h="0">
                <a:moveTo>
                  <a:pt x="0" y="0"/>
                </a:moveTo>
                <a:lnTo>
                  <a:pt x="3054570" y="0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834823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766673" y="2560056"/>
            <a:ext cx="13652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10">
                <a:latin typeface="Arial"/>
                <a:cs typeface="Arial"/>
              </a:rPr>
              <a:t>-3</a:t>
            </a:r>
            <a:endParaRPr sz="95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941766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786707" y="2556653"/>
            <a:ext cx="0" cy="36195"/>
          </a:xfrm>
          <a:custGeom>
            <a:avLst/>
            <a:gdLst/>
            <a:ahLst/>
            <a:cxnLst/>
            <a:rect l="l" t="t" r="r" b="b"/>
            <a:pathLst>
              <a:path w="0" h="36194">
                <a:moveTo>
                  <a:pt x="0" y="0"/>
                </a:moveTo>
                <a:lnTo>
                  <a:pt x="0" y="35625"/>
                </a:lnTo>
              </a:path>
            </a:pathLst>
          </a:custGeom>
          <a:ln w="51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3739327" y="2560056"/>
            <a:ext cx="9525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15">
                <a:latin typeface="Arial"/>
                <a:cs typeface="Arial"/>
              </a:rPr>
              <a:t>5</a:t>
            </a:r>
            <a:endParaRPr sz="9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248631" y="2533607"/>
            <a:ext cx="2121535" cy="377825"/>
          </a:xfrm>
          <a:prstGeom prst="rect">
            <a:avLst/>
          </a:prstGeom>
        </p:spPr>
        <p:txBody>
          <a:bodyPr wrap="square" lIns="0" tIns="43180" rIns="0" bIns="0" rtlCol="0" vert="horz">
            <a:spAutoFit/>
          </a:bodyPr>
          <a:lstStyle/>
          <a:p>
            <a:pPr marL="657860">
              <a:lnSpc>
                <a:spcPct val="100000"/>
              </a:lnSpc>
              <a:spcBef>
                <a:spcPts val="340"/>
              </a:spcBef>
            </a:pPr>
            <a:r>
              <a:rPr dirty="0" sz="950" spc="15">
                <a:latin typeface="Arial"/>
                <a:cs typeface="Arial"/>
              </a:rPr>
              <a:t>0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950" spc="10">
                <a:latin typeface="Arial"/>
                <a:cs typeface="Arial"/>
              </a:rPr>
              <a:t>Event time: </a:t>
            </a:r>
            <a:r>
              <a:rPr dirty="0" sz="950" spc="15">
                <a:latin typeface="Arial"/>
                <a:cs typeface="Arial"/>
              </a:rPr>
              <a:t>years </a:t>
            </a:r>
            <a:r>
              <a:rPr dirty="0" sz="950" spc="10">
                <a:latin typeface="Arial"/>
                <a:cs typeface="Arial"/>
              </a:rPr>
              <a:t>from wealth</a:t>
            </a:r>
            <a:r>
              <a:rPr dirty="0" sz="950" spc="-55">
                <a:latin typeface="Arial"/>
                <a:cs typeface="Arial"/>
              </a:rPr>
              <a:t> </a:t>
            </a:r>
            <a:r>
              <a:rPr dirty="0" sz="950" spc="5">
                <a:latin typeface="Arial"/>
                <a:cs typeface="Arial"/>
              </a:rPr>
              <a:t>transfer</a:t>
            </a:r>
            <a:endParaRPr sz="9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669790" y="435291"/>
            <a:ext cx="1165225" cy="15430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397510" algn="l"/>
              </a:tabLst>
            </a:pPr>
            <a:r>
              <a:rPr dirty="0" sz="850" spc="-10">
                <a:latin typeface="Arial"/>
                <a:cs typeface="Arial"/>
              </a:rPr>
              <a:t>ATE:	0.005 </a:t>
            </a:r>
            <a:r>
              <a:rPr dirty="0" sz="850" spc="-5">
                <a:latin typeface="Arial"/>
                <a:cs typeface="Arial"/>
              </a:rPr>
              <a:t>(</a:t>
            </a:r>
            <a:r>
              <a:rPr dirty="0" sz="850" spc="165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0.001)</a:t>
            </a:r>
            <a:endParaRPr sz="85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41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50673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Outline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3420" y="741297"/>
            <a:ext cx="2463800" cy="157099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79070" indent="-167005">
              <a:lnSpc>
                <a:spcPct val="100000"/>
              </a:lnSpc>
              <a:spcBef>
                <a:spcPts val="90"/>
              </a:spcBef>
              <a:buAutoNum type="arabicPeriod"/>
              <a:tabLst>
                <a:tab pos="179705" algn="l"/>
              </a:tabLst>
            </a:pP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2" action="ppaction://hlinksldjump"/>
              </a:rPr>
              <a:t>Ungleichheit </a:t>
            </a: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2" action="ppaction://hlinksldjump"/>
              </a:rPr>
              <a:t>in der </a:t>
            </a: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2" action="ppaction://hlinksldjump"/>
              </a:rPr>
              <a:t>Schweiz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3" action="ppaction://hlinksldjump"/>
              </a:rPr>
              <a:t>Die </a:t>
            </a:r>
            <a:r>
              <a:rPr dirty="0" sz="1100" spc="-15">
                <a:solidFill>
                  <a:srgbClr val="CCCCCC"/>
                </a:solidFill>
                <a:latin typeface="Arial"/>
                <a:cs typeface="Arial"/>
                <a:hlinkClick r:id="rId3" action="ppaction://hlinksldjump"/>
              </a:rPr>
              <a:t>Vermögenssteuer </a:t>
            </a: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3" action="ppaction://hlinksldjump"/>
              </a:rPr>
              <a:t>in der</a:t>
            </a: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3" action="ppaction://hlinksldjump"/>
              </a:rPr>
              <a:t> Schweiz</a:t>
            </a:r>
            <a:endParaRPr sz="11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20"/>
              </a:spcBef>
              <a:buAutoNum type="arabicPeriod"/>
              <a:tabLst>
                <a:tab pos="183515" algn="l"/>
              </a:tabLst>
            </a:pPr>
            <a:r>
              <a:rPr dirty="0" sz="1100" spc="-5">
                <a:solidFill>
                  <a:srgbClr val="CCCCCC"/>
                </a:solidFill>
                <a:latin typeface="Arial"/>
                <a:cs typeface="Arial"/>
                <a:hlinkClick r:id="rId4" action="ppaction://hlinksldjump"/>
              </a:rPr>
              <a:t>Erbschaften</a:t>
            </a:r>
            <a:endParaRPr sz="1100">
              <a:latin typeface="Arial"/>
              <a:cs typeface="Arial"/>
            </a:endParaRPr>
          </a:p>
          <a:p>
            <a:pPr marL="179070" indent="-167005">
              <a:lnSpc>
                <a:spcPts val="1310"/>
              </a:lnSpc>
              <a:spcBef>
                <a:spcPts val="1120"/>
              </a:spcBef>
              <a:buAutoNum type="arabicPeriod"/>
              <a:tabLst>
                <a:tab pos="179705" algn="l"/>
              </a:tabLst>
            </a:pPr>
            <a:r>
              <a:rPr dirty="0" sz="1100" spc="-10">
                <a:latin typeface="Arial"/>
                <a:cs typeface="Arial"/>
                <a:hlinkClick r:id="rId5" action="ppaction://hlinksldjump"/>
              </a:rPr>
              <a:t>Intergenerationelle </a:t>
            </a:r>
            <a:r>
              <a:rPr dirty="0" sz="1100" spc="-5">
                <a:latin typeface="Arial"/>
                <a:cs typeface="Arial"/>
                <a:hlinkClick r:id="rId5" action="ppaction://hlinksldjump"/>
              </a:rPr>
              <a:t>Mobilität</a:t>
            </a:r>
            <a:endParaRPr sz="1100">
              <a:latin typeface="Arial"/>
              <a:cs typeface="Arial"/>
            </a:endParaRPr>
          </a:p>
          <a:p>
            <a:pPr marL="183515">
              <a:lnSpc>
                <a:spcPts val="1070"/>
              </a:lnSpc>
            </a:pPr>
            <a:r>
              <a:rPr dirty="0" sz="900" spc="-5">
                <a:latin typeface="Arial"/>
                <a:cs typeface="Arial"/>
                <a:hlinkClick r:id="rId6" action="ppaction://hlinksldjump"/>
              </a:rPr>
              <a:t>Aufstiegschancen in der</a:t>
            </a:r>
            <a:r>
              <a:rPr dirty="0" sz="900" spc="-10"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900" spc="-5">
                <a:latin typeface="Arial"/>
                <a:cs typeface="Arial"/>
                <a:hlinkClick r:id="rId6" action="ppaction://hlinksldjump"/>
              </a:rPr>
              <a:t>Schweiz</a:t>
            </a:r>
            <a:endParaRPr sz="900">
              <a:latin typeface="Arial"/>
              <a:cs typeface="Arial"/>
            </a:endParaRPr>
          </a:p>
          <a:p>
            <a:pPr marL="183515" indent="-167005">
              <a:lnSpc>
                <a:spcPct val="100000"/>
              </a:lnSpc>
              <a:spcBef>
                <a:spcPts val="1165"/>
              </a:spcBef>
              <a:buAutoNum type="arabicPeriod" startAt="5"/>
              <a:tabLst>
                <a:tab pos="183515" algn="l"/>
              </a:tabLst>
            </a:pPr>
            <a:r>
              <a:rPr dirty="0" sz="1100" spc="-10">
                <a:solidFill>
                  <a:srgbClr val="CCCCCC"/>
                </a:solidFill>
                <a:latin typeface="Arial"/>
                <a:cs typeface="Arial"/>
                <a:hlinkClick r:id="rId7" action="ppaction://hlinksldjump"/>
              </a:rPr>
              <a:t>Gesprächsstoff</a:t>
            </a:r>
            <a:endParaRPr sz="11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42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0207" y="1400066"/>
            <a:ext cx="3176270" cy="2838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Aufstiegschancen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in der</a:t>
            </a:r>
            <a:r>
              <a:rPr dirty="0" sz="1700" spc="1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Schweiz</a:t>
            </a:r>
            <a:endParaRPr sz="17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46558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Ein</a:t>
            </a:r>
            <a:r>
              <a:rPr dirty="0" spc="-30"/>
              <a:t>k</a:t>
            </a:r>
            <a:r>
              <a:rPr dirty="0" spc="-5"/>
              <a:t>ommensmobilität</a:t>
            </a:r>
          </a:p>
        </p:txBody>
      </p:sp>
      <p:sp>
        <p:nvSpPr>
          <p:cNvPr id="3" name="object 3"/>
          <p:cNvSpPr/>
          <p:nvPr/>
        </p:nvSpPr>
        <p:spPr>
          <a:xfrm>
            <a:off x="804363" y="470908"/>
            <a:ext cx="1985010" cy="2076450"/>
          </a:xfrm>
          <a:custGeom>
            <a:avLst/>
            <a:gdLst/>
            <a:ahLst/>
            <a:cxnLst/>
            <a:rect l="l" t="t" r="r" b="b"/>
            <a:pathLst>
              <a:path w="1985010" h="2076450">
                <a:moveTo>
                  <a:pt x="0" y="2076006"/>
                </a:moveTo>
                <a:lnTo>
                  <a:pt x="1984817" y="2076006"/>
                </a:lnTo>
                <a:lnTo>
                  <a:pt x="1984817" y="0"/>
                </a:lnTo>
                <a:lnTo>
                  <a:pt x="0" y="0"/>
                </a:lnTo>
                <a:lnTo>
                  <a:pt x="0" y="2076006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2200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4216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6232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8248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0263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92279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4295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6311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83276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00343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02359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043754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063913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08407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10423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2439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14455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16470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18486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20502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22518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245346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26550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28566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305824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325983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34614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36630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38646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40662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42677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44693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46709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48725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507416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52757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547734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567894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588053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60821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62837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64853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66869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68884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70900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72916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74932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769486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78964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80980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829964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850123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870282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89044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91060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93076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95091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97107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99123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01139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031556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051715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676651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69681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716970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737129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757288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777447" y="22969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82200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84216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86232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88248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90263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92279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94295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96311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98327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00343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02359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04375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106391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08407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10423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12439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114455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116470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118486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120502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122518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124534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126550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128566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130582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132598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134614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136630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138646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140662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142677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144693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146709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148725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150741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152757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154773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156789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158805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160821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162837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164853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166869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168884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170900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172916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74932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76948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78964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80980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82996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185012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187028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189044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91060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93076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95091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197107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99123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01139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03155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05171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07187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09203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11219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13235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15251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17267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19283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21298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23314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25330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227346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229362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231378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233394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235410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237426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239442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241458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243474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245490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247505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249521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251537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53553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2555696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2575855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259601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2616174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2636333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656492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676651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269681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716970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737129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757288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777447" y="209994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82200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84216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86232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88248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90263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92279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94295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96311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98327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00343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02359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04375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06391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08407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10423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12439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14455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16470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18486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20502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22518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24534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26550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28566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30582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32598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34614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36630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38646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40662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42677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44693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46709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48725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50741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2757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773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6789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58805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60821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62837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64853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66869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68884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70900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72916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74932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76948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78964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80980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82996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85012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87028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89044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91060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93076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95091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97107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99123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201139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203155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205171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207187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209203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211219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213235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215251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217267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219283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221298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23314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25330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27346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29362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31378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33394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35410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37426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39442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41458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43474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45490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47505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49521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51537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53553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555696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575855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59601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616174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636333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656492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676651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69681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716970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737129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757288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777447" y="19029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2200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4216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232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8248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90263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92279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94295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96311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98327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100343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102359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104375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106391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108407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110423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112439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114455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116470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118486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120502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122518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124534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126550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128566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130582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132598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34614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36630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38646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140662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142677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144693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46709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48725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50741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152757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154773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156789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158805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160821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162837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64853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66869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68884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170900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172916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174932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176948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178964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180980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182996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85012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187028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189044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191060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193076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195091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197107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199123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201139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203155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205171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207187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209203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211219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213235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215251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217267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219283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221298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223314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225330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227346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229362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231378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233394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235410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37426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39442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41458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43474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245490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247505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249521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251537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253553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2555696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2575855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259601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2616174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2636333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2656492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2676651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269681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2716970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2737129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757288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777447" y="17058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82200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84216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86232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88248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90263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92279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94295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96311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98327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00343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02359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04375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06391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08407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10423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12439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14455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16470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18486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20502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22518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24534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26550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128566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130582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132598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134614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136630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138646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140662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142677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144693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146709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148725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150741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152757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154773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156789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158805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160821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162837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164853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166869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168884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170900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172916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174932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176948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178964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180980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182996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185012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187028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189044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191060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193076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195091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197107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199123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01139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03155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05171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07187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09203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11219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13235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15251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17267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19283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21298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23314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25330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27346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29362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31378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33394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35410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37426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239442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241458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243474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245490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247505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249521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251537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253553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2555696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2575855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259601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2616174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2636333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2656492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2676651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269681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2716970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2737129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2757288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2777447" y="15088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82200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84216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86232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88248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90263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92279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94295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96311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98327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00343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02359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04375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06391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08407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10423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12439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14455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16470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18486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20502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22518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24534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26550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28566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30582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32598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34614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36630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38646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40662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42677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44693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46709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48725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50741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52757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54773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56789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58805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60821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62837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64853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66869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68884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70900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72916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74932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76948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78964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80980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82996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85012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87028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89044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91060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93076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95091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97107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99123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01139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03155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05171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07187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09203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11219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13235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15251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17267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19283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21298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23314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25330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27346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29362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31378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33394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35410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37426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39442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41458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43474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45490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47505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49521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51537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53553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555696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575855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59601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616174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636333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656492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676651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69681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716970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737129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757288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777447" y="13119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82200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84216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86232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88248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90263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92279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94295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96311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98327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00343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02359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04375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06391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08407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10423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12439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14455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16470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18486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20502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22518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24534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26550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28566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30582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32598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34614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36630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38646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40662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42677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44693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46709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48725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50741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52757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54773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156789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158805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160821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162837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64853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66869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68884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70900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172916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174932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176948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178964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180980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182996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85012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87028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89044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191060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193076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195091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197107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199123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201139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203155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205171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207187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09203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11219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13235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215251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217267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219283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221298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223314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225330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227346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229362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31378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33394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35410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237426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239442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241458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243474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245490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247505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249521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251537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253553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2555696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2575855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259601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2616174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2636333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2656492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2676651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269681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2716970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2737129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2757288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2777447" y="11149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82200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84216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86232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88248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90263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92279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94295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96311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98327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00343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02359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04375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06391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08407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10423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12439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14455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16470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18486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20502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22518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24534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26550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28566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30582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32598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34614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36630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38646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40662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42677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44693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46709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48725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50741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52757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54773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56789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58805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60821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62837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64853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66869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68884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70900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72916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74932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76948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178964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180980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182996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185012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187028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189044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191060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193076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195091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197107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199123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01139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03155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05171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07187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09203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11219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13235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15251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17267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19283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21298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23314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25330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27346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29362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31378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33394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35410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37426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39442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41458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243474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245490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247505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49521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251537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253553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2555696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2575855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259601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2616174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2636333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2656492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2676651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269681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2716970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2737129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2757288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2777447" y="9178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82200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84216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86232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88248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90263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92279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94295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96311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98327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100343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102359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04375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06391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08407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10423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12439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14455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16470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18486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20502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22518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24534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26550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28566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30582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32598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34614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36630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38646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40662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42677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44693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46709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48725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50741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52757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54773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56789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58805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60821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62837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64853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66869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68884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70900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72916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74932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76948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78964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80980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82996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85012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87028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89044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91060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93076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95091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97107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99123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01139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03155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05171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07187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09203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11219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13235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15251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17267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19283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21298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23314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25330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27346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29362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31378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33394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35410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37426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39442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41458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43474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45490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47505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49521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51537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53553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555696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575855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59601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616174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636333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656492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676651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69681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716970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737129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757288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777447" y="7208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19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857281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857281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857281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857281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857281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857281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857281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857281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857281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857281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857281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857281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857281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857281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857281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857281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857281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857281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857281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857281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857281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857281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857281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857281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857281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857281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857281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857281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857281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857281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857281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857281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857281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857281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857281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857281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857281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857281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857281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857281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857281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857281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857281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857281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857281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857281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857281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857281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857281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857281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857281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857281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857281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857281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857281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857281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857281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857281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857281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857281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857281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857281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857281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857281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857281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857281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857281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857281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857281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857281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857281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857281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857281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857281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857281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857281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857281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857281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857281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857281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857281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857281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857281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857281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857281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857281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857281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857281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857281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857281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857281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857281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857281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857281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857281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857281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857281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857281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857281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857281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857281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857281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857281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045171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045171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045171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045171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045171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045171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045171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045171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045171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045171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045171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045171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045171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045171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045171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045171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045171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045171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045171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045171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045171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045171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045171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045171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045171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045171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045171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045171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045171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045171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045171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045171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045171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045171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045171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045171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045171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045171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045171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045171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045171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045171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045171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045171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045171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045171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045171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045171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045171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045171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045171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045171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045171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045171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045171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045171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045171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045171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045171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045171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045171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045171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045171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045171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045171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045171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045171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045171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045171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045171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045171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045171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045171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045171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045171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045171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045171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045171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045171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045171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045171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045171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045171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045171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045171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045171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045171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045171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045171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045171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045171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045171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045171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045171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045171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045171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045171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045171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045171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045171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1045171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1045171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1045171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123306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123306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123306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1233062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1233062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1233062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233062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233062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233062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233062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1233062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1233062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1233062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1233062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1233062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1233062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1233062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23306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23306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23306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23306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123306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123306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123306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123306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23306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23306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23306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23306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23306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23306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23306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23306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23306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23306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23306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23306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23306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23306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23306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23306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23306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23306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23306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23306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23306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23306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23306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23306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23306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23306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23306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23306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23306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23306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23306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23306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23306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23306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23306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23306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23306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23306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23306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23306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23306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23306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23306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23306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23306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23306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23306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23306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23306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23306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23306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23306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23306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23306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23306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23306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23306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123306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123306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123306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123306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23306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123306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123306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123306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123306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123306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123306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123306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123306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123306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123306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123306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123306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123306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123306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123306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123306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142095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142095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142095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1420952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1420952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1420952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1420952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1420952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1420952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1420952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1420952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1420952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1420952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1420952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1420952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1420952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1420952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142095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142095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142095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142095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42095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142095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142095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142095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142095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42095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42095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42095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42095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42095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42095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42095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142095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142095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142095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142095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142095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142095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142095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142095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142095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42095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42095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42095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42095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42095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42095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42095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42095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42095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42095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42095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42095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42095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42095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42095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42095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42095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42095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42095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42095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42095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42095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42095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42095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42095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42095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42095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42095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42095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42095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42095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42095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42095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42095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42095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42095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42095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42095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42095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42095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42095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42095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42095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42095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42095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42095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42095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42095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42095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42095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42095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42095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42095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142095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42095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42095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42095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42095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42095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42095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42095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60884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60884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60884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608842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608842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608842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608842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608842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608842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608842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608842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608842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608842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608842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608842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608842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608842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60884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160884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160884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160884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160884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160884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160884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160884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160884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160884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160884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160884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160884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160884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160884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160884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160884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160884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160884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160884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160884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160884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160884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160884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160884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160884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160884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160884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160884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160884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160884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60884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60884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60884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160884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160884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160884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160884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160884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60884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160884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60884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60884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60884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60884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60884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160884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160884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160884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160884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160884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160884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160884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60884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60884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60884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160884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160884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160884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160884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60884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60884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160884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60884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60884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60884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60884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60884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160884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160884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160884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160884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160884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160884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160884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160884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160884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160884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160884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160884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160884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160884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160884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160884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160884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160884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179673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179673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179673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1796732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1796732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1796732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1796732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1796732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1796732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1796732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1796732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1796732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1796732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1796732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1796732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1796732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1796732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179673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179673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179673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179673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179673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179673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179673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179673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179673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179673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179673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179673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179673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179673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179673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179673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179673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179673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179673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179673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179673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179673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179673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179673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179673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179673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179673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179673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179673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179673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179673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179673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179673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179673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179673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179673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179673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179673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179673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179673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79673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179673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179673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179673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79673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79673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79673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179673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79673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79673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79673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79673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79673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179673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179673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179673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179673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179673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179673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179673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179673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179673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179673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179673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179673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179673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179673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179673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179673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179673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179673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179673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79673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79673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179673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179673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179673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179673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179673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179673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179673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179673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179673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179673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179673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179673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1984623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1984623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1984623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1984623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1984623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1984623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1984623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1984623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1984623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1984623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1984623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1984623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1984623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1984623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1984623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1984623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1984623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984623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984623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984623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984623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984623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1984623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1984623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1984623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1984623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1984623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1984623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984623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984623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984623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984623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984623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1984623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1984623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1984623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1984623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984623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984623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984623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984623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984623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984623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1984623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1984623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1984623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1984623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1984623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1984623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1984623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984623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984623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984623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984623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1984623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1984623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1984623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1984623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984623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984623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984623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984623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984623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984623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984623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1984623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1984623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1984623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1984623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1984623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1984623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1984623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1984623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1984623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1984623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1984623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1984623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1984623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1984623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1984623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1984623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1984623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1984623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1984623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1984623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1984623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1984623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1984623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1984623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1984623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1984623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1984623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1984623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984623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984623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984623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984623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984623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984623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984623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984623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984623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1984623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217259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217259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217259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217259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217259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217259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217259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217259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217259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217259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217259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217259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217259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217259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217259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217259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217259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217259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217259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217259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217259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217259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217259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217259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217259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217259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217259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217259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217259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217259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217259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217259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217259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217259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217259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217259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217259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217259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217259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217259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217259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217259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217259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217259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217259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217259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217259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217259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217259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217259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217259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217259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217259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217259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217259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217259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217259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217259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217259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217259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217259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217259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217259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217259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217259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217259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217259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217259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217259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217259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217259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217259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217259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217259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217259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217259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217259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217259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217259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217259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217259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217259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217259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217259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217259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217259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217259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217259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217259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236048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236048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236048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236048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236048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236048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236048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236048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236048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236048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236048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236048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236048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236048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236048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236048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236048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236048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236048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236048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236048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236048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236048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236048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236048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236048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236048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236048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236048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236048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236048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236048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236048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236048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236048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236048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36048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36048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36048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36048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36048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36048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36048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36048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36048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36048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36048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36048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36048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36048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36048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36048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36048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36048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36048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36048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36048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36048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36048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36048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36048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36048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36048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36048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36048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36048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36048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36048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36048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236048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236048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236048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236048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236048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236048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236048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236048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236048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236048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236048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236048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236048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236048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236048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236048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236048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236048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236048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236048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2548372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2548372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2548372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2548372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2548372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2548372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2548372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2548372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2548372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2548372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2548372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2548372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2548372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2548372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2548372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2548372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2548372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2548372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2548372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2548372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2548372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2548372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2548372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2548372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2548372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2548372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2548372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2548372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2548372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2548372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2548372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2548372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2548372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2548372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2548372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2548372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2548372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2548372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2548372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2548372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2548372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2548372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2548372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2548372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2548372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2548372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2548372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2548372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2548372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2548372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2548372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2548372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2548372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2548372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2548372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2548372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2548372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2548372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2548372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2548372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2548372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2548372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2548372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2548372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2548372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2548372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2548372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2548372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2548372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2548372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2548372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2548372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2548372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2548372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2548372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2548372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2548372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548372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548372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548372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548372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548372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548372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548372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548372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548372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2548372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2548372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2548372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2736263" y="25267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2736263" y="2506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2736263" y="2486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2736263" y="24662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2736263" y="2446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2736263" y="2425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2736263" y="24058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2736263" y="23856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2736263" y="2365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2736263" y="2345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2736263" y="2325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2736263" y="2305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2736263" y="2284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2736263" y="2264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2736263" y="2244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2736263" y="22243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2736263" y="2204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2736263" y="2184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2736263" y="2163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2736263" y="2143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2736263" y="2123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2736263" y="2103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2736263" y="20832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2736263" y="2063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2736263" y="2042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2736263" y="20227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2736263" y="2002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2736263" y="19824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2736263" y="1962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2736263" y="19421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2736263" y="19219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2736263" y="1901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2736263" y="18816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2736263" y="18615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2736263" y="1841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2736263" y="1821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2736263" y="18010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2736263" y="17808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2736263" y="1760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2736263" y="17405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2736263" y="1720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2736263" y="1700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2736263" y="16800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2736263" y="165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2736263" y="1639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2736263" y="16195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2736263" y="1599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2736263" y="1579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2736263" y="15591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2736263" y="1538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2736263" y="1518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2736263" y="14986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2736263" y="1478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2736263" y="1458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2736263" y="14381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2736263" y="14179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2736263" y="1397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2736263" y="1377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2736263" y="13575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2736263" y="1337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2736263" y="1317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2736263" y="12970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2736263" y="12768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2736263" y="12567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2736263" y="12365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2736263" y="12164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2736263" y="11962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2736263" y="117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2736263" y="1155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2736263" y="11357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2736263" y="1115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2736263" y="1095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2736263" y="10752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2736263" y="1055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2736263" y="1034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2736263" y="1014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2736263" y="994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2736263" y="974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2736263" y="9543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2736263" y="93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2736263" y="914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2736263" y="893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2736263" y="873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2736263" y="853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2736263" y="833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2736263" y="813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2736263" y="793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2736263" y="772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2736263" y="7527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2736263" y="7325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2736263" y="712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2736263" y="6922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2736263" y="6721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2736263" y="6519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2736263" y="631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2736263" y="6116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2736263" y="591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2736263" y="5713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2736263" y="5511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2736263" y="530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2736263" y="510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2736263" y="4906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2736263" y="470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59"/>
                </a:moveTo>
                <a:lnTo>
                  <a:pt x="2519" y="12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857911" y="16451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876653" y="16548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895473" y="1647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914294" y="16297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933035" y="163132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951856" y="16269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970598" y="160612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989418" y="161337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008239" y="16000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026981" y="159407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045801" y="15847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064622" y="15811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083364" y="15919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102184" y="157635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120926" y="15816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139746" y="157927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158567" y="15773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177309" y="15795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196129" y="156738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214871" y="156596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233692" y="156076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252512" y="156438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271254" y="15617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290074" y="155423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308816" y="1550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327637" y="154257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346457" y="153785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365199" y="154210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384019" y="15421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402840" y="15318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421582" y="15390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440402" y="153005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459144" y="152879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477965" y="152517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496785" y="150611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515527" y="151147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534348" y="15162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553089" y="151808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571910" y="150462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590730" y="151903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609472" y="14995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628293" y="151241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647113" y="150091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665855" y="150682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684676" y="14944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703417" y="14837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722238" y="149713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741058" y="147950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759800" y="147225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778621" y="14815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797362" y="14857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1816183" y="147642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1835004" y="14728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853745" y="147335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872566" y="14808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891386" y="14749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910128" y="146627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928949" y="14637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947690" y="14660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966511" y="146036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985331" y="146052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004073" y="145800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022894" y="14534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041636" y="14533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060456" y="145634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079277" y="144359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098019" y="144256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116839" y="144280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135581" y="14348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154401" y="143406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173222" y="142847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191964" y="143099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210784" y="142311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229605" y="14295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248346" y="14366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267167" y="142540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285909" y="14191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304729" y="142437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323550" y="141681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342292" y="140933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361112" y="141429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379854" y="141272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398674" y="13996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417495" y="139728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436237" y="13959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455057" y="13956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473878" y="138358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492620" y="13850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511440" y="13746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530182" y="138815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549002" y="13762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567823" y="137909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586565" y="136736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605385" y="137161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624127" y="13650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642948" y="13591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661768" y="134563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680510" y="134893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699330" y="13374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718072" y="134539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18111"/>
                </a:moveTo>
                <a:lnTo>
                  <a:pt x="18111" y="36223"/>
                </a:lnTo>
                <a:lnTo>
                  <a:pt x="36223" y="18111"/>
                </a:lnTo>
                <a:lnTo>
                  <a:pt x="18111" y="0"/>
                </a:lnTo>
                <a:lnTo>
                  <a:pt x="0" y="18111"/>
                </a:lnTo>
                <a:close/>
              </a:path>
            </a:pathLst>
          </a:custGeom>
          <a:ln w="7559">
            <a:solidFill>
              <a:srgbClr val="1946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876023" y="1367994"/>
            <a:ext cx="1860550" cy="273050"/>
          </a:xfrm>
          <a:custGeom>
            <a:avLst/>
            <a:gdLst/>
            <a:ahLst/>
            <a:cxnLst/>
            <a:rect l="l" t="t" r="r" b="b"/>
            <a:pathLst>
              <a:path w="1860550" h="273050">
                <a:moveTo>
                  <a:pt x="0" y="273015"/>
                </a:moveTo>
                <a:lnTo>
                  <a:pt x="6221" y="272070"/>
                </a:lnTo>
                <a:lnTo>
                  <a:pt x="12442" y="271204"/>
                </a:lnTo>
                <a:lnTo>
                  <a:pt x="18663" y="270259"/>
                </a:lnTo>
                <a:lnTo>
                  <a:pt x="24884" y="269314"/>
                </a:lnTo>
                <a:lnTo>
                  <a:pt x="31105" y="268448"/>
                </a:lnTo>
                <a:lnTo>
                  <a:pt x="37326" y="267503"/>
                </a:lnTo>
                <a:lnTo>
                  <a:pt x="43547" y="266637"/>
                </a:lnTo>
                <a:lnTo>
                  <a:pt x="49768" y="265692"/>
                </a:lnTo>
                <a:lnTo>
                  <a:pt x="55989" y="264747"/>
                </a:lnTo>
                <a:lnTo>
                  <a:pt x="62210" y="263881"/>
                </a:lnTo>
                <a:lnTo>
                  <a:pt x="68431" y="262936"/>
                </a:lnTo>
                <a:lnTo>
                  <a:pt x="74652" y="262069"/>
                </a:lnTo>
                <a:lnTo>
                  <a:pt x="80873" y="261125"/>
                </a:lnTo>
                <a:lnTo>
                  <a:pt x="87094" y="260180"/>
                </a:lnTo>
                <a:lnTo>
                  <a:pt x="93315" y="259313"/>
                </a:lnTo>
                <a:lnTo>
                  <a:pt x="99536" y="258368"/>
                </a:lnTo>
                <a:lnTo>
                  <a:pt x="105757" y="257502"/>
                </a:lnTo>
                <a:lnTo>
                  <a:pt x="111978" y="256557"/>
                </a:lnTo>
                <a:lnTo>
                  <a:pt x="118199" y="255612"/>
                </a:lnTo>
                <a:lnTo>
                  <a:pt x="124420" y="254746"/>
                </a:lnTo>
                <a:lnTo>
                  <a:pt x="130641" y="253801"/>
                </a:lnTo>
                <a:lnTo>
                  <a:pt x="136862" y="252935"/>
                </a:lnTo>
                <a:lnTo>
                  <a:pt x="143083" y="251990"/>
                </a:lnTo>
                <a:lnTo>
                  <a:pt x="149304" y="251045"/>
                </a:lnTo>
                <a:lnTo>
                  <a:pt x="155525" y="250179"/>
                </a:lnTo>
                <a:lnTo>
                  <a:pt x="161746" y="249234"/>
                </a:lnTo>
                <a:lnTo>
                  <a:pt x="167967" y="248367"/>
                </a:lnTo>
                <a:lnTo>
                  <a:pt x="174188" y="247423"/>
                </a:lnTo>
                <a:lnTo>
                  <a:pt x="180409" y="246556"/>
                </a:lnTo>
                <a:lnTo>
                  <a:pt x="186630" y="245611"/>
                </a:lnTo>
                <a:lnTo>
                  <a:pt x="192851" y="244666"/>
                </a:lnTo>
                <a:lnTo>
                  <a:pt x="199072" y="243800"/>
                </a:lnTo>
                <a:lnTo>
                  <a:pt x="205293" y="242855"/>
                </a:lnTo>
                <a:lnTo>
                  <a:pt x="211514" y="241989"/>
                </a:lnTo>
                <a:lnTo>
                  <a:pt x="217735" y="241044"/>
                </a:lnTo>
                <a:lnTo>
                  <a:pt x="223956" y="240099"/>
                </a:lnTo>
                <a:lnTo>
                  <a:pt x="230177" y="239233"/>
                </a:lnTo>
                <a:lnTo>
                  <a:pt x="236398" y="238288"/>
                </a:lnTo>
                <a:lnTo>
                  <a:pt x="242619" y="237422"/>
                </a:lnTo>
                <a:lnTo>
                  <a:pt x="248840" y="236477"/>
                </a:lnTo>
                <a:lnTo>
                  <a:pt x="255061" y="235532"/>
                </a:lnTo>
                <a:lnTo>
                  <a:pt x="261282" y="234666"/>
                </a:lnTo>
                <a:lnTo>
                  <a:pt x="267503" y="233721"/>
                </a:lnTo>
                <a:lnTo>
                  <a:pt x="273724" y="232854"/>
                </a:lnTo>
                <a:lnTo>
                  <a:pt x="279945" y="231909"/>
                </a:lnTo>
                <a:lnTo>
                  <a:pt x="286166" y="230964"/>
                </a:lnTo>
                <a:lnTo>
                  <a:pt x="292387" y="230098"/>
                </a:lnTo>
                <a:lnTo>
                  <a:pt x="298608" y="229153"/>
                </a:lnTo>
                <a:lnTo>
                  <a:pt x="304829" y="228287"/>
                </a:lnTo>
                <a:lnTo>
                  <a:pt x="311050" y="227342"/>
                </a:lnTo>
                <a:lnTo>
                  <a:pt x="317271" y="226397"/>
                </a:lnTo>
                <a:lnTo>
                  <a:pt x="323492" y="225531"/>
                </a:lnTo>
                <a:lnTo>
                  <a:pt x="329713" y="224586"/>
                </a:lnTo>
                <a:lnTo>
                  <a:pt x="335934" y="223720"/>
                </a:lnTo>
                <a:lnTo>
                  <a:pt x="342155" y="222775"/>
                </a:lnTo>
                <a:lnTo>
                  <a:pt x="348376" y="221830"/>
                </a:lnTo>
                <a:lnTo>
                  <a:pt x="354597" y="220964"/>
                </a:lnTo>
                <a:lnTo>
                  <a:pt x="360818" y="220019"/>
                </a:lnTo>
                <a:lnTo>
                  <a:pt x="367039" y="219152"/>
                </a:lnTo>
                <a:lnTo>
                  <a:pt x="373260" y="218207"/>
                </a:lnTo>
                <a:lnTo>
                  <a:pt x="379481" y="217341"/>
                </a:lnTo>
                <a:lnTo>
                  <a:pt x="385702" y="216396"/>
                </a:lnTo>
                <a:lnTo>
                  <a:pt x="391923" y="215451"/>
                </a:lnTo>
                <a:lnTo>
                  <a:pt x="398144" y="214585"/>
                </a:lnTo>
                <a:lnTo>
                  <a:pt x="404365" y="213640"/>
                </a:lnTo>
                <a:lnTo>
                  <a:pt x="410586" y="212774"/>
                </a:lnTo>
                <a:lnTo>
                  <a:pt x="416807" y="211829"/>
                </a:lnTo>
                <a:lnTo>
                  <a:pt x="423028" y="210884"/>
                </a:lnTo>
                <a:lnTo>
                  <a:pt x="429249" y="210018"/>
                </a:lnTo>
                <a:lnTo>
                  <a:pt x="435470" y="209073"/>
                </a:lnTo>
                <a:lnTo>
                  <a:pt x="441691" y="208207"/>
                </a:lnTo>
                <a:lnTo>
                  <a:pt x="447912" y="207262"/>
                </a:lnTo>
                <a:lnTo>
                  <a:pt x="454133" y="206317"/>
                </a:lnTo>
                <a:lnTo>
                  <a:pt x="460354" y="205450"/>
                </a:lnTo>
                <a:lnTo>
                  <a:pt x="466575" y="204505"/>
                </a:lnTo>
                <a:lnTo>
                  <a:pt x="472796" y="203639"/>
                </a:lnTo>
                <a:lnTo>
                  <a:pt x="479017" y="202694"/>
                </a:lnTo>
                <a:lnTo>
                  <a:pt x="485238" y="201749"/>
                </a:lnTo>
                <a:lnTo>
                  <a:pt x="491459" y="200883"/>
                </a:lnTo>
                <a:lnTo>
                  <a:pt x="497680" y="199938"/>
                </a:lnTo>
                <a:lnTo>
                  <a:pt x="503901" y="199072"/>
                </a:lnTo>
                <a:lnTo>
                  <a:pt x="510122" y="198127"/>
                </a:lnTo>
                <a:lnTo>
                  <a:pt x="516343" y="197182"/>
                </a:lnTo>
                <a:lnTo>
                  <a:pt x="522565" y="196316"/>
                </a:lnTo>
                <a:lnTo>
                  <a:pt x="528786" y="195371"/>
                </a:lnTo>
                <a:lnTo>
                  <a:pt x="535007" y="194505"/>
                </a:lnTo>
                <a:lnTo>
                  <a:pt x="541228" y="193560"/>
                </a:lnTo>
                <a:lnTo>
                  <a:pt x="547449" y="192693"/>
                </a:lnTo>
                <a:lnTo>
                  <a:pt x="553670" y="191748"/>
                </a:lnTo>
                <a:lnTo>
                  <a:pt x="559891" y="190803"/>
                </a:lnTo>
                <a:lnTo>
                  <a:pt x="566112" y="189937"/>
                </a:lnTo>
                <a:lnTo>
                  <a:pt x="572333" y="188992"/>
                </a:lnTo>
                <a:lnTo>
                  <a:pt x="578554" y="188126"/>
                </a:lnTo>
                <a:lnTo>
                  <a:pt x="584775" y="187181"/>
                </a:lnTo>
                <a:lnTo>
                  <a:pt x="590996" y="186236"/>
                </a:lnTo>
                <a:lnTo>
                  <a:pt x="597217" y="185370"/>
                </a:lnTo>
                <a:lnTo>
                  <a:pt x="603438" y="184425"/>
                </a:lnTo>
                <a:lnTo>
                  <a:pt x="609659" y="183559"/>
                </a:lnTo>
                <a:lnTo>
                  <a:pt x="615880" y="182614"/>
                </a:lnTo>
                <a:lnTo>
                  <a:pt x="622101" y="181669"/>
                </a:lnTo>
                <a:lnTo>
                  <a:pt x="628322" y="180803"/>
                </a:lnTo>
                <a:lnTo>
                  <a:pt x="634543" y="179858"/>
                </a:lnTo>
                <a:lnTo>
                  <a:pt x="640764" y="178991"/>
                </a:lnTo>
                <a:lnTo>
                  <a:pt x="646985" y="178046"/>
                </a:lnTo>
                <a:lnTo>
                  <a:pt x="653206" y="177101"/>
                </a:lnTo>
                <a:lnTo>
                  <a:pt x="659427" y="176235"/>
                </a:lnTo>
                <a:lnTo>
                  <a:pt x="665648" y="175290"/>
                </a:lnTo>
                <a:lnTo>
                  <a:pt x="671869" y="174424"/>
                </a:lnTo>
                <a:lnTo>
                  <a:pt x="678090" y="173479"/>
                </a:lnTo>
                <a:lnTo>
                  <a:pt x="684311" y="172534"/>
                </a:lnTo>
                <a:lnTo>
                  <a:pt x="690532" y="171668"/>
                </a:lnTo>
                <a:lnTo>
                  <a:pt x="696753" y="170723"/>
                </a:lnTo>
                <a:lnTo>
                  <a:pt x="702974" y="169857"/>
                </a:lnTo>
                <a:lnTo>
                  <a:pt x="709195" y="168912"/>
                </a:lnTo>
                <a:lnTo>
                  <a:pt x="715416" y="168046"/>
                </a:lnTo>
                <a:lnTo>
                  <a:pt x="721637" y="167101"/>
                </a:lnTo>
                <a:lnTo>
                  <a:pt x="727858" y="166156"/>
                </a:lnTo>
                <a:lnTo>
                  <a:pt x="734079" y="165289"/>
                </a:lnTo>
                <a:lnTo>
                  <a:pt x="740300" y="164344"/>
                </a:lnTo>
                <a:lnTo>
                  <a:pt x="746521" y="163478"/>
                </a:lnTo>
                <a:lnTo>
                  <a:pt x="752742" y="162533"/>
                </a:lnTo>
                <a:lnTo>
                  <a:pt x="758963" y="161588"/>
                </a:lnTo>
                <a:lnTo>
                  <a:pt x="765184" y="160722"/>
                </a:lnTo>
                <a:lnTo>
                  <a:pt x="771405" y="159777"/>
                </a:lnTo>
                <a:lnTo>
                  <a:pt x="777626" y="158911"/>
                </a:lnTo>
                <a:lnTo>
                  <a:pt x="783847" y="157966"/>
                </a:lnTo>
                <a:lnTo>
                  <a:pt x="790068" y="157021"/>
                </a:lnTo>
                <a:lnTo>
                  <a:pt x="796368" y="156155"/>
                </a:lnTo>
                <a:lnTo>
                  <a:pt x="802589" y="155210"/>
                </a:lnTo>
                <a:lnTo>
                  <a:pt x="808810" y="154344"/>
                </a:lnTo>
                <a:lnTo>
                  <a:pt x="815031" y="153399"/>
                </a:lnTo>
                <a:lnTo>
                  <a:pt x="821252" y="152454"/>
                </a:lnTo>
                <a:lnTo>
                  <a:pt x="827473" y="151587"/>
                </a:lnTo>
                <a:lnTo>
                  <a:pt x="833694" y="150642"/>
                </a:lnTo>
                <a:lnTo>
                  <a:pt x="839915" y="149776"/>
                </a:lnTo>
                <a:lnTo>
                  <a:pt x="846136" y="148831"/>
                </a:lnTo>
                <a:lnTo>
                  <a:pt x="852357" y="147886"/>
                </a:lnTo>
                <a:lnTo>
                  <a:pt x="858578" y="147020"/>
                </a:lnTo>
                <a:lnTo>
                  <a:pt x="864799" y="146075"/>
                </a:lnTo>
                <a:lnTo>
                  <a:pt x="871020" y="145209"/>
                </a:lnTo>
                <a:lnTo>
                  <a:pt x="877241" y="144264"/>
                </a:lnTo>
                <a:lnTo>
                  <a:pt x="883462" y="143398"/>
                </a:lnTo>
                <a:lnTo>
                  <a:pt x="889683" y="142453"/>
                </a:lnTo>
                <a:lnTo>
                  <a:pt x="895904" y="141508"/>
                </a:lnTo>
                <a:lnTo>
                  <a:pt x="902125" y="140642"/>
                </a:lnTo>
                <a:lnTo>
                  <a:pt x="908346" y="139697"/>
                </a:lnTo>
                <a:lnTo>
                  <a:pt x="914567" y="138830"/>
                </a:lnTo>
                <a:lnTo>
                  <a:pt x="920788" y="137885"/>
                </a:lnTo>
                <a:lnTo>
                  <a:pt x="927009" y="136941"/>
                </a:lnTo>
                <a:lnTo>
                  <a:pt x="933230" y="136074"/>
                </a:lnTo>
                <a:lnTo>
                  <a:pt x="939451" y="135129"/>
                </a:lnTo>
                <a:lnTo>
                  <a:pt x="945672" y="134263"/>
                </a:lnTo>
                <a:lnTo>
                  <a:pt x="951893" y="133318"/>
                </a:lnTo>
                <a:lnTo>
                  <a:pt x="958114" y="132373"/>
                </a:lnTo>
                <a:lnTo>
                  <a:pt x="964335" y="131507"/>
                </a:lnTo>
                <a:lnTo>
                  <a:pt x="970556" y="130562"/>
                </a:lnTo>
                <a:lnTo>
                  <a:pt x="976777" y="129696"/>
                </a:lnTo>
                <a:lnTo>
                  <a:pt x="982998" y="128751"/>
                </a:lnTo>
                <a:lnTo>
                  <a:pt x="989219" y="127806"/>
                </a:lnTo>
                <a:lnTo>
                  <a:pt x="995440" y="126940"/>
                </a:lnTo>
                <a:lnTo>
                  <a:pt x="1001661" y="125995"/>
                </a:lnTo>
                <a:lnTo>
                  <a:pt x="1007882" y="125128"/>
                </a:lnTo>
                <a:lnTo>
                  <a:pt x="1014103" y="124183"/>
                </a:lnTo>
                <a:lnTo>
                  <a:pt x="1020324" y="123239"/>
                </a:lnTo>
                <a:lnTo>
                  <a:pt x="1026545" y="122372"/>
                </a:lnTo>
                <a:lnTo>
                  <a:pt x="1032766" y="121427"/>
                </a:lnTo>
                <a:lnTo>
                  <a:pt x="1038987" y="120561"/>
                </a:lnTo>
                <a:lnTo>
                  <a:pt x="1045208" y="119616"/>
                </a:lnTo>
                <a:lnTo>
                  <a:pt x="1051429" y="118671"/>
                </a:lnTo>
                <a:lnTo>
                  <a:pt x="1057650" y="117805"/>
                </a:lnTo>
                <a:lnTo>
                  <a:pt x="1063871" y="116860"/>
                </a:lnTo>
                <a:lnTo>
                  <a:pt x="1070092" y="115994"/>
                </a:lnTo>
                <a:lnTo>
                  <a:pt x="1076313" y="115049"/>
                </a:lnTo>
                <a:lnTo>
                  <a:pt x="1082534" y="114183"/>
                </a:lnTo>
                <a:lnTo>
                  <a:pt x="1088755" y="113238"/>
                </a:lnTo>
                <a:lnTo>
                  <a:pt x="1094976" y="112293"/>
                </a:lnTo>
                <a:lnTo>
                  <a:pt x="1101197" y="111426"/>
                </a:lnTo>
                <a:lnTo>
                  <a:pt x="1107418" y="110482"/>
                </a:lnTo>
                <a:lnTo>
                  <a:pt x="1113639" y="109615"/>
                </a:lnTo>
                <a:lnTo>
                  <a:pt x="1119860" y="108670"/>
                </a:lnTo>
                <a:lnTo>
                  <a:pt x="1126081" y="107725"/>
                </a:lnTo>
                <a:lnTo>
                  <a:pt x="1132302" y="106859"/>
                </a:lnTo>
                <a:lnTo>
                  <a:pt x="1138523" y="105914"/>
                </a:lnTo>
                <a:lnTo>
                  <a:pt x="1144744" y="105048"/>
                </a:lnTo>
                <a:lnTo>
                  <a:pt x="1150965" y="104103"/>
                </a:lnTo>
                <a:lnTo>
                  <a:pt x="1157186" y="103158"/>
                </a:lnTo>
                <a:lnTo>
                  <a:pt x="1163407" y="102292"/>
                </a:lnTo>
                <a:lnTo>
                  <a:pt x="1169628" y="101347"/>
                </a:lnTo>
                <a:lnTo>
                  <a:pt x="1175850" y="100481"/>
                </a:lnTo>
                <a:lnTo>
                  <a:pt x="1182071" y="99536"/>
                </a:lnTo>
                <a:lnTo>
                  <a:pt x="1188292" y="98591"/>
                </a:lnTo>
                <a:lnTo>
                  <a:pt x="1194513" y="97725"/>
                </a:lnTo>
                <a:lnTo>
                  <a:pt x="1200734" y="96780"/>
                </a:lnTo>
                <a:lnTo>
                  <a:pt x="1206955" y="95913"/>
                </a:lnTo>
                <a:lnTo>
                  <a:pt x="1213176" y="94968"/>
                </a:lnTo>
                <a:lnTo>
                  <a:pt x="1219397" y="94023"/>
                </a:lnTo>
                <a:lnTo>
                  <a:pt x="1225618" y="93157"/>
                </a:lnTo>
                <a:lnTo>
                  <a:pt x="1231839" y="92212"/>
                </a:lnTo>
                <a:lnTo>
                  <a:pt x="1238060" y="91346"/>
                </a:lnTo>
                <a:lnTo>
                  <a:pt x="1244281" y="90401"/>
                </a:lnTo>
                <a:lnTo>
                  <a:pt x="1250502" y="89535"/>
                </a:lnTo>
                <a:lnTo>
                  <a:pt x="1256723" y="88590"/>
                </a:lnTo>
                <a:lnTo>
                  <a:pt x="1262944" y="87645"/>
                </a:lnTo>
                <a:lnTo>
                  <a:pt x="1269165" y="86779"/>
                </a:lnTo>
                <a:lnTo>
                  <a:pt x="1275386" y="85834"/>
                </a:lnTo>
                <a:lnTo>
                  <a:pt x="1281607" y="84967"/>
                </a:lnTo>
                <a:lnTo>
                  <a:pt x="1287828" y="84023"/>
                </a:lnTo>
                <a:lnTo>
                  <a:pt x="1294049" y="83078"/>
                </a:lnTo>
                <a:lnTo>
                  <a:pt x="1300270" y="82211"/>
                </a:lnTo>
                <a:lnTo>
                  <a:pt x="1306491" y="81266"/>
                </a:lnTo>
                <a:lnTo>
                  <a:pt x="1312712" y="80400"/>
                </a:lnTo>
                <a:lnTo>
                  <a:pt x="1318933" y="79455"/>
                </a:lnTo>
                <a:lnTo>
                  <a:pt x="1325154" y="78510"/>
                </a:lnTo>
                <a:lnTo>
                  <a:pt x="1331375" y="77644"/>
                </a:lnTo>
                <a:lnTo>
                  <a:pt x="1337596" y="76699"/>
                </a:lnTo>
                <a:lnTo>
                  <a:pt x="1343817" y="75833"/>
                </a:lnTo>
                <a:lnTo>
                  <a:pt x="1350038" y="74888"/>
                </a:lnTo>
                <a:lnTo>
                  <a:pt x="1356259" y="73943"/>
                </a:lnTo>
                <a:lnTo>
                  <a:pt x="1362480" y="73077"/>
                </a:lnTo>
                <a:lnTo>
                  <a:pt x="1368701" y="72132"/>
                </a:lnTo>
                <a:lnTo>
                  <a:pt x="1374922" y="71266"/>
                </a:lnTo>
                <a:lnTo>
                  <a:pt x="1381143" y="70321"/>
                </a:lnTo>
                <a:lnTo>
                  <a:pt x="1387364" y="69376"/>
                </a:lnTo>
                <a:lnTo>
                  <a:pt x="1393585" y="68509"/>
                </a:lnTo>
                <a:lnTo>
                  <a:pt x="1399806" y="67564"/>
                </a:lnTo>
                <a:lnTo>
                  <a:pt x="1406027" y="66698"/>
                </a:lnTo>
                <a:lnTo>
                  <a:pt x="1412248" y="65753"/>
                </a:lnTo>
                <a:lnTo>
                  <a:pt x="1418469" y="64887"/>
                </a:lnTo>
                <a:lnTo>
                  <a:pt x="1424690" y="63942"/>
                </a:lnTo>
                <a:lnTo>
                  <a:pt x="1430911" y="62997"/>
                </a:lnTo>
                <a:lnTo>
                  <a:pt x="1437132" y="62131"/>
                </a:lnTo>
                <a:lnTo>
                  <a:pt x="1443353" y="61186"/>
                </a:lnTo>
                <a:lnTo>
                  <a:pt x="1449574" y="60320"/>
                </a:lnTo>
                <a:lnTo>
                  <a:pt x="1455795" y="59375"/>
                </a:lnTo>
                <a:lnTo>
                  <a:pt x="1462016" y="58430"/>
                </a:lnTo>
                <a:lnTo>
                  <a:pt x="1468237" y="57564"/>
                </a:lnTo>
                <a:lnTo>
                  <a:pt x="1474458" y="56619"/>
                </a:lnTo>
                <a:lnTo>
                  <a:pt x="1480679" y="55752"/>
                </a:lnTo>
                <a:lnTo>
                  <a:pt x="1486900" y="54807"/>
                </a:lnTo>
                <a:lnTo>
                  <a:pt x="1493121" y="53862"/>
                </a:lnTo>
                <a:lnTo>
                  <a:pt x="1499342" y="52996"/>
                </a:lnTo>
                <a:lnTo>
                  <a:pt x="1505563" y="52051"/>
                </a:lnTo>
                <a:lnTo>
                  <a:pt x="1511784" y="51185"/>
                </a:lnTo>
                <a:lnTo>
                  <a:pt x="1518005" y="50240"/>
                </a:lnTo>
                <a:lnTo>
                  <a:pt x="1524226" y="49295"/>
                </a:lnTo>
                <a:lnTo>
                  <a:pt x="1530447" y="48429"/>
                </a:lnTo>
                <a:lnTo>
                  <a:pt x="1536668" y="47484"/>
                </a:lnTo>
                <a:lnTo>
                  <a:pt x="1542889" y="46618"/>
                </a:lnTo>
                <a:lnTo>
                  <a:pt x="1549110" y="45673"/>
                </a:lnTo>
                <a:lnTo>
                  <a:pt x="1555331" y="44728"/>
                </a:lnTo>
                <a:lnTo>
                  <a:pt x="1561552" y="43862"/>
                </a:lnTo>
                <a:lnTo>
                  <a:pt x="1567773" y="42917"/>
                </a:lnTo>
                <a:lnTo>
                  <a:pt x="1573994" y="42050"/>
                </a:lnTo>
                <a:lnTo>
                  <a:pt x="1580215" y="41105"/>
                </a:lnTo>
                <a:lnTo>
                  <a:pt x="1586436" y="40160"/>
                </a:lnTo>
                <a:lnTo>
                  <a:pt x="1592657" y="39294"/>
                </a:lnTo>
                <a:lnTo>
                  <a:pt x="1598878" y="38349"/>
                </a:lnTo>
                <a:lnTo>
                  <a:pt x="1605099" y="37483"/>
                </a:lnTo>
                <a:lnTo>
                  <a:pt x="1611320" y="36538"/>
                </a:lnTo>
                <a:lnTo>
                  <a:pt x="1617541" y="35672"/>
                </a:lnTo>
                <a:lnTo>
                  <a:pt x="1623762" y="34727"/>
                </a:lnTo>
                <a:lnTo>
                  <a:pt x="1629983" y="33782"/>
                </a:lnTo>
                <a:lnTo>
                  <a:pt x="1636204" y="32916"/>
                </a:lnTo>
                <a:lnTo>
                  <a:pt x="1642425" y="31971"/>
                </a:lnTo>
                <a:lnTo>
                  <a:pt x="1648646" y="31105"/>
                </a:lnTo>
                <a:lnTo>
                  <a:pt x="1654867" y="30160"/>
                </a:lnTo>
                <a:lnTo>
                  <a:pt x="1661088" y="29215"/>
                </a:lnTo>
                <a:lnTo>
                  <a:pt x="1667309" y="28348"/>
                </a:lnTo>
                <a:lnTo>
                  <a:pt x="1673530" y="27403"/>
                </a:lnTo>
                <a:lnTo>
                  <a:pt x="1679751" y="26537"/>
                </a:lnTo>
                <a:lnTo>
                  <a:pt x="1685972" y="25592"/>
                </a:lnTo>
                <a:lnTo>
                  <a:pt x="1692193" y="24647"/>
                </a:lnTo>
                <a:lnTo>
                  <a:pt x="1698415" y="23781"/>
                </a:lnTo>
                <a:lnTo>
                  <a:pt x="1704636" y="22836"/>
                </a:lnTo>
                <a:lnTo>
                  <a:pt x="1710857" y="21970"/>
                </a:lnTo>
                <a:lnTo>
                  <a:pt x="1717078" y="21025"/>
                </a:lnTo>
                <a:lnTo>
                  <a:pt x="1723299" y="20080"/>
                </a:lnTo>
                <a:lnTo>
                  <a:pt x="1729520" y="19214"/>
                </a:lnTo>
                <a:lnTo>
                  <a:pt x="1735741" y="18269"/>
                </a:lnTo>
                <a:lnTo>
                  <a:pt x="1741962" y="17403"/>
                </a:lnTo>
                <a:lnTo>
                  <a:pt x="1748183" y="16458"/>
                </a:lnTo>
                <a:lnTo>
                  <a:pt x="1754404" y="15513"/>
                </a:lnTo>
                <a:lnTo>
                  <a:pt x="1760625" y="14646"/>
                </a:lnTo>
                <a:lnTo>
                  <a:pt x="1766846" y="13701"/>
                </a:lnTo>
                <a:lnTo>
                  <a:pt x="1773067" y="12835"/>
                </a:lnTo>
                <a:lnTo>
                  <a:pt x="1779288" y="11890"/>
                </a:lnTo>
                <a:lnTo>
                  <a:pt x="1785509" y="11024"/>
                </a:lnTo>
                <a:lnTo>
                  <a:pt x="1791730" y="10079"/>
                </a:lnTo>
                <a:lnTo>
                  <a:pt x="1797951" y="9134"/>
                </a:lnTo>
                <a:lnTo>
                  <a:pt x="1804172" y="8268"/>
                </a:lnTo>
                <a:lnTo>
                  <a:pt x="1810393" y="7323"/>
                </a:lnTo>
                <a:lnTo>
                  <a:pt x="1816614" y="6457"/>
                </a:lnTo>
                <a:lnTo>
                  <a:pt x="1822835" y="5512"/>
                </a:lnTo>
                <a:lnTo>
                  <a:pt x="1829056" y="4567"/>
                </a:lnTo>
                <a:lnTo>
                  <a:pt x="1835277" y="3701"/>
                </a:lnTo>
                <a:lnTo>
                  <a:pt x="1841498" y="2756"/>
                </a:lnTo>
                <a:lnTo>
                  <a:pt x="1847719" y="1889"/>
                </a:lnTo>
                <a:lnTo>
                  <a:pt x="1853940" y="944"/>
                </a:lnTo>
                <a:lnTo>
                  <a:pt x="1860161" y="0"/>
                </a:lnTo>
              </a:path>
            </a:pathLst>
          </a:custGeom>
          <a:ln w="7559">
            <a:solidFill>
              <a:srgbClr val="90343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057779" y="2201137"/>
            <a:ext cx="605790" cy="270510"/>
          </a:xfrm>
          <a:custGeom>
            <a:avLst/>
            <a:gdLst/>
            <a:ahLst/>
            <a:cxnLst/>
            <a:rect l="l" t="t" r="r" b="b"/>
            <a:pathLst>
              <a:path w="605789" h="270510">
                <a:moveTo>
                  <a:pt x="0" y="270417"/>
                </a:moveTo>
                <a:lnTo>
                  <a:pt x="605406" y="270417"/>
                </a:lnTo>
                <a:lnTo>
                  <a:pt x="605406" y="0"/>
                </a:lnTo>
                <a:lnTo>
                  <a:pt x="0" y="0"/>
                </a:lnTo>
                <a:lnTo>
                  <a:pt x="0" y="270417"/>
                </a:lnTo>
                <a:close/>
              </a:path>
            </a:pathLst>
          </a:custGeom>
          <a:ln w="1007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 txBox="1"/>
          <p:nvPr/>
        </p:nvSpPr>
        <p:spPr>
          <a:xfrm>
            <a:off x="2062819" y="2208124"/>
            <a:ext cx="595630" cy="2495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765">
              <a:lnSpc>
                <a:spcPts val="605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intercept </a:t>
            </a:r>
            <a:r>
              <a:rPr dirty="0" sz="550">
                <a:latin typeface="Arial"/>
                <a:cs typeface="Arial"/>
              </a:rPr>
              <a:t>=</a:t>
            </a:r>
            <a:r>
              <a:rPr dirty="0" sz="550" spc="-40">
                <a:latin typeface="Arial"/>
                <a:cs typeface="Arial"/>
              </a:rPr>
              <a:t> </a:t>
            </a:r>
            <a:r>
              <a:rPr dirty="0" sz="550" spc="-5">
                <a:latin typeface="Arial"/>
                <a:cs typeface="Arial"/>
              </a:rPr>
              <a:t>43.16</a:t>
            </a:r>
            <a:endParaRPr sz="550">
              <a:latin typeface="Arial"/>
              <a:cs typeface="Arial"/>
            </a:endParaRPr>
          </a:p>
          <a:p>
            <a:pPr marL="24765">
              <a:lnSpc>
                <a:spcPts val="550"/>
              </a:lnSpc>
            </a:pPr>
            <a:r>
              <a:rPr dirty="0" sz="550">
                <a:latin typeface="Arial"/>
                <a:cs typeface="Arial"/>
              </a:rPr>
              <a:t>slope =</a:t>
            </a:r>
            <a:r>
              <a:rPr dirty="0" sz="550" spc="-105">
                <a:latin typeface="Arial"/>
                <a:cs typeface="Arial"/>
              </a:rPr>
              <a:t> </a:t>
            </a:r>
            <a:r>
              <a:rPr dirty="0" sz="550" spc="-5">
                <a:latin typeface="Arial"/>
                <a:cs typeface="Arial"/>
              </a:rPr>
              <a:t>0.14</a:t>
            </a:r>
            <a:endParaRPr sz="550">
              <a:latin typeface="Arial"/>
              <a:cs typeface="Arial"/>
            </a:endParaRPr>
          </a:p>
          <a:p>
            <a:pPr marL="24765">
              <a:lnSpc>
                <a:spcPts val="605"/>
              </a:lnSpc>
            </a:pPr>
            <a:r>
              <a:rPr dirty="0" sz="550">
                <a:latin typeface="Arial"/>
                <a:cs typeface="Arial"/>
              </a:rPr>
              <a:t>N =</a:t>
            </a:r>
            <a:r>
              <a:rPr dirty="0" sz="550" spc="-105">
                <a:latin typeface="Arial"/>
                <a:cs typeface="Arial"/>
              </a:rPr>
              <a:t> </a:t>
            </a:r>
            <a:r>
              <a:rPr dirty="0" sz="550" spc="-5">
                <a:latin typeface="Arial"/>
                <a:cs typeface="Arial"/>
              </a:rPr>
              <a:t>1340605</a:t>
            </a:r>
            <a:endParaRPr sz="550">
              <a:latin typeface="Arial"/>
              <a:cs typeface="Arial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801843" y="468388"/>
            <a:ext cx="0" cy="2081530"/>
          </a:xfrm>
          <a:custGeom>
            <a:avLst/>
            <a:gdLst/>
            <a:ahLst/>
            <a:cxnLst/>
            <a:rect l="l" t="t" r="r" b="b"/>
            <a:pathLst>
              <a:path w="0" h="2081530">
                <a:moveTo>
                  <a:pt x="0" y="0"/>
                </a:moveTo>
                <a:lnTo>
                  <a:pt x="0" y="208104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766801" y="249399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766801" y="229697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 txBox="1"/>
          <p:nvPr/>
        </p:nvSpPr>
        <p:spPr>
          <a:xfrm>
            <a:off x="639332" y="2227417"/>
            <a:ext cx="123189" cy="1308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766801" y="209994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766801" y="190292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 txBox="1"/>
          <p:nvPr/>
        </p:nvSpPr>
        <p:spPr>
          <a:xfrm>
            <a:off x="639332" y="1833367"/>
            <a:ext cx="123189" cy="32766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 spc="15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766801" y="170589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 txBox="1"/>
          <p:nvPr/>
        </p:nvSpPr>
        <p:spPr>
          <a:xfrm>
            <a:off x="639332" y="1636342"/>
            <a:ext cx="123189" cy="1308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40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766801" y="150887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 txBox="1"/>
          <p:nvPr/>
        </p:nvSpPr>
        <p:spPr>
          <a:xfrm>
            <a:off x="639332" y="1439317"/>
            <a:ext cx="123189" cy="1308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766801" y="13119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 txBox="1"/>
          <p:nvPr/>
        </p:nvSpPr>
        <p:spPr>
          <a:xfrm>
            <a:off x="639332" y="1242371"/>
            <a:ext cx="123189" cy="1308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60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766801" y="1114901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 txBox="1"/>
          <p:nvPr/>
        </p:nvSpPr>
        <p:spPr>
          <a:xfrm>
            <a:off x="639332" y="1045346"/>
            <a:ext cx="123189" cy="1308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70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766801" y="91787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 txBox="1"/>
          <p:nvPr/>
        </p:nvSpPr>
        <p:spPr>
          <a:xfrm>
            <a:off x="639332" y="848321"/>
            <a:ext cx="123189" cy="1308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766801" y="720851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 txBox="1"/>
          <p:nvPr/>
        </p:nvSpPr>
        <p:spPr>
          <a:xfrm>
            <a:off x="639332" y="651296"/>
            <a:ext cx="123189" cy="1308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90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766801" y="5238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042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 txBox="1"/>
          <p:nvPr/>
        </p:nvSpPr>
        <p:spPr>
          <a:xfrm>
            <a:off x="590689" y="454271"/>
            <a:ext cx="171450" cy="1308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71" name="object 2071"/>
          <p:cNvSpPr txBox="1"/>
          <p:nvPr/>
        </p:nvSpPr>
        <p:spPr>
          <a:xfrm>
            <a:off x="433187" y="1098974"/>
            <a:ext cx="133350" cy="821055"/>
          </a:xfrm>
          <a:prstGeom prst="rect">
            <a:avLst/>
          </a:prstGeom>
        </p:spPr>
        <p:txBody>
          <a:bodyPr wrap="square" lIns="0" tIns="444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750" spc="-5">
                <a:latin typeface="Arial"/>
                <a:cs typeface="Arial"/>
              </a:rPr>
              <a:t>Average </a:t>
            </a:r>
            <a:r>
              <a:rPr dirty="0" sz="750">
                <a:latin typeface="Arial"/>
                <a:cs typeface="Arial"/>
              </a:rPr>
              <a:t>child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rank</a:t>
            </a:r>
            <a:endParaRPr sz="750">
              <a:latin typeface="Arial"/>
              <a:cs typeface="Arial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801843" y="2549435"/>
            <a:ext cx="1990089" cy="0"/>
          </a:xfrm>
          <a:custGeom>
            <a:avLst/>
            <a:gdLst/>
            <a:ahLst/>
            <a:cxnLst/>
            <a:rect l="l" t="t" r="r" b="b"/>
            <a:pathLst>
              <a:path w="1990089" h="0">
                <a:moveTo>
                  <a:pt x="0" y="0"/>
                </a:moveTo>
                <a:lnTo>
                  <a:pt x="198985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857281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045171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23306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42095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60884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79673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984623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17259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36048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548372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736263" y="2546915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483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 txBox="1"/>
          <p:nvPr/>
        </p:nvSpPr>
        <p:spPr>
          <a:xfrm>
            <a:off x="687976" y="2390911"/>
            <a:ext cx="2134235" cy="407034"/>
          </a:xfrm>
          <a:prstGeom prst="rect">
            <a:avLst/>
          </a:prstGeom>
        </p:spPr>
        <p:txBody>
          <a:bodyPr wrap="square" lIns="0" tIns="50800" rIns="0" bIns="0" rtlCol="0" vert="horz">
            <a:spAutoFit/>
          </a:bodyPr>
          <a:lstStyle/>
          <a:p>
            <a:pPr algn="ctr" marR="2051685">
              <a:lnSpc>
                <a:spcPct val="100000"/>
              </a:lnSpc>
              <a:spcBef>
                <a:spcPts val="400"/>
              </a:spcBef>
            </a:pPr>
            <a:r>
              <a:rPr dirty="0" sz="650" spc="2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algn="ctr" marL="132080">
              <a:lnSpc>
                <a:spcPts val="745"/>
              </a:lnSpc>
              <a:spcBef>
                <a:spcPts val="310"/>
              </a:spcBef>
            </a:pPr>
            <a:r>
              <a:rPr dirty="0" sz="650" spc="20">
                <a:latin typeface="Arial"/>
                <a:cs typeface="Arial"/>
              </a:rPr>
              <a:t>0 </a:t>
            </a:r>
            <a:r>
              <a:rPr dirty="0" sz="650" spc="15">
                <a:latin typeface="Arial"/>
                <a:cs typeface="Arial"/>
              </a:rPr>
              <a:t>10 20 30 40 50 60 70 80</a:t>
            </a:r>
            <a:r>
              <a:rPr dirty="0" sz="650" spc="5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90  100</a:t>
            </a:r>
            <a:endParaRPr sz="650">
              <a:latin typeface="Arial"/>
              <a:cs typeface="Arial"/>
            </a:endParaRPr>
          </a:p>
          <a:p>
            <a:pPr algn="ctr" marL="81915">
              <a:lnSpc>
                <a:spcPts val="865"/>
              </a:lnSpc>
            </a:pPr>
            <a:r>
              <a:rPr dirty="0" sz="750" spc="-5">
                <a:latin typeface="Arial"/>
                <a:cs typeface="Arial"/>
              </a:rPr>
              <a:t>Parental </a:t>
            </a:r>
            <a:r>
              <a:rPr dirty="0" sz="750">
                <a:latin typeface="Arial"/>
                <a:cs typeface="Arial"/>
              </a:rPr>
              <a:t>income rank</a:t>
            </a:r>
            <a:endParaRPr sz="750">
              <a:latin typeface="Arial"/>
              <a:cs typeface="Arial"/>
            </a:endParaRPr>
          </a:p>
        </p:txBody>
      </p:sp>
      <p:sp>
        <p:nvSpPr>
          <p:cNvPr id="2085" name="object 2085"/>
          <p:cNvSpPr txBox="1"/>
          <p:nvPr/>
        </p:nvSpPr>
        <p:spPr>
          <a:xfrm>
            <a:off x="2867304" y="415996"/>
            <a:ext cx="1802764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Hohe </a:t>
            </a:r>
            <a:r>
              <a:rPr dirty="0" sz="900" spc="-10" i="1">
                <a:latin typeface="Arial"/>
                <a:cs typeface="Arial"/>
              </a:rPr>
              <a:t>relative</a:t>
            </a:r>
            <a:r>
              <a:rPr dirty="0" sz="900" spc="-25" i="1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Einkommensmobilität</a:t>
            </a:r>
            <a:endParaRPr sz="900">
              <a:latin typeface="Arial"/>
              <a:cs typeface="Arial"/>
            </a:endParaRPr>
          </a:p>
        </p:txBody>
      </p:sp>
      <p:sp>
        <p:nvSpPr>
          <p:cNvPr id="2086" name="object 2086"/>
          <p:cNvSpPr txBox="1"/>
          <p:nvPr/>
        </p:nvSpPr>
        <p:spPr>
          <a:xfrm>
            <a:off x="3016605" y="605784"/>
            <a:ext cx="214312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Durchschnttlicher Einkommensrang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der</a:t>
            </a:r>
            <a:endParaRPr sz="900">
              <a:latin typeface="Arial"/>
              <a:cs typeface="Arial"/>
            </a:endParaRPr>
          </a:p>
        </p:txBody>
      </p:sp>
      <p:sp>
        <p:nvSpPr>
          <p:cNvPr id="2087" name="object 2087"/>
          <p:cNvSpPr txBox="1"/>
          <p:nvPr/>
        </p:nvSpPr>
        <p:spPr>
          <a:xfrm>
            <a:off x="3144392" y="744964"/>
            <a:ext cx="180086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Kinder bei gegebenem </a:t>
            </a:r>
            <a:r>
              <a:rPr dirty="0" sz="900" spc="-10">
                <a:latin typeface="Arial"/>
                <a:cs typeface="Arial"/>
              </a:rPr>
              <a:t>Rang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Eltern</a:t>
            </a:r>
            <a:endParaRPr sz="900">
              <a:latin typeface="Arial"/>
              <a:cs typeface="Arial"/>
            </a:endParaRPr>
          </a:p>
        </p:txBody>
      </p:sp>
      <p:sp>
        <p:nvSpPr>
          <p:cNvPr id="2088" name="object 2088"/>
          <p:cNvSpPr txBox="1"/>
          <p:nvPr/>
        </p:nvSpPr>
        <p:spPr>
          <a:xfrm>
            <a:off x="2991205" y="934753"/>
            <a:ext cx="131445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62560" indent="-125095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63195" algn="l"/>
              </a:tabLst>
            </a:pPr>
            <a:r>
              <a:rPr dirty="0" sz="900" spc="-5">
                <a:latin typeface="Arial"/>
                <a:cs typeface="Arial"/>
              </a:rPr>
              <a:t>Jahrgänge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1966-1987</a:t>
            </a:r>
            <a:endParaRPr sz="900">
              <a:latin typeface="Arial"/>
              <a:cs typeface="Arial"/>
            </a:endParaRPr>
          </a:p>
        </p:txBody>
      </p:sp>
      <p:sp>
        <p:nvSpPr>
          <p:cNvPr id="2089" name="object 2089"/>
          <p:cNvSpPr txBox="1"/>
          <p:nvPr/>
        </p:nvSpPr>
        <p:spPr>
          <a:xfrm>
            <a:off x="3144392" y="1073919"/>
            <a:ext cx="207073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75">
                <a:latin typeface="Lucida Sans Unicode"/>
                <a:cs typeface="Lucida Sans Unicode"/>
              </a:rPr>
              <a:t>→ </a:t>
            </a:r>
            <a:r>
              <a:rPr dirty="0" sz="900" spc="-5">
                <a:latin typeface="Arial"/>
                <a:cs typeface="Arial"/>
              </a:rPr>
              <a:t>Erkenntnisse über die</a:t>
            </a:r>
            <a:r>
              <a:rPr dirty="0" sz="900" spc="-1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Vergangenheit!</a:t>
            </a:r>
            <a:endParaRPr sz="900">
              <a:latin typeface="Arial"/>
              <a:cs typeface="Arial"/>
            </a:endParaRPr>
          </a:p>
        </p:txBody>
      </p:sp>
      <p:sp>
        <p:nvSpPr>
          <p:cNvPr id="2090" name="object 2090"/>
          <p:cNvSpPr txBox="1"/>
          <p:nvPr/>
        </p:nvSpPr>
        <p:spPr>
          <a:xfrm>
            <a:off x="3016605" y="1263708"/>
            <a:ext cx="130937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Nur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Arbeitseinkommen</a:t>
            </a:r>
            <a:endParaRPr sz="900">
              <a:latin typeface="Arial"/>
              <a:cs typeface="Arial"/>
            </a:endParaRPr>
          </a:p>
        </p:txBody>
      </p:sp>
      <p:sp>
        <p:nvSpPr>
          <p:cNvPr id="2091" name="object 2091"/>
          <p:cNvSpPr txBox="1"/>
          <p:nvPr/>
        </p:nvSpPr>
        <p:spPr>
          <a:xfrm>
            <a:off x="3144392" y="1402887"/>
            <a:ext cx="110744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75">
                <a:latin typeface="Lucida Sans Unicode"/>
                <a:cs typeface="Lucida Sans Unicode"/>
              </a:rPr>
              <a:t>→</a:t>
            </a:r>
            <a:r>
              <a:rPr dirty="0" sz="900" spc="-95">
                <a:latin typeface="Lucida Sans Unicode"/>
                <a:cs typeface="Lucida Sans Unicode"/>
              </a:rPr>
              <a:t> </a:t>
            </a:r>
            <a:r>
              <a:rPr dirty="0" sz="900" spc="-5">
                <a:latin typeface="Arial"/>
                <a:cs typeface="Arial"/>
              </a:rPr>
              <a:t>Kapitaleinkommen</a:t>
            </a:r>
            <a:endParaRPr sz="900">
              <a:latin typeface="Arial"/>
              <a:cs typeface="Arial"/>
            </a:endParaRPr>
          </a:p>
        </p:txBody>
      </p:sp>
      <p:sp>
        <p:nvSpPr>
          <p:cNvPr id="2092" name="object 2092"/>
          <p:cNvSpPr txBox="1"/>
          <p:nvPr/>
        </p:nvSpPr>
        <p:spPr>
          <a:xfrm>
            <a:off x="3144392" y="1542067"/>
            <a:ext cx="153098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ungleicher verteilt +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vererbbar</a:t>
            </a:r>
            <a:endParaRPr sz="900">
              <a:latin typeface="Arial"/>
              <a:cs typeface="Arial"/>
            </a:endParaRPr>
          </a:p>
        </p:txBody>
      </p:sp>
      <p:sp>
        <p:nvSpPr>
          <p:cNvPr id="2093" name="object 2093"/>
          <p:cNvSpPr txBox="1"/>
          <p:nvPr/>
        </p:nvSpPr>
        <p:spPr>
          <a:xfrm>
            <a:off x="3930027" y="2780346"/>
            <a:ext cx="1489710" cy="26733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10489" marR="5080" indent="-98425">
              <a:lnSpc>
                <a:spcPts val="950"/>
              </a:lnSpc>
              <a:spcBef>
                <a:spcPts val="135"/>
              </a:spcBef>
            </a:pPr>
            <a:r>
              <a:rPr dirty="0" sz="800" spc="-5">
                <a:latin typeface="Arial"/>
                <a:cs typeface="Arial"/>
              </a:rPr>
              <a:t>Quelle: Gschwend und </a:t>
            </a:r>
            <a:r>
              <a:rPr dirty="0" sz="800">
                <a:latin typeface="Arial"/>
                <a:cs typeface="Arial"/>
              </a:rPr>
              <a:t>Martínez  </a:t>
            </a:r>
            <a:r>
              <a:rPr dirty="0" sz="800" spc="-5">
                <a:latin typeface="Arial"/>
                <a:cs typeface="Arial"/>
              </a:rPr>
              <a:t>(</a:t>
            </a:r>
            <a:r>
              <a:rPr dirty="0" sz="800" spc="-5" i="1">
                <a:latin typeface="Arial"/>
                <a:cs typeface="Arial"/>
              </a:rPr>
              <a:t>laufendes</a:t>
            </a:r>
            <a:r>
              <a:rPr dirty="0" sz="800" spc="-25" i="1">
                <a:latin typeface="Arial"/>
                <a:cs typeface="Arial"/>
              </a:rPr>
              <a:t> </a:t>
            </a:r>
            <a:r>
              <a:rPr dirty="0" sz="800" spc="-5" i="1">
                <a:latin typeface="Arial"/>
                <a:cs typeface="Arial"/>
              </a:rPr>
              <a:t>Forschungsprojekt</a:t>
            </a:r>
            <a:r>
              <a:rPr dirty="0" sz="800" spc="-5">
                <a:latin typeface="Arial"/>
                <a:cs typeface="Arial"/>
              </a:rPr>
              <a:t>)</a:t>
            </a:r>
            <a:endParaRPr sz="800">
              <a:latin typeface="Arial"/>
              <a:cs typeface="Arial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43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0169" y="84604"/>
            <a:ext cx="226885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20"/>
              <a:t>Wer </a:t>
            </a:r>
            <a:r>
              <a:rPr dirty="0" spc="-10"/>
              <a:t>verdient </a:t>
            </a:r>
            <a:r>
              <a:rPr dirty="0" spc="-5"/>
              <a:t>mehr als die</a:t>
            </a:r>
            <a:r>
              <a:rPr dirty="0" spc="-10"/>
              <a:t> </a:t>
            </a:r>
            <a:r>
              <a:rPr dirty="0" spc="-5"/>
              <a:t>Eltern?</a:t>
            </a:r>
          </a:p>
        </p:txBody>
      </p:sp>
      <p:sp>
        <p:nvSpPr>
          <p:cNvPr id="3" name="object 3"/>
          <p:cNvSpPr/>
          <p:nvPr/>
        </p:nvSpPr>
        <p:spPr>
          <a:xfrm>
            <a:off x="902805" y="471081"/>
            <a:ext cx="1886585" cy="1848485"/>
          </a:xfrm>
          <a:custGeom>
            <a:avLst/>
            <a:gdLst/>
            <a:ahLst/>
            <a:cxnLst/>
            <a:rect l="l" t="t" r="r" b="b"/>
            <a:pathLst>
              <a:path w="1886585" h="1848485">
                <a:moveTo>
                  <a:pt x="0" y="1848489"/>
                </a:moveTo>
                <a:lnTo>
                  <a:pt x="1886375" y="1848489"/>
                </a:lnTo>
                <a:lnTo>
                  <a:pt x="1886375" y="0"/>
                </a:lnTo>
                <a:lnTo>
                  <a:pt x="0" y="0"/>
                </a:lnTo>
                <a:lnTo>
                  <a:pt x="0" y="184848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2041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4062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6074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8095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0108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2120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4141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6154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08175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0187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2200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4221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6233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8255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20267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22279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4301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6313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28334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30347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32359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34380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36393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38414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40426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42439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44460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46472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48493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50506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52518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54539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56552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58573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60585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2598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4619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66631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68653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70665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72677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74699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76711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78732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0745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82757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84778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86791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88812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90824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92837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94858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96870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98891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00904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02916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04937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06950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08971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10983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12996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15017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17029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19051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21063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23076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25097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27109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29130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31143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33155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35176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37189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39210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41222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43235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45256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47268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49290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51302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53314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55336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57348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59369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61382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63394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65415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67428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69449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71461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73474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75495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77507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92041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94062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96074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98095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100108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102120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104141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106154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108175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110187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112200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114221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116233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118255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120267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122279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124301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126313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128334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130347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132359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34380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36393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38414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40426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42439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144460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146472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148493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50506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52518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54539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156552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58573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60585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62598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64619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66631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68653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170665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172677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174699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76711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178732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180745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182757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184778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186791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188812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90824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92837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94858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96870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98891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200904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202916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204937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206950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208971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210983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12996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215017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217029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219051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221063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223076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25097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27109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229130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31143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33155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35176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37189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39210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41222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43235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45256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47268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49290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51302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3314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5336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7348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59369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61382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63394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65415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67428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69449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71461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73474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75495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77507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92041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94062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96074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98095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00108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02120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04141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06154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08175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10187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12200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14221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16233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18255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20267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22279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24301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26313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28334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30347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2359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4380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6393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38414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40426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42439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44460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46472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48493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50506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52518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54539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56552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58573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60585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62598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64619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66631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68653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70665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72677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74699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76711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78732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80745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82757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84778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86791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88812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90824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92837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194858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196870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198891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00904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02916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04937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06950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08971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10983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12996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15017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17029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19051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21063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23076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25097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27109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29130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31143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33155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35176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37189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39210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41222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43235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45256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47268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49290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51302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53314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55336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57348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59369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61382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63394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65415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67428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69449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71461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73474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75495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77507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92041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94062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96074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98095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100108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102120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104141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106154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108175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110187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112200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14221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16233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18255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120267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122279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124301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26313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28334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30347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132359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134380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136393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138414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140426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142439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44460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46472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48493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150506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152518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154539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156552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158573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160585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162598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64619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166631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168653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170665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172677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174699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176711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178732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180745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82757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84778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86791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88812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90824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92837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94858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96870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98891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200904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202916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204937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206950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208971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210983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212996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215017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17029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19051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21063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23076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225097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227109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229130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231143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233155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235176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237189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239210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241222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243235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245256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247268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249290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251302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253314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55336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57348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259369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261382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263394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265415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267428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269449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271461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273474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75495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277507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92041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94062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96074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98095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00108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02120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04141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06154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08175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10187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12200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14221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16233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118255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120267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122279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124301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126313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128334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130347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132359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134380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136393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138414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140426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142439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144460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146472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148493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150506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152518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154539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156552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158573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160585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162598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164619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166631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168653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170665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172677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174699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176711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178732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180745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182757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184778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186791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188812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190824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192837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194858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196870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198891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00904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02916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04937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06950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08971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10983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12996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15017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17029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19051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21063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23076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25097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27109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229130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231143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233155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235176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237189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239210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241222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243235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245256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247268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249290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251302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253314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255336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257348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259369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261382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263394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265415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267428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269449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271461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273474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275495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277507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92041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94062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96074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98095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00108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02120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04141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06154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08175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10187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12200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14221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16233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18255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20267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22279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24301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26313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28334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30347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32359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34380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36393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38414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40426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42439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44460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46472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48493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50506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52518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54539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56552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58573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60585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62598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64619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66631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68653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70665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72677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74699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76711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78732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80745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82757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84778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86791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88812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90824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92837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94858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96870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98891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00904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02916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04937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06950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08971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10983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12996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15017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17029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19051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21063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23076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25097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27109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29130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31143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33155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35176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37189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39210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41222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43235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45256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47268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49290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51302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53314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55336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57348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59369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61382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63394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65415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67428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69449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71461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73474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75495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77507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92041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94062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96074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98095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100108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102120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104141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106154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08175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10187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12200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14221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16233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18255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20267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22279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24301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26313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28334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30347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32359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34380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36393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38414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40426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42439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44460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46472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48493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50506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52518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54539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56552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58573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60585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62598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64619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166631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168653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170665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172677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74699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76711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78732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80745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182757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184778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186791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188812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190824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192837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94858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96870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98891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200904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202916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204937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206950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208971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210983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212996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215017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217029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19051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21063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23076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225097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227109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229130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231143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233155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235176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237189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239210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41222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43235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45256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247268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249290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251302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253314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255336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257348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259369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261382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263394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265415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267428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269449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271461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273474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275495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277507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92041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94062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96074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98095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00108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02120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04141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06154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08175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10187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12200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14221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16233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18255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20267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22279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24301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26313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28334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30347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32359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34380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36393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38414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40426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42439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44460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46472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48493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50506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52518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54539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56552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58573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60585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62598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64619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66631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68653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70665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72677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74699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76711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78732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80745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82757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84778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86791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88812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90824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92837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94858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96870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198891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00904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02916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04937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06950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08971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10983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12996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15017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17029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19051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21063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23076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25097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27109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29130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31143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33155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35176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37189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39210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41222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43235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45256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47268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49290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51302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53314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55336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57348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59369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61382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263394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265415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267428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69449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271461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273474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275495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277507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92041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94062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96074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98095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100108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102120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104141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106154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108175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110187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112200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114221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116233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118255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120267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122279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124301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126313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128334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130347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132359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34380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36393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38414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40426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42439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44460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46472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48493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50506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52518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54539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56552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58573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60585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62598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64619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66631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68653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70665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72677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74699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76711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78732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80745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82757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84778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86791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88812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90824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92837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94858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96870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98891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200904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202916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204937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206950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208971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210983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212996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215017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217029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219051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221063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223076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225097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227109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229130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31143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33155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35176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37189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39210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41222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43235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45256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47268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49290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51302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53314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55336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57348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59369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61382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63394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65415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67428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69449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71461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73474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75495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77507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955671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955671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955671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955671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955671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955671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955671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955671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955671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955671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955671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955671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955671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955671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955671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955671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955671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955671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955671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955671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955671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955671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955671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955671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955671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955671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955671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955671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955671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955671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955671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955671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955671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955671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955671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955671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955671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955671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955671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955671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955671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955671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955671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955671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955671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955671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955671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955671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955671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955671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955671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955671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955671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955671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955671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955671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955671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955671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955671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955671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955671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955671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955671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955671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955671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955671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955671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955671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955671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955671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955671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955671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955671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955671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955671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955671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955671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955671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955671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955671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955671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955671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955671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955671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955671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955671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955671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955671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955671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955671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955671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133727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133727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133727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133727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133727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133727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133727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133727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133727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133727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133727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133727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133727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133727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133727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133727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133727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133727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133727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133727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133727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133727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133727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133727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133727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133727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133727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133727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133727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133727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133727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133727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133727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133727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133727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133727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133727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133727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133727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133727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133727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133727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133727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133727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133727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133727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133727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133727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133727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133727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133727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133727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133727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133727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133727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133727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133727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133727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133727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133727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133727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133727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133727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133727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133727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133727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133727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133727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133727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133727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133727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133727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133727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133727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133727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133727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133727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133727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133727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133727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133727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133727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133727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133727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133727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133727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133727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133727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133727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133727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133727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311782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311782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311782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311782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311782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311782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311782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311782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311782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311782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311782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311782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311782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311782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311782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311782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311782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311782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311782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311782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311782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311782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311782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311782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311782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311782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311782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311782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311782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311782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311782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311782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311782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311782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311782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311782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1311782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1311782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1311782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1311782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1311782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1311782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1311782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1311782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1311782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311782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311782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311782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311782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1311782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1311782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1311782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1311782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1311782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1311782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1311782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311782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311782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311782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311782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1311782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1311782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1311782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1311782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311782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311782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311782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311782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311782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311782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311782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311782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311782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311782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311782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311782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311782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311782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311782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311782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311782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311782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311782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311782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311782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311782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311782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311782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311782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311782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311782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489838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489838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489838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489838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489838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489838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489838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489838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489838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489838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489838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489838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489838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489838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489838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489838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489838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489838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489838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489838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489838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489838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489838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489838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489838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489838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489838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489838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489838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489838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1489838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1489838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1489838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1489838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489838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1489838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1489838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1489838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1489838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1489838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1489838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1489838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1489838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1489838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1489838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1489838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1489838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1489838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1489838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1489838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1489838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1489838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1489838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1489838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1489838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1489838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1489838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1489838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1489838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1489838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1489838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1489838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1489838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1489838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1489838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1489838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1489838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1489838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1489838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1489838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1489838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1489838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489838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1489838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1489838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1489838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1489838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489838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489838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489838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489838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489838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489838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489838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1489838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1489838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1489838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1489838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1489838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1489838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1489838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1667894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1667894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667894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667894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667894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667894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667894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667894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667894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667894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667894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667894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667894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667894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667894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667894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667894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667894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667894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667894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667894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667894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667894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667894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667894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667894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667894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667894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667894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667894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667894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667894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667894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667894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667894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667894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667894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667894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667894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667894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667894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667894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667894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667894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667894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667894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667894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667894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667894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667894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667894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667894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667894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667894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667894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1667894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667894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667894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667894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667894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667894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667894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667894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667894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667894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667894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667894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667894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667894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667894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667894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667894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667894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667894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667894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667894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667894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667894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667894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667894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667894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1667894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1667894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1667894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1667894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1667894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1667894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1667894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1667894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1667894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1667894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1845949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1845949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1845949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1845949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1845949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1845949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1845949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1845949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1845949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1845949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1845949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1845949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1845949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1845949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1845949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1845949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1845949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1845949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1845949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1845949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845949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845949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845949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1845949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1845949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1845949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1845949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1845949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845949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1845949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845949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845949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845949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845949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845949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1845949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1845949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1845949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1845949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1845949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1845949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1845949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845949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845949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845949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1845949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1845949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1845949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1845949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845949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845949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1845949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845949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845949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845949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845949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845949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1845949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1845949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1845949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1845949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1845949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1845949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1845949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1845949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1845949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1845949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1845949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1845949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1845949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1845949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1845949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1845949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1845949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1845949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1845949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1845949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1845949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1845949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1845949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1845949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1845949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1845949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1845949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1845949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1845949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1845949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1845949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1845949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1845949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1845949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2024005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2024005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2024005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2024005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2024005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2024005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2024005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2024005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2024005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2024005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2024005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2024005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2024005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2024005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2024005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2024005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2024005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2024005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2024005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2024005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2024005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2024005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2024005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2024005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2024005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2024005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2024005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2024005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2024005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2024005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2024005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2024005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2024005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2024005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2024005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2024005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2024005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2024005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2024005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2024005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2024005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2024005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2024005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2024005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2024005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2024005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2024005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2024005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2024005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2024005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2024005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2024005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2024005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2024005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024005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2024005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2024005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2024005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2024005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2024005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2024005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2024005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2024005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2024005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2024005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2024005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2024005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2024005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2024005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2024005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2024005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2024005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2024005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2024005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2024005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2024005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2024005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2024005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2024005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2024005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2024005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2024005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2024005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2024005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024005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024005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024005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2024005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2024005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2024005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2024005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2202061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2202061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2202061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2202061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2202061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2202061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2202061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2202061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2202061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2202061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2202061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2202061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2202061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2202061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2202061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2202061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2202061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2202061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2202061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2202061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2202061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2202061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2202061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2202061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2202061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2202061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2202061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2202061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2202061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2202061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2202061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2202061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2202061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2202061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2202061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2202061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2202061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2202061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2202061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2202061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2202061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2202061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2202061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2202061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2202061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2202061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2202061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2202061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2202061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2202061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2202061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2202061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2202061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2202061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2202061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2202061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2202061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2202061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2202061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2202061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2202061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2202061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2202061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2202061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2202061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2202061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2202061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2202061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2202061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2202061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2202061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2202061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2202061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2202061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2202061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2202061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2202061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2202061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2202061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2202061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2202061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2202061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2202061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2202061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2202061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2202061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2202061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2202061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2202061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2202061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2202061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2380116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2380116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2380116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2380116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2380116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2380116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2380116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2380116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2380116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2380116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2380116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2380116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2380116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2380116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2380116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2380116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2380116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2380116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2380116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2380116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2380116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2380116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2380116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2380116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2380116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2380116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2380116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2380116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2380116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2380116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2380116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2380116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2380116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2380116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2380116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2380116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2380116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2380116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2380116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2380116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2380116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2380116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2380116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2380116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2380116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2380116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2380116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2380116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2380116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2380116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2380116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2380116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2380116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2380116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2380116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2380116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2380116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2380116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2380116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2380116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2380116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2380116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2380116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2380116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2380116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2380116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2380116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2380116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2380116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2380116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2380116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2380116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2380116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2380116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2380116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2380116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2380116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2380116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2380116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2380116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2380116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2380116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2380116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2380116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2380116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2380116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2380116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2380116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2380116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2380116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2380116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2558172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2558172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2558172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2558172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2558172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2558172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2558172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2558172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2558172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2558172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2558172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2558172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2558172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2558172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2558172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2558172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2558172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2558172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2558172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2558172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2558172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2558172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2558172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2558172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2558172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2558172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2558172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2558172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2558172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2558172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2558172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2558172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2558172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2558172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2558172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2558172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2558172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2558172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2558172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2558172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2558172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2558172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558172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558172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558172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558172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558172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558172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558172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558172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558172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558172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558172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558172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558172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558172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558172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558172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558172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558172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558172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558172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558172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558172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558172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558172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558172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558172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558172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558172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558172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558172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558172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558172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558172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2558172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2558172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2558172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2558172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2558172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2558172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2558172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2558172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2558172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2558172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2558172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2558172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2558172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2558172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2558172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2558172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2736228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2736228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2736228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2736228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2736228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2736228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2736228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2736228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2736228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2736228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2736228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2736228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2736228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2736228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2736228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2736228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2736228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2736228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2736228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2736228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2736228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2736228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2736228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2736228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2736228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2736228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2736228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2736228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2736228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2736228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2736228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2736228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2736228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2736228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2736228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2736228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2736228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2736228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2736228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2736228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2736228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2736228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2736228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2736228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2736228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2736228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2736228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2736228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2736228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2736228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2736228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2736228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2736228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2736228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2736228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2736228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2736228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2736228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2736228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2736228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2736228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2736228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2736228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2736228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2736228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2736228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2736228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2736228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2736228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2736228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2736228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2736228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2736228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2736228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2736228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2736228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2736228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2736228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2736228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2736228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2736228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736228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736228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736228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736228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736228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736228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736228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736228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736228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2736228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962846" y="10022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966625" y="10059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998457" y="100894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002237" y="10127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016306" y="10079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020086" y="10117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034068" y="9829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037848" y="9867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051917" y="9590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055697" y="9628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069679" y="9574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073459" y="9611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087528" y="9524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091308" y="9561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123139" y="9507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126919" y="95453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140901" y="96038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144681" y="9641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158751" y="9588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162530" y="9625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176512" y="95136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180292" y="9551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194362" y="9644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198142" y="96818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212124" y="9713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215903" y="9750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229973" y="9780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233753" y="9818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247735" y="974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251515" y="977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265584" y="977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269364" y="98174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301195" y="100089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304975" y="100467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318957" y="101524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322737" y="10190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336806" y="10113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340586" y="10151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354568" y="102416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358348" y="102794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372417" y="10144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376197" y="10182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390179" y="10316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393959" y="10354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408029" y="103886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411808" y="10426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443640" y="103230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447420" y="10360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497013" y="10359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500793" y="10397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514862" y="10352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518642" y="10390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550473" y="105356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554253" y="10573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568235" y="10510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572015" y="105480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586084" y="10533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589864" y="10570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603846" y="10502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607626" y="10540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621695" y="10407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625475" y="10445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639457" y="105715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643237" y="106093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657306" y="10554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661086" y="10591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692918" y="10602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696697" y="10639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728529" y="10719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732309" y="10757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746291" y="10567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750071" y="1060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764140" y="10875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767920" y="10912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781902" y="10685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785682" y="107230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799751" y="1071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803531" y="10750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888735" y="107342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892515" y="107720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906584" y="10950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910364" y="10988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924346" y="10705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928126" y="10743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942196" y="10890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945975" y="109286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977807" y="10961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981587" y="10999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995569" y="11010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999348" y="11048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2013418" y="10985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2017198" y="11023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2031180" y="11165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2034960" y="11203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2049029" y="110649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2052809" y="11102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066791" y="11080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070571" y="11118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120251" y="111559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124031" y="11193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155862" y="11306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159642" y="11344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173624" y="1129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177404" y="1133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209235" y="114596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213015" y="11497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227085" y="11409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230864" y="11447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244847" y="115689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248626" y="116067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280458" y="1158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284238" y="1162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298307" y="1165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302087" y="1168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316069" y="118699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319849" y="119077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333918" y="11745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337698" y="117835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351680" y="119793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355460" y="120171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387291" y="12024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391071" y="12062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405140" y="121639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408920" y="122017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440751" y="12311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444531" y="12349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458513" y="122164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462293" y="122542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494125" y="12628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497904" y="12666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511974" y="126329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515754" y="126707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529736" y="12807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533515" y="128457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565347" y="132121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569127" y="132499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583196" y="13321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586976" y="13359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600958" y="13410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604738" y="13448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618807" y="13675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622587" y="13713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654418" y="14316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658198" y="14354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672180" y="146593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675960" y="146971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725641" y="17146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729420" y="17183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900294" y="468560"/>
            <a:ext cx="0" cy="1853564"/>
          </a:xfrm>
          <a:custGeom>
            <a:avLst/>
            <a:gdLst/>
            <a:ahLst/>
            <a:cxnLst/>
            <a:rect l="l" t="t" r="r" b="b"/>
            <a:pathLst>
              <a:path w="0" h="1853564">
                <a:moveTo>
                  <a:pt x="0" y="0"/>
                </a:moveTo>
                <a:lnTo>
                  <a:pt x="0" y="1853529"/>
                </a:lnTo>
              </a:path>
            </a:pathLst>
          </a:custGeom>
          <a:ln w="505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865287" y="226661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865287" y="2092411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865287" y="1918118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865287" y="1743825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865287" y="1569619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865287" y="13953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865287" y="122103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865287" y="10468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865287" y="872533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865287" y="69824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865287" y="524034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 txBox="1"/>
          <p:nvPr/>
        </p:nvSpPr>
        <p:spPr>
          <a:xfrm>
            <a:off x="587122" y="454461"/>
            <a:ext cx="273685" cy="187325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100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90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80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70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60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50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40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30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20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10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5"/>
              </a:spcBef>
            </a:pPr>
            <a:r>
              <a:rPr dirty="0" sz="650" spc="20">
                <a:latin typeface="Arial"/>
                <a:cs typeface="Arial"/>
              </a:rPr>
              <a:t>0</a:t>
            </a:r>
            <a:r>
              <a:rPr dirty="0" sz="650" spc="-85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2367" name="object 2367"/>
          <p:cNvSpPr txBox="1"/>
          <p:nvPr/>
        </p:nvSpPr>
        <p:spPr>
          <a:xfrm>
            <a:off x="435029" y="521821"/>
            <a:ext cx="123189" cy="174942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15">
                <a:latin typeface="Arial"/>
                <a:cs typeface="Arial"/>
              </a:rPr>
              <a:t>Share </a:t>
            </a:r>
            <a:r>
              <a:rPr dirty="0" sz="650" spc="10">
                <a:latin typeface="Arial"/>
                <a:cs typeface="Arial"/>
              </a:rPr>
              <a:t>with better </a:t>
            </a:r>
            <a:r>
              <a:rPr dirty="0" sz="650" spc="15">
                <a:latin typeface="Arial"/>
                <a:cs typeface="Arial"/>
              </a:rPr>
              <a:t>outcome than </a:t>
            </a:r>
            <a:r>
              <a:rPr dirty="0" sz="650" spc="10">
                <a:latin typeface="Arial"/>
                <a:cs typeface="Arial"/>
              </a:rPr>
              <a:t>their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parents</a:t>
            </a:r>
            <a:endParaRPr sz="650">
              <a:latin typeface="Arial"/>
              <a:cs typeface="Arial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900286" y="2322090"/>
            <a:ext cx="1891664" cy="0"/>
          </a:xfrm>
          <a:custGeom>
            <a:avLst/>
            <a:gdLst/>
            <a:ahLst/>
            <a:cxnLst/>
            <a:rect l="l" t="t" r="r" b="b"/>
            <a:pathLst>
              <a:path w="1891664" h="0">
                <a:moveTo>
                  <a:pt x="0" y="0"/>
                </a:moveTo>
                <a:lnTo>
                  <a:pt x="1891415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955671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1133727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1311782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1489838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1667894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1845949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2024005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2202061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2380116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2558172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2736228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1273879" y="2608537"/>
            <a:ext cx="1144270" cy="280670"/>
          </a:xfrm>
          <a:custGeom>
            <a:avLst/>
            <a:gdLst/>
            <a:ahLst/>
            <a:cxnLst/>
            <a:rect l="l" t="t" r="r" b="b"/>
            <a:pathLst>
              <a:path w="1144270" h="280669">
                <a:moveTo>
                  <a:pt x="0" y="280549"/>
                </a:moveTo>
                <a:lnTo>
                  <a:pt x="1144141" y="280549"/>
                </a:lnTo>
                <a:lnTo>
                  <a:pt x="1144141" y="0"/>
                </a:lnTo>
                <a:lnTo>
                  <a:pt x="0" y="0"/>
                </a:lnTo>
                <a:lnTo>
                  <a:pt x="0" y="28054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1308195" y="26769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1311975" y="26807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 txBox="1"/>
          <p:nvPr/>
        </p:nvSpPr>
        <p:spPr>
          <a:xfrm>
            <a:off x="918647" y="2335639"/>
            <a:ext cx="1903730" cy="53530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ctr">
              <a:lnSpc>
                <a:spcPts val="770"/>
              </a:lnSpc>
              <a:spcBef>
                <a:spcPts val="135"/>
              </a:spcBef>
            </a:pPr>
            <a:r>
              <a:rPr dirty="0" sz="650" spc="20">
                <a:latin typeface="Arial"/>
                <a:cs typeface="Arial"/>
              </a:rPr>
              <a:t>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10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20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30</a:t>
            </a:r>
            <a:r>
              <a:rPr dirty="0" sz="650" spc="5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40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50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60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70</a:t>
            </a:r>
            <a:r>
              <a:rPr dirty="0" sz="650" spc="5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80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90</a:t>
            </a:r>
            <a:r>
              <a:rPr dirty="0" sz="650" spc="6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  <a:p>
            <a:pPr algn="ctr" marR="41910">
              <a:lnSpc>
                <a:spcPts val="770"/>
              </a:lnSpc>
            </a:pPr>
            <a:r>
              <a:rPr dirty="0" sz="650" spc="10">
                <a:latin typeface="Arial"/>
                <a:cs typeface="Arial"/>
              </a:rPr>
              <a:t>Parental </a:t>
            </a:r>
            <a:r>
              <a:rPr dirty="0" sz="650" spc="15">
                <a:latin typeface="Arial"/>
                <a:cs typeface="Arial"/>
              </a:rPr>
              <a:t>income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percentile</a:t>
            </a:r>
            <a:endParaRPr sz="650">
              <a:latin typeface="Arial"/>
              <a:cs typeface="Arial"/>
            </a:endParaRPr>
          </a:p>
          <a:p>
            <a:pPr marL="461645" marR="444500">
              <a:lnSpc>
                <a:spcPct val="123700"/>
              </a:lnSpc>
              <a:spcBef>
                <a:spcPts val="505"/>
              </a:spcBef>
              <a:tabLst>
                <a:tab pos="1027430" algn="l"/>
              </a:tabLst>
            </a:pPr>
            <a:r>
              <a:rPr dirty="0" sz="650" spc="15">
                <a:latin typeface="Arial"/>
                <a:cs typeface="Arial"/>
              </a:rPr>
              <a:t>incom</a:t>
            </a:r>
            <a:r>
              <a:rPr dirty="0" sz="650" spc="20">
                <a:latin typeface="Arial"/>
                <a:cs typeface="Arial"/>
              </a:rPr>
              <a:t>e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10">
                <a:latin typeface="Arial"/>
                <a:cs typeface="Arial"/>
              </a:rPr>
              <a:t>occupation  </a:t>
            </a:r>
            <a:r>
              <a:rPr dirty="0" sz="650" spc="10">
                <a:latin typeface="Arial"/>
                <a:cs typeface="Arial"/>
              </a:rPr>
              <a:t>education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2384" name="object 2384"/>
          <p:cNvSpPr txBox="1"/>
          <p:nvPr/>
        </p:nvSpPr>
        <p:spPr>
          <a:xfrm>
            <a:off x="450627" y="2903230"/>
            <a:ext cx="2077720" cy="1797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605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Binned </a:t>
            </a:r>
            <a:r>
              <a:rPr dirty="0" sz="550">
                <a:latin typeface="Arial"/>
                <a:cs typeface="Arial"/>
              </a:rPr>
              <a:t>scatter </a:t>
            </a:r>
            <a:r>
              <a:rPr dirty="0" sz="550" spc="-5">
                <a:latin typeface="Arial"/>
                <a:cs typeface="Arial"/>
              </a:rPr>
              <a:t>plot: avg. within each</a:t>
            </a:r>
            <a:r>
              <a:rPr dirty="0" sz="550" spc="-20">
                <a:latin typeface="Arial"/>
                <a:cs typeface="Arial"/>
              </a:rPr>
              <a:t> </a:t>
            </a:r>
            <a:r>
              <a:rPr dirty="0" sz="550" spc="-5">
                <a:latin typeface="Arial"/>
                <a:cs typeface="Arial"/>
              </a:rPr>
              <a:t>percentile.</a:t>
            </a:r>
            <a:endParaRPr sz="550">
              <a:latin typeface="Arial"/>
              <a:cs typeface="Arial"/>
            </a:endParaRPr>
          </a:p>
          <a:p>
            <a:pPr marL="12700">
              <a:lnSpc>
                <a:spcPts val="605"/>
              </a:lnSpc>
            </a:pPr>
            <a:r>
              <a:rPr dirty="0" sz="550" spc="-5">
                <a:latin typeface="Arial"/>
                <a:cs typeface="Arial"/>
              </a:rPr>
              <a:t>Parental income percentile defined at </a:t>
            </a:r>
            <a:r>
              <a:rPr dirty="0" sz="550">
                <a:latin typeface="Arial"/>
                <a:cs typeface="Arial"/>
              </a:rPr>
              <a:t>child </a:t>
            </a:r>
            <a:r>
              <a:rPr dirty="0" sz="550" spc="-5">
                <a:latin typeface="Arial"/>
                <a:cs typeface="Arial"/>
              </a:rPr>
              <a:t>age 15-20 </a:t>
            </a:r>
            <a:r>
              <a:rPr dirty="0" sz="550">
                <a:latin typeface="Arial"/>
                <a:cs typeface="Arial"/>
              </a:rPr>
              <a:t>(equal</a:t>
            </a:r>
            <a:r>
              <a:rPr dirty="0" sz="550" spc="-40">
                <a:latin typeface="Arial"/>
                <a:cs typeface="Arial"/>
              </a:rPr>
              <a:t> </a:t>
            </a:r>
            <a:r>
              <a:rPr dirty="0" sz="550">
                <a:latin typeface="Arial"/>
                <a:cs typeface="Arial"/>
              </a:rPr>
              <a:t>split).</a:t>
            </a:r>
            <a:endParaRPr sz="550">
              <a:latin typeface="Arial"/>
              <a:cs typeface="Arial"/>
            </a:endParaRPr>
          </a:p>
        </p:txBody>
      </p:sp>
      <p:sp>
        <p:nvSpPr>
          <p:cNvPr id="2385" name="object 2385"/>
          <p:cNvSpPr txBox="1"/>
          <p:nvPr/>
        </p:nvSpPr>
        <p:spPr>
          <a:xfrm>
            <a:off x="3016605" y="788715"/>
            <a:ext cx="199771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Hohe absolute</a:t>
            </a:r>
            <a:r>
              <a:rPr dirty="0" sz="900" spc="-3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Einkommensmobilität</a:t>
            </a:r>
            <a:endParaRPr sz="900">
              <a:latin typeface="Arial"/>
              <a:cs typeface="Arial"/>
            </a:endParaRPr>
          </a:p>
        </p:txBody>
      </p:sp>
      <p:sp>
        <p:nvSpPr>
          <p:cNvPr id="2386" name="object 2386"/>
          <p:cNvSpPr txBox="1"/>
          <p:nvPr/>
        </p:nvSpPr>
        <p:spPr>
          <a:xfrm>
            <a:off x="3930027" y="2803688"/>
            <a:ext cx="1489710" cy="26733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10489" marR="5080" indent="-98425">
              <a:lnSpc>
                <a:spcPts val="950"/>
              </a:lnSpc>
              <a:spcBef>
                <a:spcPts val="135"/>
              </a:spcBef>
            </a:pPr>
            <a:r>
              <a:rPr dirty="0" sz="800" spc="-5">
                <a:latin typeface="Arial"/>
                <a:cs typeface="Arial"/>
              </a:rPr>
              <a:t>Quelle: Gschwend und </a:t>
            </a:r>
            <a:r>
              <a:rPr dirty="0" sz="800">
                <a:latin typeface="Arial"/>
                <a:cs typeface="Arial"/>
              </a:rPr>
              <a:t>Martínez  </a:t>
            </a:r>
            <a:r>
              <a:rPr dirty="0" sz="800" spc="-5">
                <a:latin typeface="Arial"/>
                <a:cs typeface="Arial"/>
              </a:rPr>
              <a:t>(</a:t>
            </a:r>
            <a:r>
              <a:rPr dirty="0" sz="800" spc="-5" i="1">
                <a:latin typeface="Arial"/>
                <a:cs typeface="Arial"/>
              </a:rPr>
              <a:t>laufendes</a:t>
            </a:r>
            <a:r>
              <a:rPr dirty="0" sz="800" spc="-25" i="1">
                <a:latin typeface="Arial"/>
                <a:cs typeface="Arial"/>
              </a:rPr>
              <a:t> </a:t>
            </a:r>
            <a:r>
              <a:rPr dirty="0" sz="800" spc="-5" i="1">
                <a:latin typeface="Arial"/>
                <a:cs typeface="Arial"/>
              </a:rPr>
              <a:t>Forschungsprojekt</a:t>
            </a:r>
            <a:r>
              <a:rPr dirty="0" sz="800" spc="-5">
                <a:latin typeface="Arial"/>
                <a:cs typeface="Arial"/>
              </a:rPr>
              <a:t>)</a:t>
            </a:r>
            <a:endParaRPr sz="800">
              <a:latin typeface="Arial"/>
              <a:cs typeface="Arial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44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0169" y="84604"/>
            <a:ext cx="411607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20"/>
              <a:t>Wer </a:t>
            </a:r>
            <a:r>
              <a:rPr dirty="0" spc="-5"/>
              <a:t>erreicht einen höheren beruflichen Status als die</a:t>
            </a:r>
            <a:r>
              <a:rPr dirty="0"/>
              <a:t> </a:t>
            </a:r>
            <a:r>
              <a:rPr dirty="0" spc="-5"/>
              <a:t>Eltern?</a:t>
            </a:r>
          </a:p>
        </p:txBody>
      </p:sp>
      <p:sp>
        <p:nvSpPr>
          <p:cNvPr id="3" name="object 3"/>
          <p:cNvSpPr/>
          <p:nvPr/>
        </p:nvSpPr>
        <p:spPr>
          <a:xfrm>
            <a:off x="902805" y="471081"/>
            <a:ext cx="1886585" cy="1848485"/>
          </a:xfrm>
          <a:custGeom>
            <a:avLst/>
            <a:gdLst/>
            <a:ahLst/>
            <a:cxnLst/>
            <a:rect l="l" t="t" r="r" b="b"/>
            <a:pathLst>
              <a:path w="1886585" h="1848485">
                <a:moveTo>
                  <a:pt x="0" y="1848489"/>
                </a:moveTo>
                <a:lnTo>
                  <a:pt x="1886375" y="1848489"/>
                </a:lnTo>
                <a:lnTo>
                  <a:pt x="1886375" y="0"/>
                </a:lnTo>
                <a:lnTo>
                  <a:pt x="0" y="0"/>
                </a:lnTo>
                <a:lnTo>
                  <a:pt x="0" y="184848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2041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4062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6074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8095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0108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2120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4141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6154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08175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0187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2200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4221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6233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8255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20267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22279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4301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6313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28334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30347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32359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34380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36393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38414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40426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42439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44460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46472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48493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50506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52518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54539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56552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58573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60585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2598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4619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66631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68653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70665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72677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74699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76711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78732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0745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82757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84778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86791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88812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90824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92837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94858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96870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98891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00904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02916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04937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06950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08971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10983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12996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15017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170299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19051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210635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23076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25097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27109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291307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311431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33155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35176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37189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392103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41222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43235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45256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47268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49290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51302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533148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55336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57348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59369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61382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633944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65415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67428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69449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71461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734740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754952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775076" y="20924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92041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94062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96074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98095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100108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102120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104141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106154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108175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110187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112200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114221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116233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118255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120267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122279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124301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126313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128334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130347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132359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34380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36393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38414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40426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42439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144460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146472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148493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50506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52518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54539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156552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58573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60585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62598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64619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66631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68653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170665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172677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174699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76711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178732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180745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182757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184778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186791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188812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90824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92837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94858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96870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98891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200904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202916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204937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206950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208971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210983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12996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215017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2170299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219051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2210635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223076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25097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27109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2291307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311431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33155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35176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37189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392103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41222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43235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45256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47268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49290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51302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33148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5336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7348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59369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61382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633944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65415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67428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69449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71461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734740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754952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775076" y="19181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92041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94062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96074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98095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00108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02120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04141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06154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08175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10187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12200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14221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16233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18255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20267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22279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24301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26313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28334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30347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2359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4380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6393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38414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40426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42439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44460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46472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48493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50506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52518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54539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56552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58573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60585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62598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64619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66631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68653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70665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72677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74699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76711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78732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80745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82757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84778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86791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88812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90824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92837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194858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196870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198891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00904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02916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04937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06950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08971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10983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12996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15017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170299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19051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210635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23076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25097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27109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291307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311431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33155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35176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37189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392103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41222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43235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45256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47268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49290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51302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533148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55336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57348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59369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61382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633944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65415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67428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69449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71461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734740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754952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775076" y="17438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92041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94062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96074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98095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100108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102120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104141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106154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108175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110187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112200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14221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16233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18255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120267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122279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124301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26313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28334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30347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132359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134380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136393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138414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140426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142439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44460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46472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48493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150506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152518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154539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156552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158573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160585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162598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64619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166631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168653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170665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172677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174699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176711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178732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180745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82757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84778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86791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88812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90824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92837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94858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96870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98891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200904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202916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204937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206950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208971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210983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212996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215017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170299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19051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210635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23076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225097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227109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2291307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2311431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233155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235176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237189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2392103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241222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243235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245256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247268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249290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251302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2533148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55336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57348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259369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261382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2633944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265415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267428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269449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271461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2734740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754952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2775076" y="15696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92041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94062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96074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98095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00108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02120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04141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06154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08175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10187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12200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14221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16233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118255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120267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122279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124301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126313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128334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130347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132359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134380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136393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138414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140426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142439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144460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146472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148493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150506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152518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154539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156552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158573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160585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162598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164619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166631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168653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170665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172677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174699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176711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178732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180745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182757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184778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186791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188812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190824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192837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194858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196870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198891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00904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02916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04937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06950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08971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10983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12996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15017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170299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19051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210635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23076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25097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27109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2291307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2311431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233155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235176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237189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2392103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241222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243235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245256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247268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249290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251302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2533148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255336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257348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259369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261382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2633944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265415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267428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269449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271461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2734740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2754952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2775076" y="13953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92041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94062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96074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98095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00108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02120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04141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06154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08175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10187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12200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14221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16233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18255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20267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22279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24301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26313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28334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30347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32359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34380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36393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38414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40426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42439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44460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46472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48493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50506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52518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54539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56552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58573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60585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62598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64619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66631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68653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70665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72677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74699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76711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78732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80745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82757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84778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86791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88812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90824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92837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94858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96870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98891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00904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02916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04937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06950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08971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10983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12996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15017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170299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19051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210635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23076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25097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27109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291307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311431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33155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35176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37189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392103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41222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43235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45256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47268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49290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51302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533148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55336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57348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59369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61382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633944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65415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67428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69449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71461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734740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754952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775076" y="12210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92041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94062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96074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98095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100108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102120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104141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106154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08175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10187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12200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14221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16233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18255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20267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22279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24301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26313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28334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30347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32359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34380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36393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38414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40426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42439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44460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46472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48493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50506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52518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54539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56552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58573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60585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62598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64619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166631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168653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170665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172677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74699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76711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78732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80745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182757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184778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186791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188812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190824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192837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94858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96870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98891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200904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202916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204937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206950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208971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210983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212996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215017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2170299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19051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210635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23076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225097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227109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2291307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2311431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233155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235176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237189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2392103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41222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43235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45256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247268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249290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251302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2533148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255336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257348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259369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261382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2633944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265415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267428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269449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271461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2734740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2754952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2775076" y="1046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92041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94062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96074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98095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00108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02120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04141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06154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08175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10187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12200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14221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16233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18255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20267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22279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24301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26313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28334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30347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32359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34380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36393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38414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40426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42439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44460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46472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48493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50506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52518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54539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56552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58573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60585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62598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64619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66631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68653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70665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72677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74699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76711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78732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80745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82757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84778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86791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88812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90824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92837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94858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96870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198891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00904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02916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04937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06950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08971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10983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12996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15017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170299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19051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210635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23076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25097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27109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291307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311431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33155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35176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37189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392103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41222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43235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45256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47268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49290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51302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533148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55336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57348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59369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61382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2633944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265415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267428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69449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271461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2734740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2754952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2775076" y="87253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92041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94062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96074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98095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100108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102120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104141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106154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108175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110187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112200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114221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116233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118255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120267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122279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124301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126313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128334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130347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132359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34380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36393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38414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40426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42439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44460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46472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48493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50506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52518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54539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56552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58573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60585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62598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64619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66631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68653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70665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72677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74699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76711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78732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80745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82757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84778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86791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88812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90824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92837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94858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96870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98891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200904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202916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204937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206950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208971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210983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212996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215017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2170299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219051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2210635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223076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225097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227109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2291307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311431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33155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35176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37189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392103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41222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43235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45256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47268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49290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51302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533148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55336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57348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59369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61382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633944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65415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67428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69449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71461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734740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754952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775076" y="69824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955671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955671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955671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955671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955671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955671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955671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955671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955671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955671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955671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955671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955671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955671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955671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955671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955671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955671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955671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955671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955671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955671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955671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955671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955671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955671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955671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955671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955671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955671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955671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955671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955671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955671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955671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955671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955671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955671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955671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955671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955671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955671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955671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955671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955671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955671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955671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955671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955671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955671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955671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955671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955671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955671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955671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955671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955671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955671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955671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955671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955671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955671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955671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955671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955671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955671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955671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955671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955671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955671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955671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955671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955671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955671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955671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955671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955671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955671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955671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955671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955671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955671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955671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955671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955671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955671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955671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955671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955671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955671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955671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133727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133727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133727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133727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133727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133727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133727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133727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133727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133727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133727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133727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133727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133727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133727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133727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133727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133727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133727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133727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133727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133727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133727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133727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133727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133727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133727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133727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133727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133727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133727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133727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133727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133727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133727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133727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133727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133727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133727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133727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133727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133727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133727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133727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133727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133727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133727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133727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133727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133727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133727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133727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133727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133727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133727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133727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133727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133727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133727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133727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133727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133727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133727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133727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133727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133727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133727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133727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133727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133727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133727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133727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133727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133727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133727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133727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133727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133727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133727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133727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133727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133727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133727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133727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133727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133727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133727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133727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133727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133727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133727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311782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311782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311782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311782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311782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311782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311782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311782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311782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311782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311782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311782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311782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311782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311782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311782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311782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311782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311782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311782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311782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311782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311782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311782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311782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311782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311782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311782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311782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311782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311782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311782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311782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311782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311782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311782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1311782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1311782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1311782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1311782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1311782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1311782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1311782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1311782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1311782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311782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311782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311782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311782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1311782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1311782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1311782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1311782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1311782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1311782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1311782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311782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311782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311782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311782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1311782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1311782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1311782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1311782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311782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311782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311782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311782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311782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311782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311782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311782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311782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311782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311782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311782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311782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311782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311782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311782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311782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311782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311782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311782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311782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311782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311782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311782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311782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311782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311782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489838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489838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489838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489838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489838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489838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489838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489838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489838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489838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489838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489838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489838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489838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489838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489838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489838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489838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489838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489838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489838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489838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489838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489838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489838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489838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489838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489838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489838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489838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1489838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1489838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1489838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1489838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489838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1489838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1489838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1489838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1489838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1489838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1489838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1489838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1489838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1489838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1489838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1489838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1489838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1489838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1489838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1489838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1489838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1489838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1489838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1489838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1489838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1489838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1489838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1489838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1489838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1489838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1489838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1489838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1489838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1489838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1489838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1489838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1489838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1489838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1489838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1489838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1489838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1489838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489838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1489838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1489838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1489838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1489838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489838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489838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489838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489838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489838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489838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489838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1489838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1489838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1489838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1489838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1489838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1489838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1489838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1667894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1667894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667894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667894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667894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667894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667894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667894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667894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667894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667894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667894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667894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667894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667894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667894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667894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667894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667894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667894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667894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667894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667894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667894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667894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667894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667894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667894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667894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667894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667894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667894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667894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667894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667894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667894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667894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667894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667894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667894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667894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667894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667894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667894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667894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667894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667894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667894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667894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667894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667894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667894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667894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667894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667894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1667894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667894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667894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667894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667894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667894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667894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667894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667894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667894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667894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667894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667894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667894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667894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667894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667894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667894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667894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667894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667894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667894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667894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667894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667894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667894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1667894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1667894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1667894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1667894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1667894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1667894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1667894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1667894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1667894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1667894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1845949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1845949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1845949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1845949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1845949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1845949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1845949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1845949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1845949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1845949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1845949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1845949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1845949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1845949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1845949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1845949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1845949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1845949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1845949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1845949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845949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845949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845949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1845949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1845949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1845949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1845949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1845949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845949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1845949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845949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845949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845949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845949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845949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1845949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1845949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1845949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1845949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1845949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1845949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1845949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845949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845949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845949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1845949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1845949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1845949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1845949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845949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845949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1845949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845949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845949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845949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845949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845949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1845949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1845949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1845949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1845949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1845949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1845949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1845949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1845949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1845949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1845949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1845949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1845949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1845949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1845949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1845949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1845949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1845949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1845949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1845949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1845949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1845949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1845949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1845949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1845949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1845949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1845949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1845949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1845949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1845949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1845949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1845949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1845949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1845949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1845949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2024005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2024005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2024005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2024005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2024005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2024005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2024005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2024005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2024005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2024005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2024005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2024005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2024005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2024005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2024005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2024005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2024005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2024005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2024005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2024005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2024005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2024005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2024005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2024005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2024005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2024005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2024005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2024005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2024005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2024005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2024005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2024005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2024005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2024005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2024005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2024005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2024005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2024005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2024005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2024005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2024005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2024005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2024005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2024005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2024005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2024005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2024005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2024005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2024005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2024005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2024005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2024005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2024005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2024005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024005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2024005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2024005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2024005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2024005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2024005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2024005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2024005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2024005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2024005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2024005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2024005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2024005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2024005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2024005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2024005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2024005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2024005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2024005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2024005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2024005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2024005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2024005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2024005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2024005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2024005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2024005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2024005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2024005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2024005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024005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024005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024005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2024005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2024005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2024005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2024005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2202061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2202061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2202061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2202061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2202061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2202061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2202061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2202061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2202061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2202061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2202061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2202061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2202061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2202061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2202061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2202061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2202061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2202061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2202061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2202061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2202061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2202061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2202061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2202061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2202061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2202061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2202061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2202061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2202061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2202061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2202061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2202061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2202061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2202061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2202061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2202061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2202061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2202061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2202061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2202061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2202061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2202061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2202061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2202061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2202061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2202061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2202061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2202061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2202061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2202061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2202061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2202061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2202061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2202061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2202061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2202061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2202061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2202061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2202061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2202061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2202061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2202061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2202061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2202061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2202061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2202061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2202061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2202061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2202061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2202061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2202061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2202061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2202061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2202061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2202061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2202061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2202061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2202061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2202061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2202061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2202061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2202061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2202061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2202061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2202061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2202061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2202061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2202061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2202061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2202061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2202061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2380116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2380116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2380116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2380116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2380116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2380116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2380116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2380116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2380116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2380116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2380116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2380116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2380116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2380116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2380116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2380116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2380116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2380116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2380116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2380116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2380116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2380116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2380116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2380116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2380116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2380116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2380116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2380116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2380116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2380116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2380116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2380116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2380116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2380116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2380116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2380116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2380116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2380116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2380116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2380116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2380116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2380116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2380116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2380116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2380116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2380116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2380116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2380116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2380116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2380116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2380116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2380116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2380116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2380116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2380116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2380116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2380116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2380116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2380116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2380116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2380116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2380116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2380116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2380116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2380116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2380116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2380116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2380116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2380116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2380116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2380116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2380116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2380116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2380116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2380116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2380116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2380116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2380116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2380116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2380116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2380116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2380116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2380116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2380116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2380116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2380116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2380116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2380116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2380116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2380116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2380116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2558172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2558172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2558172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2558172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2558172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2558172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2558172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2558172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2558172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2558172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2558172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2558172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2558172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2558172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2558172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2558172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2558172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2558172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2558172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2558172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2558172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2558172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2558172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2558172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2558172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2558172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2558172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2558172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2558172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2558172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2558172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2558172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2558172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2558172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2558172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2558172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2558172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2558172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2558172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2558172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2558172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2558172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558172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558172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558172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558172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558172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558172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558172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558172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558172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558172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558172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558172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558172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558172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558172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558172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558172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558172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558172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558172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558172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558172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558172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558172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558172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558172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558172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558172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558172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558172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558172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558172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558172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2558172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2558172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2558172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2558172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2558172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2558172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2558172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2558172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2558172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2558172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2558172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2558172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2558172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2558172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2558172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2558172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2736228" y="2299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2736228" y="2279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2736228" y="225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2736228" y="2238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2736228" y="22187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2736228" y="21985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2736228" y="21784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2736228" y="21582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2736228" y="21380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2736228" y="2117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2736228" y="2097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2736228" y="2077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2736228" y="20575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2736228" y="2037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2736228" y="2017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2736228" y="1996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2736228" y="19768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2736228" y="19567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2736228" y="19364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2736228" y="1916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2736228" y="18961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2736228" y="1876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2736228" y="185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2736228" y="1835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2736228" y="1815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2736228" y="17953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2736228" y="17752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2736228" y="17551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2736228" y="17349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2736228" y="1714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2736228" y="1694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2736228" y="16744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2736228" y="16543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2736228" y="1634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2736228" y="16139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2736228" y="15937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2736228" y="15736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2736228" y="1553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2736228" y="1533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2736228" y="1513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2736228" y="1492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2736228" y="1472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2736228" y="14527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2736228" y="14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2736228" y="1412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2736228" y="1392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2736228" y="1372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2736228" y="13519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2736228" y="13317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2736228" y="13115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2736228" y="12913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2736228" y="12712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2736228" y="12511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2736228" y="1230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2736228" y="1210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2736228" y="11905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2736228" y="11704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2736228" y="11503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2736228" y="11301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2736228" y="1109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2736228" y="1089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2736228" y="1069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2736228" y="10495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2736228" y="1029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2736228" y="10092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2736228" y="988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2736228" y="968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2736228" y="9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2736228" y="928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2736228" y="908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2736228" y="8881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2736228" y="8680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2736228" y="8479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2736228" y="8277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2736228" y="807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2736228" y="787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2736228" y="767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2736228" y="7471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2736228" y="7269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2736228" y="706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2736228" y="6866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736228" y="666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736228" y="646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736228" y="626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736228" y="606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736228" y="585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736228" y="5656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736228" y="545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736228" y="52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736228" y="505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2736228" y="485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962846" y="10022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966625" y="10059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998457" y="100894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002237" y="10127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016306" y="10079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020086" y="10117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034068" y="9829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037848" y="9867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051917" y="9590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055697" y="9628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069679" y="9574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073459" y="9611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087528" y="9524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091308" y="9561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123139" y="9507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126919" y="95453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140901" y="96038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144681" y="9641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158751" y="9588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162530" y="9625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176512" y="95136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180292" y="9551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194362" y="9644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198142" y="96818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212124" y="9713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215903" y="9750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229973" y="9780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233753" y="9818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247735" y="974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251515" y="977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265584" y="977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269364" y="98174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301195" y="100089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304975" y="100467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318957" y="101524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322737" y="101902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336806" y="10113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340586" y="101517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354568" y="102416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358348" y="102794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372417" y="10144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376197" y="10182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390179" y="10316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393959" y="10354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408029" y="103886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411808" y="10426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443640" y="103230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447420" y="10360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497013" y="10359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500793" y="10397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514862" y="10352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518642" y="10390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550473" y="105356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554253" y="10573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568235" y="10510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572015" y="105480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586084" y="10533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589864" y="10570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603846" y="10502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607626" y="10540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621695" y="10407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625475" y="10445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639457" y="105715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643237" y="106093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657306" y="10554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661086" y="10591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692918" y="10602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696697" y="10639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728529" y="10719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732309" y="10757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746291" y="10567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750071" y="1060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764140" y="10875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767920" y="10912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781902" y="10685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785682" y="107230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799751" y="1071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803531" y="10750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888735" y="107342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892515" y="107720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906584" y="10950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910364" y="10988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924346" y="10705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928126" y="107431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942196" y="10890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945975" y="109286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977807" y="10961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981587" y="10999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995569" y="11010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999348" y="11048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2013418" y="10985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2017198" y="11023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2031180" y="11165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2034960" y="11203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2049029" y="110649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2052809" y="11102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066791" y="11080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070571" y="11118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120251" y="111559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124031" y="11193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155862" y="11306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159642" y="11344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173624" y="1129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177404" y="1133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209235" y="114596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213015" y="11497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227085" y="11409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230864" y="11447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244847" y="115689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248626" y="116067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280458" y="1158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284238" y="1162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298307" y="1165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302087" y="1168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316069" y="118699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319849" y="119077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333918" y="11745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337698" y="117835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351680" y="119793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355460" y="120171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387291" y="12024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391071" y="12062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405140" y="121639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408920" y="122017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440751" y="12311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444531" y="12349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458513" y="122164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462293" y="122542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494125" y="12628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497904" y="12666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511974" y="126329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515754" y="126707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529736" y="12807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533515" y="128457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565347" y="132121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569127" y="132499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583196" y="13321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586976" y="133593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600958" y="134107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604738" y="13448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618807" y="13675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622587" y="13713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654418" y="14316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658198" y="14354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672180" y="146593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675960" y="146971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725641" y="17146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729420" y="17183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980695" y="10177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984475" y="10215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105290" y="9469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109070" y="9506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283346" y="99782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287126" y="1001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425790" y="10369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429570" y="10407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461402" y="103099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465181" y="10347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479251" y="102495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483031" y="10287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532624" y="1033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536404" y="103721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675068" y="10674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1678848" y="1071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1710680" y="106371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1714459" y="10674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1817513" y="10701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1821293" y="10738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1835362" y="1064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1839142" y="1067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1853124" y="10752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1856904" y="10790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870973" y="10736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874753" y="10773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959957" y="11029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963737" y="11066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2084640" y="11087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2088420" y="11125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2102402" y="11284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2106182" y="11322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2138013" y="11367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2141793" y="11405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2191474" y="11488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2195253" y="1152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2262696" y="11519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2266476" y="11556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2369529" y="120292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2373309" y="120670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422902" y="12252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426682" y="122901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476363" y="123739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480142" y="124117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547585" y="12809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551365" y="12847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636569" y="14124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640349" y="14162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2690029" y="15200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2693809" y="15237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707791" y="15927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711571" y="15964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992525" y="138342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999072" y="139098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1028136" y="129549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1034683" y="130305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1134970" y="118489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1141517" y="119245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1170581" y="118822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1177128" y="119578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1188430" y="120213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1194977" y="12096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1206192" y="123328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1212739" y="124084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1277414" y="124693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1283961" y="125449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1295263" y="125708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1301810" y="126464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1313025" y="124238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1319572" y="124994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1330875" y="124378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1337422" y="125134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1348636" y="127003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1355183" y="127759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1526692" y="129855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1533239" y="130611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1562303" y="131194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1568850" y="131950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1597914" y="13304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1604461" y="13380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1722597" y="135674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1729144" y="136429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1811581" y="140022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1818128" y="140778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1847192" y="14067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1853739" y="14142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1936264" y="143452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1942811" y="144208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2007486" y="147083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2014033" y="147839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2060859" y="148885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2067406" y="149641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2078708" y="149857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2085255" y="150613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2096470" y="149472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2103017" y="150228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2114320" y="150837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2120867" y="151593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2132082" y="150898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2138628" y="151654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2185542" y="155220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2192089" y="155976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2221153" y="155448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2227700" y="156204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2238915" y="156594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2245462" y="157350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2470431" y="168677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2476978" y="169433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2488193" y="16768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2494740" y="16844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2506042" y="170672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2512589" y="171428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2541653" y="170016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2548200" y="170772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2612875" y="171897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2619423" y="172653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2630637" y="171547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2637184" y="172303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2666249" y="173743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2672795" y="174499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2701860" y="177934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2708407" y="178690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2719709" y="180271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2726256" y="181027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956914" y="147634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963461" y="148390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974763" y="147381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981310" y="148137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1010374" y="13297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1016921" y="13373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1045986" y="124404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1052532" y="125160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1063747" y="120677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1070294" y="121433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1081597" y="117719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1088144" y="118475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1099358" y="118253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1105905" y="11900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1117208" y="117824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1123755" y="118580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1152819" y="120003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1159366" y="12075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1224041" y="121980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1230588" y="122736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1241803" y="124194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1248350" y="124950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1259652" y="124203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1266199" y="124959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1366486" y="126101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1373033" y="126857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1384248" y="125183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1390794" y="125939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1402097" y="126285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1408644" y="127041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1419859" y="126320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1426406" y="127076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1437708" y="127676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1444255" y="128432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1455470" y="127869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1462017" y="128625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1473319" y="129522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1479866" y="130278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1491081" y="129995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1497628" y="130751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1508930" y="13094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1515477" y="131705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1544541" y="13164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1551088" y="132405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1580153" y="132392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1586700" y="133148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1615764" y="13255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1622311" y="13331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1633526" y="133705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1640072" y="134461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1651375" y="135586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1657922" y="136342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1669137" y="136058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1675684" y="136814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1686986" y="136776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1693533" y="137532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1704748" y="137476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1711295" y="138232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1740359" y="136198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1746906" y="136954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1758208" y="137905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1764755" y="138661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1775970" y="139550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1782517" y="14030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1793819" y="139795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1800366" y="140551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1829430" y="140836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1835978" y="141592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1865042" y="140862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1871589" y="141618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1882804" y="140687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1889350" y="141443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1900653" y="142813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1907200" y="143569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1918415" y="142892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1924962" y="143648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1954026" y="145412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1960573" y="146168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1971875" y="14542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1978422" y="14618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1989637" y="145491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1996184" y="146247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2025248" y="14703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2031795" y="147795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2043097" y="145193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2049644" y="145949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2149931" y="153243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2156478" y="15399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2167693" y="153794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2174239" y="154550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2203304" y="156358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2209851" y="157114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2256764" y="158930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2263311" y="159686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2274526" y="159306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2281073" y="160062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2292375" y="160523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2298922" y="161279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2310137" y="161835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2316684" y="162591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2327986" y="161179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2334533" y="161935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2345748" y="161756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2352295" y="162512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2363598" y="164854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2370145" y="165610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2381359" y="16495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2387906" y="16571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2399209" y="165834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2405756" y="16659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2416971" y="16628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2423517" y="16704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2434820" y="167654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2441367" y="16841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2452582" y="166490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2459129" y="167246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2523804" y="16838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2530351" y="169144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2559415" y="172571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2565962" y="173327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2577264" y="170803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2583811" y="171559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2595026" y="171862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2601573" y="172618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2648487" y="173245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2655034" y="174001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2684098" y="174093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2690645" y="174849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900294" y="468560"/>
            <a:ext cx="0" cy="1853564"/>
          </a:xfrm>
          <a:custGeom>
            <a:avLst/>
            <a:gdLst/>
            <a:ahLst/>
            <a:cxnLst/>
            <a:rect l="l" t="t" r="r" b="b"/>
            <a:pathLst>
              <a:path w="0" h="1853564">
                <a:moveTo>
                  <a:pt x="0" y="0"/>
                </a:moveTo>
                <a:lnTo>
                  <a:pt x="0" y="1853529"/>
                </a:lnTo>
              </a:path>
            </a:pathLst>
          </a:custGeom>
          <a:ln w="505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865287" y="226661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865287" y="2092411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865287" y="1918118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865287" y="1743825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865287" y="1569619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865287" y="13953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865287" y="122103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865287" y="10468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865287" y="872533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865287" y="69824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865287" y="524034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 txBox="1"/>
          <p:nvPr/>
        </p:nvSpPr>
        <p:spPr>
          <a:xfrm>
            <a:off x="587122" y="454461"/>
            <a:ext cx="273685" cy="187325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100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90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80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70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60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50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40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30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20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10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595"/>
              </a:spcBef>
            </a:pPr>
            <a:r>
              <a:rPr dirty="0" sz="650" spc="20">
                <a:latin typeface="Arial"/>
                <a:cs typeface="Arial"/>
              </a:rPr>
              <a:t>0</a:t>
            </a:r>
            <a:r>
              <a:rPr dirty="0" sz="650" spc="-85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</p:txBody>
      </p:sp>
      <p:sp>
        <p:nvSpPr>
          <p:cNvPr id="2567" name="object 2567"/>
          <p:cNvSpPr txBox="1"/>
          <p:nvPr/>
        </p:nvSpPr>
        <p:spPr>
          <a:xfrm>
            <a:off x="435029" y="521821"/>
            <a:ext cx="123189" cy="174942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15">
                <a:latin typeface="Arial"/>
                <a:cs typeface="Arial"/>
              </a:rPr>
              <a:t>Share </a:t>
            </a:r>
            <a:r>
              <a:rPr dirty="0" sz="650" spc="10">
                <a:latin typeface="Arial"/>
                <a:cs typeface="Arial"/>
              </a:rPr>
              <a:t>with better </a:t>
            </a:r>
            <a:r>
              <a:rPr dirty="0" sz="650" spc="15">
                <a:latin typeface="Arial"/>
                <a:cs typeface="Arial"/>
              </a:rPr>
              <a:t>outcome than </a:t>
            </a:r>
            <a:r>
              <a:rPr dirty="0" sz="650" spc="10">
                <a:latin typeface="Arial"/>
                <a:cs typeface="Arial"/>
              </a:rPr>
              <a:t>their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parents</a:t>
            </a:r>
            <a:endParaRPr sz="650">
              <a:latin typeface="Arial"/>
              <a:cs typeface="Arial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900286" y="2322090"/>
            <a:ext cx="1891664" cy="0"/>
          </a:xfrm>
          <a:custGeom>
            <a:avLst/>
            <a:gdLst/>
            <a:ahLst/>
            <a:cxnLst/>
            <a:rect l="l" t="t" r="r" b="b"/>
            <a:pathLst>
              <a:path w="1891664" h="0">
                <a:moveTo>
                  <a:pt x="0" y="0"/>
                </a:moveTo>
                <a:lnTo>
                  <a:pt x="1891415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955671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1133727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1311782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1489838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1667894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1845949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2024005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2202061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2380116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2558172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2736228" y="2319553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1262329" y="2608537"/>
            <a:ext cx="1167765" cy="280670"/>
          </a:xfrm>
          <a:custGeom>
            <a:avLst/>
            <a:gdLst/>
            <a:ahLst/>
            <a:cxnLst/>
            <a:rect l="l" t="t" r="r" b="b"/>
            <a:pathLst>
              <a:path w="1167764" h="280669">
                <a:moveTo>
                  <a:pt x="0" y="280549"/>
                </a:moveTo>
                <a:lnTo>
                  <a:pt x="1167240" y="280549"/>
                </a:lnTo>
                <a:lnTo>
                  <a:pt x="1167240" y="0"/>
                </a:lnTo>
                <a:lnTo>
                  <a:pt x="0" y="0"/>
                </a:lnTo>
                <a:lnTo>
                  <a:pt x="0" y="28054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1296645" y="26769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1300425" y="26807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1877379" y="266848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1883926" y="267604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 txBox="1"/>
          <p:nvPr/>
        </p:nvSpPr>
        <p:spPr>
          <a:xfrm>
            <a:off x="918647" y="2335639"/>
            <a:ext cx="1903730" cy="41275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ctr">
              <a:lnSpc>
                <a:spcPts val="770"/>
              </a:lnSpc>
              <a:spcBef>
                <a:spcPts val="135"/>
              </a:spcBef>
            </a:pPr>
            <a:r>
              <a:rPr dirty="0" sz="650" spc="20">
                <a:latin typeface="Arial"/>
                <a:cs typeface="Arial"/>
              </a:rPr>
              <a:t>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10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20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30</a:t>
            </a:r>
            <a:r>
              <a:rPr dirty="0" sz="650" spc="5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40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50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60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70</a:t>
            </a:r>
            <a:r>
              <a:rPr dirty="0" sz="650" spc="5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80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90</a:t>
            </a:r>
            <a:r>
              <a:rPr dirty="0" sz="650" spc="6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  <a:p>
            <a:pPr algn="ctr" marR="41910">
              <a:lnSpc>
                <a:spcPts val="770"/>
              </a:lnSpc>
            </a:pPr>
            <a:r>
              <a:rPr dirty="0" sz="650" spc="10">
                <a:latin typeface="Arial"/>
                <a:cs typeface="Arial"/>
              </a:rPr>
              <a:t>Parental </a:t>
            </a:r>
            <a:r>
              <a:rPr dirty="0" sz="650" spc="15">
                <a:latin typeface="Arial"/>
                <a:cs typeface="Arial"/>
              </a:rPr>
              <a:t>income</a:t>
            </a:r>
            <a:r>
              <a:rPr dirty="0" sz="650" spc="-4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percentile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550">
              <a:latin typeface="Arial"/>
              <a:cs typeface="Arial"/>
            </a:endParaRPr>
          </a:p>
          <a:p>
            <a:pPr algn="ctr" marL="9525">
              <a:lnSpc>
                <a:spcPct val="100000"/>
              </a:lnSpc>
              <a:tabLst>
                <a:tab pos="598170" algn="l"/>
              </a:tabLst>
            </a:pPr>
            <a:r>
              <a:rPr dirty="0" sz="650" spc="15">
                <a:latin typeface="Arial"/>
                <a:cs typeface="Arial"/>
              </a:rPr>
              <a:t>income	</a:t>
            </a:r>
            <a:r>
              <a:rPr dirty="0" sz="650" spc="10">
                <a:latin typeface="Arial"/>
                <a:cs typeface="Arial"/>
              </a:rPr>
              <a:t>occupation</a:t>
            </a:r>
            <a:endParaRPr sz="650">
              <a:latin typeface="Arial"/>
              <a:cs typeface="Arial"/>
            </a:endParaRPr>
          </a:p>
        </p:txBody>
      </p:sp>
      <p:sp>
        <p:nvSpPr>
          <p:cNvPr id="2586" name="object 2586"/>
          <p:cNvSpPr txBox="1"/>
          <p:nvPr/>
        </p:nvSpPr>
        <p:spPr>
          <a:xfrm>
            <a:off x="2991205" y="735574"/>
            <a:ext cx="2048510" cy="405130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657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Hohe absolute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Einkommensmobilität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Berufliche Mobilität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geringer</a:t>
            </a:r>
            <a:endParaRPr sz="900">
              <a:latin typeface="Arial"/>
              <a:cs typeface="Arial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 txBox="1"/>
          <p:nvPr/>
        </p:nvSpPr>
        <p:spPr>
          <a:xfrm>
            <a:off x="450627" y="2748774"/>
            <a:ext cx="2077720" cy="33528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ctr" marL="139065">
              <a:lnSpc>
                <a:spcPct val="100000"/>
              </a:lnSpc>
              <a:spcBef>
                <a:spcPts val="70"/>
              </a:spcBef>
            </a:pPr>
            <a:r>
              <a:rPr dirty="0" sz="650" spc="10">
                <a:latin typeface="Arial"/>
                <a:cs typeface="Arial"/>
              </a:rPr>
              <a:t>education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05"/>
              </a:lnSpc>
              <a:spcBef>
                <a:spcPts val="465"/>
              </a:spcBef>
            </a:pPr>
            <a:r>
              <a:rPr dirty="0" sz="550" spc="-5">
                <a:latin typeface="Arial"/>
                <a:cs typeface="Arial"/>
              </a:rPr>
              <a:t>Binned </a:t>
            </a:r>
            <a:r>
              <a:rPr dirty="0" sz="550">
                <a:latin typeface="Arial"/>
                <a:cs typeface="Arial"/>
              </a:rPr>
              <a:t>scatter </a:t>
            </a:r>
            <a:r>
              <a:rPr dirty="0" sz="550" spc="-5">
                <a:latin typeface="Arial"/>
                <a:cs typeface="Arial"/>
              </a:rPr>
              <a:t>plot: avg. within each</a:t>
            </a:r>
            <a:r>
              <a:rPr dirty="0" sz="550" spc="-20">
                <a:latin typeface="Arial"/>
                <a:cs typeface="Arial"/>
              </a:rPr>
              <a:t> </a:t>
            </a:r>
            <a:r>
              <a:rPr dirty="0" sz="550" spc="-5">
                <a:latin typeface="Arial"/>
                <a:cs typeface="Arial"/>
              </a:rPr>
              <a:t>percentile.</a:t>
            </a:r>
            <a:endParaRPr sz="550">
              <a:latin typeface="Arial"/>
              <a:cs typeface="Arial"/>
            </a:endParaRPr>
          </a:p>
          <a:p>
            <a:pPr marL="12700">
              <a:lnSpc>
                <a:spcPts val="605"/>
              </a:lnSpc>
            </a:pPr>
            <a:r>
              <a:rPr dirty="0" sz="550" spc="-5">
                <a:latin typeface="Arial"/>
                <a:cs typeface="Arial"/>
              </a:rPr>
              <a:t>Parental income percentile defined at </a:t>
            </a:r>
            <a:r>
              <a:rPr dirty="0" sz="550">
                <a:latin typeface="Arial"/>
                <a:cs typeface="Arial"/>
              </a:rPr>
              <a:t>child </a:t>
            </a:r>
            <a:r>
              <a:rPr dirty="0" sz="550" spc="-5">
                <a:latin typeface="Arial"/>
                <a:cs typeface="Arial"/>
              </a:rPr>
              <a:t>age 15-20 </a:t>
            </a:r>
            <a:r>
              <a:rPr dirty="0" sz="550">
                <a:latin typeface="Arial"/>
                <a:cs typeface="Arial"/>
              </a:rPr>
              <a:t>(equal</a:t>
            </a:r>
            <a:r>
              <a:rPr dirty="0" sz="550" spc="-40">
                <a:latin typeface="Arial"/>
                <a:cs typeface="Arial"/>
              </a:rPr>
              <a:t> </a:t>
            </a:r>
            <a:r>
              <a:rPr dirty="0" sz="550">
                <a:latin typeface="Arial"/>
                <a:cs typeface="Arial"/>
              </a:rPr>
              <a:t>split).</a:t>
            </a:r>
            <a:endParaRPr sz="550">
              <a:latin typeface="Arial"/>
              <a:cs typeface="Arial"/>
            </a:endParaRPr>
          </a:p>
        </p:txBody>
      </p:sp>
      <p:sp>
        <p:nvSpPr>
          <p:cNvPr id="2590" name="object 2590"/>
          <p:cNvSpPr txBox="1"/>
          <p:nvPr/>
        </p:nvSpPr>
        <p:spPr>
          <a:xfrm>
            <a:off x="3930027" y="2788708"/>
            <a:ext cx="1489710" cy="37084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110489" marR="5080" indent="-98425">
              <a:lnSpc>
                <a:spcPts val="950"/>
              </a:lnSpc>
              <a:spcBef>
                <a:spcPts val="254"/>
              </a:spcBef>
            </a:pPr>
            <a:r>
              <a:rPr dirty="0" sz="800" spc="-5">
                <a:latin typeface="Arial"/>
                <a:cs typeface="Arial"/>
              </a:rPr>
              <a:t>Quelle: Gschwend und </a:t>
            </a:r>
            <a:r>
              <a:rPr dirty="0" sz="800">
                <a:latin typeface="Arial"/>
                <a:cs typeface="Arial"/>
              </a:rPr>
              <a:t>Martínez  </a:t>
            </a:r>
            <a:r>
              <a:rPr dirty="0" sz="800" spc="-5">
                <a:latin typeface="Arial"/>
                <a:cs typeface="Arial"/>
              </a:rPr>
              <a:t>(</a:t>
            </a:r>
            <a:r>
              <a:rPr dirty="0" sz="800" spc="-5" i="1">
                <a:latin typeface="Arial"/>
                <a:cs typeface="Arial"/>
              </a:rPr>
              <a:t>laufendes</a:t>
            </a:r>
            <a:r>
              <a:rPr dirty="0" sz="800" spc="-30" i="1">
                <a:latin typeface="Arial"/>
                <a:cs typeface="Arial"/>
              </a:rPr>
              <a:t> </a:t>
            </a:r>
            <a:r>
              <a:rPr dirty="0" sz="800" spc="-5" i="1">
                <a:latin typeface="Arial"/>
                <a:cs typeface="Arial"/>
              </a:rPr>
              <a:t>Forschungsprojekt</a:t>
            </a:r>
            <a:r>
              <a:rPr dirty="0" sz="800" spc="-5">
                <a:latin typeface="Arial"/>
                <a:cs typeface="Arial"/>
              </a:rPr>
              <a:t>)</a:t>
            </a:r>
            <a:endParaRPr sz="800">
              <a:latin typeface="Arial"/>
              <a:cs typeface="Arial"/>
            </a:endParaRPr>
          </a:p>
          <a:p>
            <a:pPr algn="r" marR="17780">
              <a:lnSpc>
                <a:spcPct val="100000"/>
              </a:lnSpc>
              <a:spcBef>
                <a:spcPts val="145"/>
              </a:spcBef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44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83222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Einkommensanteil </a:t>
            </a:r>
            <a:r>
              <a:rPr dirty="0" spc="-5"/>
              <a:t>des </a:t>
            </a:r>
            <a:r>
              <a:rPr dirty="0" spc="-40"/>
              <a:t>Top </a:t>
            </a:r>
            <a:r>
              <a:rPr dirty="0" spc="-5"/>
              <a:t>0.1% am</a:t>
            </a:r>
            <a:r>
              <a:rPr dirty="0" spc="90"/>
              <a:t> </a:t>
            </a:r>
            <a:r>
              <a:rPr dirty="0" spc="-10"/>
              <a:t>Gesamteinkommen</a:t>
            </a:r>
          </a:p>
        </p:txBody>
      </p:sp>
      <p:sp>
        <p:nvSpPr>
          <p:cNvPr id="3" name="object 3"/>
          <p:cNvSpPr/>
          <p:nvPr/>
        </p:nvSpPr>
        <p:spPr>
          <a:xfrm>
            <a:off x="682346" y="598326"/>
            <a:ext cx="2868295" cy="1842770"/>
          </a:xfrm>
          <a:custGeom>
            <a:avLst/>
            <a:gdLst/>
            <a:ahLst/>
            <a:cxnLst/>
            <a:rect l="l" t="t" r="r" b="b"/>
            <a:pathLst>
              <a:path w="2868295" h="1842770">
                <a:moveTo>
                  <a:pt x="0" y="0"/>
                </a:moveTo>
                <a:lnTo>
                  <a:pt x="2867747" y="0"/>
                </a:lnTo>
                <a:lnTo>
                  <a:pt x="2867747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79964" y="2274502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79964" y="2158305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79964" y="2042211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679964" y="1926014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679964" y="1809919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679964" y="1693722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679964" y="1577525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79964" y="1461431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679964" y="1345234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679964" y="1229140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679964" y="1112943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679964" y="996746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679964" y="880652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79964" y="764455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679964" y="2158305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 h="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679964" y="1926014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 h="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79964" y="1693722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 h="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679964" y="1461431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 h="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679964" y="1229140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 h="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679964" y="996746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 h="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679964" y="764455"/>
            <a:ext cx="2860040" cy="0"/>
          </a:xfrm>
          <a:custGeom>
            <a:avLst/>
            <a:gdLst/>
            <a:ahLst/>
            <a:cxnLst/>
            <a:rect l="l" t="t" r="r" b="b"/>
            <a:pathLst>
              <a:path w="2860040" h="0">
                <a:moveTo>
                  <a:pt x="0" y="0"/>
                </a:moveTo>
                <a:lnTo>
                  <a:pt x="2860023" y="0"/>
                </a:lnTo>
              </a:path>
            </a:pathLst>
          </a:custGeom>
          <a:ln w="4765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43046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064481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285915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507351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728785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950220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171554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392988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614423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835858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057294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278728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843046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843046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843046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843046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843046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843046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843046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843046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843046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843046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843046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843046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843046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843046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843046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843046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843046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843046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843046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843046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843046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843046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843046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843046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843046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843046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843046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843046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843046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843046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843046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843046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843046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843046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843046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843046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843046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843046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843046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843046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843046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843046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843046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843046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843046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843046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843046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843046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843046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843046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843046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843046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843046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843046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843046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843046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843046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843046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843046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843046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843046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843046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843046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843046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843046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843046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843046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843046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843046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843046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843046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843046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843046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843046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843046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843046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843046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843046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843046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843046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843046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843046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843046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843046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843046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843046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843046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843046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843046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843046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843046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843046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843046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843046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843046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843046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285915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285915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285915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1285915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1285915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1285915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285915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1285915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1285915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1285915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1285915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1285915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1285915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285915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285915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285915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285915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285915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1285915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285915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285915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285915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285915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285915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285915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285915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285915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285915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285915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285915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1285915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1285915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1285915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1285915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1285915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1285915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1285915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1285915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1285915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1285915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1285915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1285915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1285915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1285915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1285915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1285915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285915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285915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285915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285915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285915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285915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285915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285915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285915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285915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285915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285915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285915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285915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285915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285915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285915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285915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285915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285915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285915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285915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285915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285915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285915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285915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285915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285915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285915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285915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285915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285915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285915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285915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85915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85915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85915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285915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285915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285915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285915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285915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285915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285915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285915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285915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285915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285915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285915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285915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728785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728785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728785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728785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728785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728785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728785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728785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728785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728785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728785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728785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1728785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1728785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1728785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28785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728785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728785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1728785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1728785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1728785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1728785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1728785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1728785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1728785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1728785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1728785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1728785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1728785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1728785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1728785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1728785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1728785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1728785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728785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1728785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1728785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1728785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1728785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1728785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1728785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1728785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1728785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1728785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1728785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1728785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1728785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1728785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1728785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1728785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1728785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1728785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1728785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1728785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1728785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1728785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1728785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1728785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1728785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1728785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1728785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1728785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1728785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1728785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1728785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728785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728785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728785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1728785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1728785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1728785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728785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728785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728785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1728785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1728785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1728785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1728785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1728785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1728785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728785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728785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728785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1728785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1728785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1728785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1728785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1728785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1728785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1728785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728785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1728785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1728785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1728785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1728785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1728785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2171554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2171554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2171554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2171554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2171554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2171554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2171554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2171554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2171554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2171554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2171554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2171554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2171554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2171554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2171554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2171554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2171554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2171554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2171554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2171554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171554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171554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171554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171554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2171554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2171554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2171554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2171554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2171554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2171554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2171554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2171554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2171554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2171554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2171554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2171554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2171554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2171554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2171554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171554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171554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2171554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2171554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2171554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2171554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2171554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2171554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2171554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2171554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171554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2171554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2171554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2171554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2171554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2171554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2171554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171554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171554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171554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171554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171554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171554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171554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171554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171554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171554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171554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171554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171554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171554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171554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171554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171554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171554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171554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171554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171554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171554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171554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171554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171554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171554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171554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171554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171554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171554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171554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171554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171554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171554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171554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171554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171554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171554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171554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171554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614423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614423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614423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614423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614423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614423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614423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614423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614423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614423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614423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614423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614423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614423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614423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614423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614423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614423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614423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614423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614423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614423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614423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2614423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2614423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2614423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2614423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2614423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2614423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2614423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2614423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2614423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2614423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2614423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2614423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2614423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2614423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2614423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2614423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2614423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2614423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2614423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2614423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2614423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2614423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2614423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2614423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2614423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2614423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2614423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2614423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2614423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2614423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2614423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2614423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2614423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2614423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2614423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2614423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2614423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2614423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2614423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2614423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2614423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2614423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2614423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2614423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2614423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2614423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2614423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2614423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2614423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2614423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2614423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2614423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2614423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614423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614423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2614423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614423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2614423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2614423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2614423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2614423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2614423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2614423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2614423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2614423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2614423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2614423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2614423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2614423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2614423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2614423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614423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614423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3057294" y="24216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3057294" y="24025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3057294" y="23835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3057294" y="2364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3057294" y="23453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3057294" y="2326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3057294" y="2307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3057294" y="22882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3057294" y="22691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3057294" y="22501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3057294" y="22310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3057294" y="22120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3057294" y="21930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3057294" y="21739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3057294" y="215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3057294" y="2135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3057294" y="2116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3057294" y="2097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3057294" y="20786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3057294" y="2059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3057294" y="20405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3057294" y="20215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3057294" y="20024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3057294" y="19834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3057294" y="19644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3057294" y="1945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3057294" y="1926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3057294" y="1907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3057294" y="1888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3057294" y="1869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3057294" y="18500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3057294" y="1831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3057294" y="18119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3057294" y="17929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3057294" y="17738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3057294" y="17548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3057294" y="1735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3057294" y="1716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3057294" y="1697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3057294" y="1678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3057294" y="1659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3057294" y="1640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3057294" y="16214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3057294" y="16024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3057294" y="15833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3057294" y="15643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3057294" y="15452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3057294" y="15261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3057294" y="15070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3057294" y="14880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3057294" y="14690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3057294" y="14499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3057294" y="1430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3057294" y="14118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3057294" y="13928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3057294" y="13737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3057294" y="13547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3057294" y="13356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3057294" y="13165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3057294" y="1297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3057294" y="12784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3057294" y="1259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3057294" y="1240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3057294" y="12213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3057294" y="12023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3057294" y="11832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3057294" y="11642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3057294" y="11451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3057294" y="1126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3057294" y="1107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3057294" y="1087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3057294" y="1068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3057294" y="1049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057294" y="1030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057294" y="1011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057294" y="992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057294" y="973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057294" y="9546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057294" y="9356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057294" y="916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057294" y="897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057294" y="878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057294" y="859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057294" y="840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057294" y="8212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057294" y="802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057294" y="7831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057294" y="7641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057294" y="7451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057294" y="7260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057294" y="706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057294" y="687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057294" y="6688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057294" y="649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3057294" y="6307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3057294" y="6117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3500163" y="611710"/>
            <a:ext cx="0" cy="1831339"/>
          </a:xfrm>
          <a:custGeom>
            <a:avLst/>
            <a:gdLst/>
            <a:ahLst/>
            <a:cxnLst/>
            <a:rect l="l" t="t" r="r" b="b"/>
            <a:pathLst>
              <a:path w="0" h="1831339">
                <a:moveTo>
                  <a:pt x="0" y="0"/>
                </a:moveTo>
                <a:lnTo>
                  <a:pt x="0" y="1831302"/>
                </a:lnTo>
              </a:path>
            </a:pathLst>
          </a:custGeom>
          <a:ln w="4764">
            <a:solidFill>
              <a:srgbClr val="000000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020153" y="1389461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40">
                <a:moveTo>
                  <a:pt x="-3573" y="1126"/>
                </a:moveTo>
                <a:lnTo>
                  <a:pt x="25789" y="1126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042368" y="1381168"/>
            <a:ext cx="3810" cy="10795"/>
          </a:xfrm>
          <a:custGeom>
            <a:avLst/>
            <a:gdLst/>
            <a:ahLst/>
            <a:cxnLst/>
            <a:rect l="l" t="t" r="r" b="b"/>
            <a:pathLst>
              <a:path w="3809" h="10794">
                <a:moveTo>
                  <a:pt x="0" y="10544"/>
                </a:moveTo>
                <a:lnTo>
                  <a:pt x="327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1049841" y="136509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354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1054653" y="131974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838"/>
                </a:moveTo>
                <a:lnTo>
                  <a:pt x="982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1064481" y="1319640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4">
                <a:moveTo>
                  <a:pt x="-3573" y="51"/>
                </a:moveTo>
                <a:lnTo>
                  <a:pt x="3573" y="51"/>
                </a:lnTo>
              </a:path>
            </a:pathLst>
          </a:custGeom>
          <a:ln w="724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1066630" y="13031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1068985" y="1256065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491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1075947" y="1208869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491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1082908" y="11922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6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1085365" y="1169864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90">
                <a:moveTo>
                  <a:pt x="0" y="8394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1086593" y="1169864"/>
            <a:ext cx="2540" cy="25400"/>
          </a:xfrm>
          <a:custGeom>
            <a:avLst/>
            <a:gdLst/>
            <a:ahLst/>
            <a:cxnLst/>
            <a:rect l="l" t="t" r="r" b="b"/>
            <a:pathLst>
              <a:path w="2540" h="25400">
                <a:moveTo>
                  <a:pt x="1126" y="-3573"/>
                </a:moveTo>
                <a:lnTo>
                  <a:pt x="1126" y="28348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1090176" y="120886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1091610" y="122555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84" y="-3573"/>
                </a:moveTo>
                <a:lnTo>
                  <a:pt x="1484" y="36743"/>
                </a:lnTo>
              </a:path>
            </a:pathLst>
          </a:custGeom>
          <a:ln w="1011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1095909" y="127295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84" y="-3573"/>
                </a:moveTo>
                <a:lnTo>
                  <a:pt x="1484" y="36743"/>
                </a:lnTo>
              </a:path>
            </a:pathLst>
          </a:custGeom>
          <a:ln w="1011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1100209" y="132035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1101642" y="133704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743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1105942" y="138454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1107478" y="1401131"/>
            <a:ext cx="1270" cy="13970"/>
          </a:xfrm>
          <a:custGeom>
            <a:avLst/>
            <a:gdLst/>
            <a:ahLst/>
            <a:cxnLst/>
            <a:rect l="l" t="t" r="r" b="b"/>
            <a:pathLst>
              <a:path w="1269" h="13969">
                <a:moveTo>
                  <a:pt x="614" y="-3573"/>
                </a:moveTo>
                <a:lnTo>
                  <a:pt x="614" y="17394"/>
                </a:lnTo>
              </a:path>
            </a:pathLst>
          </a:custGeom>
          <a:ln w="83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1108706" y="1414952"/>
            <a:ext cx="2540" cy="19685"/>
          </a:xfrm>
          <a:custGeom>
            <a:avLst/>
            <a:gdLst/>
            <a:ahLst/>
            <a:cxnLst/>
            <a:rect l="l" t="t" r="r" b="b"/>
            <a:pathLst>
              <a:path w="2540" h="19684">
                <a:moveTo>
                  <a:pt x="1126" y="-3573"/>
                </a:moveTo>
                <a:lnTo>
                  <a:pt x="1126" y="22922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1112596" y="144853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117920" y="14958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119865" y="151241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125188" y="155981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127031" y="157639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641"/>
                </a:lnTo>
              </a:path>
            </a:pathLst>
          </a:custGeom>
          <a:ln w="1093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143308" y="161601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80">
                <a:moveTo>
                  <a:pt x="0" y="0"/>
                </a:moveTo>
                <a:lnTo>
                  <a:pt x="9725" y="46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153034" y="1620626"/>
            <a:ext cx="3810" cy="22860"/>
          </a:xfrm>
          <a:custGeom>
            <a:avLst/>
            <a:gdLst/>
            <a:ahLst/>
            <a:cxnLst/>
            <a:rect l="l" t="t" r="r" b="b"/>
            <a:pathLst>
              <a:path w="3809" h="22860">
                <a:moveTo>
                  <a:pt x="0" y="0"/>
                </a:moveTo>
                <a:lnTo>
                  <a:pt x="3275" y="2231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158460" y="165707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160917" y="1673554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5016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167981" y="172074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40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170438" y="1737232"/>
            <a:ext cx="5080" cy="31115"/>
          </a:xfrm>
          <a:custGeom>
            <a:avLst/>
            <a:gdLst/>
            <a:ahLst/>
            <a:cxnLst/>
            <a:rect l="l" t="t" r="r" b="b"/>
            <a:pathLst>
              <a:path w="5080" h="31114">
                <a:moveTo>
                  <a:pt x="0" y="0"/>
                </a:moveTo>
                <a:lnTo>
                  <a:pt x="4709" y="3091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175147" y="1766614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535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185384" y="1740200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0" y="15152"/>
                </a:moveTo>
                <a:lnTo>
                  <a:pt x="1197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197362" y="1726482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0" y="13717"/>
                </a:moveTo>
                <a:lnTo>
                  <a:pt x="255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202481" y="171010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205450" y="166321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60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214049" y="164683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217018" y="1619398"/>
            <a:ext cx="2540" cy="13970"/>
          </a:xfrm>
          <a:custGeom>
            <a:avLst/>
            <a:gdLst/>
            <a:ahLst/>
            <a:cxnLst/>
            <a:rect l="l" t="t" r="r" b="b"/>
            <a:pathLst>
              <a:path w="2540" h="13969">
                <a:moveTo>
                  <a:pt x="0" y="13410"/>
                </a:moveTo>
                <a:lnTo>
                  <a:pt x="245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219475" y="1619398"/>
            <a:ext cx="5080" cy="19685"/>
          </a:xfrm>
          <a:custGeom>
            <a:avLst/>
            <a:gdLst/>
            <a:ahLst/>
            <a:cxnLst/>
            <a:rect l="l" t="t" r="r" b="b"/>
            <a:pathLst>
              <a:path w="5080" h="19685">
                <a:moveTo>
                  <a:pt x="0" y="0"/>
                </a:moveTo>
                <a:lnTo>
                  <a:pt x="5016" y="1914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228074" y="1652362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5">
                <a:moveTo>
                  <a:pt x="0" y="0"/>
                </a:moveTo>
                <a:lnTo>
                  <a:pt x="8394" y="323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240052" y="169853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243840" y="1661269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4"/>
                </a:moveTo>
                <a:lnTo>
                  <a:pt x="706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253975" y="164488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3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257456" y="1601993"/>
            <a:ext cx="6350" cy="29209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72"/>
                </a:moveTo>
                <a:lnTo>
                  <a:pt x="624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263700" y="1598307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0" y="3685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265646" y="155090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270867" y="153432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272709" y="148702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277930" y="147044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279773" y="142314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42" y="-3573"/>
                </a:moveTo>
                <a:lnTo>
                  <a:pt x="1842" y="36641"/>
                </a:lnTo>
              </a:path>
            </a:pathLst>
          </a:custGeom>
          <a:ln w="10832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285097" y="1401029"/>
            <a:ext cx="1270" cy="8255"/>
          </a:xfrm>
          <a:custGeom>
            <a:avLst/>
            <a:gdLst/>
            <a:ahLst/>
            <a:cxnLst/>
            <a:rect l="l" t="t" r="r" b="b"/>
            <a:pathLst>
              <a:path w="1269" h="8255">
                <a:moveTo>
                  <a:pt x="0" y="7882"/>
                </a:moveTo>
                <a:lnTo>
                  <a:pt x="8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285915" y="1401029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2112" y="696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308028" y="140573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311918" y="138946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315809" y="1343187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32453"/>
                </a:moveTo>
                <a:lnTo>
                  <a:pt x="778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326968" y="132701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330346" y="1279816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743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334338" y="123221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845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338331" y="121562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339764" y="116812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845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343757" y="115153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345190" y="1104036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743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349080" y="105653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845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354711" y="105796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359522" y="107393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623" y="3194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373241" y="111959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375083" y="1136080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19" y="-3573"/>
                </a:moveTo>
                <a:lnTo>
                  <a:pt x="819" y="36845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377438" y="1183685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19" y="-3573"/>
                </a:moveTo>
                <a:lnTo>
                  <a:pt x="819" y="36845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379793" y="123118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380611" y="1247875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19" y="-3573"/>
                </a:moveTo>
                <a:lnTo>
                  <a:pt x="819" y="36948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382966" y="129558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383785" y="1312269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19" y="-3573"/>
                </a:moveTo>
                <a:lnTo>
                  <a:pt x="819" y="36743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386140" y="1359772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70" y="-3573"/>
                </a:moveTo>
                <a:lnTo>
                  <a:pt x="870" y="36948"/>
                </a:lnTo>
              </a:path>
            </a:pathLst>
          </a:custGeom>
          <a:ln w="888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388597" y="140737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389314" y="1424064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69" y="-3573"/>
                </a:moveTo>
                <a:lnTo>
                  <a:pt x="869" y="36845"/>
                </a:lnTo>
              </a:path>
            </a:pathLst>
          </a:custGeom>
          <a:ln w="888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391770" y="147166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392486" y="1488356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70" y="-3573"/>
                </a:moveTo>
                <a:lnTo>
                  <a:pt x="870" y="36845"/>
                </a:lnTo>
              </a:path>
            </a:pathLst>
          </a:custGeom>
          <a:ln w="888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394943" y="1535961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5">
                <a:moveTo>
                  <a:pt x="819" y="-3573"/>
                </a:moveTo>
                <a:lnTo>
                  <a:pt x="819" y="36846"/>
                </a:lnTo>
              </a:path>
            </a:pathLst>
          </a:custGeom>
          <a:ln w="878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398834" y="158336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401496" y="159974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323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409072" y="164683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411631" y="166321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9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422176" y="1697203"/>
            <a:ext cx="19050" cy="8255"/>
          </a:xfrm>
          <a:custGeom>
            <a:avLst/>
            <a:gdLst/>
            <a:ahLst/>
            <a:cxnLst/>
            <a:rect l="l" t="t" r="r" b="b"/>
            <a:pathLst>
              <a:path w="19050" h="8255">
                <a:moveTo>
                  <a:pt x="0" y="7883"/>
                </a:moveTo>
                <a:lnTo>
                  <a:pt x="1873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440910" y="1684611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591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448690" y="166864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353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453502" y="162298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044"/>
                </a:moveTo>
                <a:lnTo>
                  <a:pt x="952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468244" y="163608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474386" y="1651645"/>
            <a:ext cx="10795" cy="27305"/>
          </a:xfrm>
          <a:custGeom>
            <a:avLst/>
            <a:gdLst/>
            <a:ahLst/>
            <a:cxnLst/>
            <a:rect l="l" t="t" r="r" b="b"/>
            <a:pathLst>
              <a:path w="10794" h="27305">
                <a:moveTo>
                  <a:pt x="0" y="0"/>
                </a:moveTo>
                <a:lnTo>
                  <a:pt x="10749" y="270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485136" y="1675294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0" y="3378"/>
                </a:moveTo>
                <a:lnTo>
                  <a:pt x="245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496089" y="1648472"/>
            <a:ext cx="11430" cy="15875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0" y="15254"/>
                </a:moveTo>
                <a:lnTo>
                  <a:pt x="1115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507248" y="1634139"/>
            <a:ext cx="2540" cy="14604"/>
          </a:xfrm>
          <a:custGeom>
            <a:avLst/>
            <a:gdLst/>
            <a:ahLst/>
            <a:cxnLst/>
            <a:rect l="l" t="t" r="r" b="b"/>
            <a:pathLst>
              <a:path w="2540" h="14605">
                <a:moveTo>
                  <a:pt x="0" y="14332"/>
                </a:moveTo>
                <a:lnTo>
                  <a:pt x="23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511855" y="161776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514517" y="1570768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3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522092" y="155438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524754" y="1511390"/>
            <a:ext cx="5080" cy="29209"/>
          </a:xfrm>
          <a:custGeom>
            <a:avLst/>
            <a:gdLst/>
            <a:ahLst/>
            <a:cxnLst/>
            <a:rect l="l" t="t" r="r" b="b"/>
            <a:pathLst>
              <a:path w="5080" h="29209">
                <a:moveTo>
                  <a:pt x="0" y="28870"/>
                </a:moveTo>
                <a:lnTo>
                  <a:pt x="47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1529463" y="1511390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0"/>
                </a:moveTo>
                <a:lnTo>
                  <a:pt x="716" y="409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1532637" y="1529511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835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1540929" y="157650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1543796" y="1592882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835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1552498" y="163977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1557411" y="1655741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0" y="0"/>
                </a:moveTo>
                <a:lnTo>
                  <a:pt x="9930" y="3173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1571641" y="1701195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5">
                <a:moveTo>
                  <a:pt x="0" y="0"/>
                </a:moveTo>
                <a:lnTo>
                  <a:pt x="2047" y="65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1573689" y="1707748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3"/>
                </a:moveTo>
                <a:lnTo>
                  <a:pt x="25788" y="563"/>
                </a:lnTo>
              </a:path>
            </a:pathLst>
          </a:custGeom>
          <a:ln w="827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1595904" y="170641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2457"/>
                </a:moveTo>
                <a:lnTo>
                  <a:pt x="33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1610748" y="169648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433"/>
                </a:moveTo>
                <a:lnTo>
                  <a:pt x="194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1623340" y="1698124"/>
            <a:ext cx="17145" cy="17780"/>
          </a:xfrm>
          <a:custGeom>
            <a:avLst/>
            <a:gdLst/>
            <a:ahLst/>
            <a:cxnLst/>
            <a:rect l="l" t="t" r="r" b="b"/>
            <a:pathLst>
              <a:path w="17144" h="17780">
                <a:moveTo>
                  <a:pt x="0" y="0"/>
                </a:moveTo>
                <a:lnTo>
                  <a:pt x="16789" y="177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1640130" y="171583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0" y="0"/>
                </a:moveTo>
                <a:lnTo>
                  <a:pt x="1638" y="880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1644430" y="173866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511" y="23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1647603" y="175504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6245" y="3275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1656509" y="1801831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80">
                <a:moveTo>
                  <a:pt x="0" y="0"/>
                </a:moveTo>
                <a:lnTo>
                  <a:pt x="5733" y="302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1662242" y="183203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1667771" y="184800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1673299" y="1863666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851" y="3163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1689269" y="190860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1695207" y="1924171"/>
            <a:ext cx="11430" cy="29845"/>
          </a:xfrm>
          <a:custGeom>
            <a:avLst/>
            <a:gdLst/>
            <a:ahLst/>
            <a:cxnLst/>
            <a:rect l="l" t="t" r="r" b="b"/>
            <a:pathLst>
              <a:path w="11430" h="29844">
                <a:moveTo>
                  <a:pt x="0" y="0"/>
                </a:moveTo>
                <a:lnTo>
                  <a:pt x="11363" y="2979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1706571" y="195263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329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1713327" y="1909633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098"/>
                </a:moveTo>
                <a:lnTo>
                  <a:pt x="1433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1736259" y="189642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1747009" y="188076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80">
                <a:moveTo>
                  <a:pt x="0" y="4708"/>
                </a:moveTo>
                <a:lnTo>
                  <a:pt x="389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1750899" y="1880764"/>
            <a:ext cx="10795" cy="25400"/>
          </a:xfrm>
          <a:custGeom>
            <a:avLst/>
            <a:gdLst/>
            <a:ahLst/>
            <a:cxnLst/>
            <a:rect l="l" t="t" r="r" b="b"/>
            <a:pathLst>
              <a:path w="10794" h="25400">
                <a:moveTo>
                  <a:pt x="0" y="0"/>
                </a:moveTo>
                <a:lnTo>
                  <a:pt x="10236" y="2518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1766459" y="191925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1772704" y="19347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07" y="61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1773011" y="1919154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0" y="16175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1795124" y="191915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3276" y="399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1807614" y="1934203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0" y="0"/>
                </a:moveTo>
                <a:lnTo>
                  <a:pt x="9622" y="1156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1817236" y="1928471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80">
                <a:moveTo>
                  <a:pt x="0" y="17301"/>
                </a:moveTo>
                <a:lnTo>
                  <a:pt x="59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1827781" y="191260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354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1833207" y="1880764"/>
            <a:ext cx="6350" cy="18415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0" y="18325"/>
                </a:moveTo>
                <a:lnTo>
                  <a:pt x="624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1839452" y="1880764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5">
                <a:moveTo>
                  <a:pt x="0" y="0"/>
                </a:moveTo>
                <a:lnTo>
                  <a:pt x="4914" y="130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1849484" y="190717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14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1855422" y="1922738"/>
            <a:ext cx="6350" cy="16510"/>
          </a:xfrm>
          <a:custGeom>
            <a:avLst/>
            <a:gdLst/>
            <a:ahLst/>
            <a:cxnLst/>
            <a:rect l="l" t="t" r="r" b="b"/>
            <a:pathLst>
              <a:path w="6350" h="16510">
                <a:moveTo>
                  <a:pt x="0" y="0"/>
                </a:moveTo>
                <a:lnTo>
                  <a:pt x="6142" y="1607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1861565" y="1938810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0"/>
                </a:moveTo>
                <a:lnTo>
                  <a:pt x="6142" y="149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1873236" y="1966964"/>
            <a:ext cx="10795" cy="25400"/>
          </a:xfrm>
          <a:custGeom>
            <a:avLst/>
            <a:gdLst/>
            <a:ahLst/>
            <a:cxnLst/>
            <a:rect l="l" t="t" r="r" b="b"/>
            <a:pathLst>
              <a:path w="10794" h="25400">
                <a:moveTo>
                  <a:pt x="0" y="0"/>
                </a:moveTo>
                <a:lnTo>
                  <a:pt x="10442" y="2528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1883678" y="1992251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0"/>
                </a:moveTo>
                <a:lnTo>
                  <a:pt x="2763" y="532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1892993" y="201026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1900672" y="2025012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0" y="0"/>
                </a:moveTo>
                <a:lnTo>
                  <a:pt x="5221" y="1023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1905893" y="2015285"/>
            <a:ext cx="9525" cy="20320"/>
          </a:xfrm>
          <a:custGeom>
            <a:avLst/>
            <a:gdLst/>
            <a:ahLst/>
            <a:cxnLst/>
            <a:rect l="l" t="t" r="r" b="b"/>
            <a:pathLst>
              <a:path w="9525" h="20319">
                <a:moveTo>
                  <a:pt x="0" y="19963"/>
                </a:moveTo>
                <a:lnTo>
                  <a:pt x="890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1920532" y="20000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1927289" y="19852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638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1928005" y="1961435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5" h="24130">
                <a:moveTo>
                  <a:pt x="0" y="23853"/>
                </a:moveTo>
                <a:lnTo>
                  <a:pt x="2067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1958103" y="1969011"/>
            <a:ext cx="14604" cy="16510"/>
          </a:xfrm>
          <a:custGeom>
            <a:avLst/>
            <a:gdLst/>
            <a:ahLst/>
            <a:cxnLst/>
            <a:rect l="l" t="t" r="r" b="b"/>
            <a:pathLst>
              <a:path w="14605" h="16510">
                <a:moveTo>
                  <a:pt x="0" y="0"/>
                </a:moveTo>
                <a:lnTo>
                  <a:pt x="14128" y="1627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1972231" y="198528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0"/>
                </a:moveTo>
                <a:lnTo>
                  <a:pt x="6142" y="1003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1985949" y="200740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228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1994855" y="2016719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450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2016559" y="2008119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0" y="8599"/>
                </a:moveTo>
                <a:lnTo>
                  <a:pt x="71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2032836" y="199522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4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2043893" y="1995425"/>
            <a:ext cx="17145" cy="18415"/>
          </a:xfrm>
          <a:custGeom>
            <a:avLst/>
            <a:gdLst/>
            <a:ahLst/>
            <a:cxnLst/>
            <a:rect l="l" t="t" r="r" b="b"/>
            <a:pathLst>
              <a:path w="17144" h="18414">
                <a:moveTo>
                  <a:pt x="0" y="0"/>
                </a:moveTo>
                <a:lnTo>
                  <a:pt x="16993" y="1781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2060887" y="2005457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7780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2070715" y="1966759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5">
                <a:moveTo>
                  <a:pt x="0" y="25696"/>
                </a:moveTo>
                <a:lnTo>
                  <a:pt x="1228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2082999" y="196675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842" y="45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2090268" y="198447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2096616" y="1999827"/>
            <a:ext cx="8890" cy="20955"/>
          </a:xfrm>
          <a:custGeom>
            <a:avLst/>
            <a:gdLst/>
            <a:ahLst/>
            <a:cxnLst/>
            <a:rect l="l" t="t" r="r" b="b"/>
            <a:pathLst>
              <a:path w="8889" h="20955">
                <a:moveTo>
                  <a:pt x="0" y="0"/>
                </a:moveTo>
                <a:lnTo>
                  <a:pt x="8497" y="2037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2105113" y="202020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30" h="2539">
                <a:moveTo>
                  <a:pt x="0" y="0"/>
                </a:moveTo>
                <a:lnTo>
                  <a:pt x="11055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2129170" y="202071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2140125" y="1999213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0" y="10748"/>
                </a:moveTo>
                <a:lnTo>
                  <a:pt x="931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2149440" y="1983241"/>
            <a:ext cx="10795" cy="16510"/>
          </a:xfrm>
          <a:custGeom>
            <a:avLst/>
            <a:gdLst/>
            <a:ahLst/>
            <a:cxnLst/>
            <a:rect l="l" t="t" r="r" b="b"/>
            <a:pathLst>
              <a:path w="10794" h="16510">
                <a:moveTo>
                  <a:pt x="0" y="15971"/>
                </a:moveTo>
                <a:lnTo>
                  <a:pt x="104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2167766" y="196553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33"/>
                </a:moveTo>
                <a:lnTo>
                  <a:pt x="378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2171554" y="1965531"/>
            <a:ext cx="15875" cy="22225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0" y="0"/>
                </a:moveTo>
                <a:lnTo>
                  <a:pt x="15253" y="216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2194792" y="199286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2202982" y="1957443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4">
                <a:moveTo>
                  <a:pt x="0" y="23034"/>
                </a:moveTo>
                <a:lnTo>
                  <a:pt x="1289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2215881" y="195160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0" y="5834"/>
                </a:moveTo>
                <a:lnTo>
                  <a:pt x="389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2227552" y="193768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3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2236766" y="192376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1945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2237994" y="1923761"/>
            <a:ext cx="11430" cy="29209"/>
          </a:xfrm>
          <a:custGeom>
            <a:avLst/>
            <a:gdLst/>
            <a:ahLst/>
            <a:cxnLst/>
            <a:rect l="l" t="t" r="r" b="b"/>
            <a:pathLst>
              <a:path w="11430" h="29210">
                <a:moveTo>
                  <a:pt x="0" y="0"/>
                </a:moveTo>
                <a:lnTo>
                  <a:pt x="10850" y="2907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2253759" y="1966247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0"/>
                </a:moveTo>
                <a:lnTo>
                  <a:pt x="6347" y="1678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2260107" y="1983037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4" h="15239">
                <a:moveTo>
                  <a:pt x="0" y="0"/>
                </a:moveTo>
                <a:lnTo>
                  <a:pt x="3890" y="149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2267580" y="201180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2271778" y="202787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496" y="3224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2286519" y="20612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2297883" y="2043439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165"/>
                </a:moveTo>
                <a:lnTo>
                  <a:pt x="65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2304435" y="2036375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7064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2326547" y="203637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4" y="3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2336888" y="2046715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0" y="0"/>
                </a:moveTo>
                <a:lnTo>
                  <a:pt x="11772" y="1177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2348660" y="2058488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5">
                <a:moveTo>
                  <a:pt x="0" y="0"/>
                </a:moveTo>
                <a:lnTo>
                  <a:pt x="14844" y="778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2376198" y="20727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9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2391248" y="207978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1740" y="81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2392988" y="2080601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0" y="0"/>
                </a:moveTo>
                <a:lnTo>
                  <a:pt x="22112" y="921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2415101" y="2085823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3992"/>
                </a:moveTo>
                <a:lnTo>
                  <a:pt x="634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2433529" y="207691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3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2448987" y="2079577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0"/>
                </a:moveTo>
                <a:lnTo>
                  <a:pt x="10442" y="327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2459429" y="2061048"/>
            <a:ext cx="5080" cy="22225"/>
          </a:xfrm>
          <a:custGeom>
            <a:avLst/>
            <a:gdLst/>
            <a:ahLst/>
            <a:cxnLst/>
            <a:rect l="l" t="t" r="r" b="b"/>
            <a:pathLst>
              <a:path w="5080" h="22225">
                <a:moveTo>
                  <a:pt x="0" y="21806"/>
                </a:moveTo>
                <a:lnTo>
                  <a:pt x="48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2467312" y="201446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26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2477651" y="19981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2481337" y="198303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228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2481541" y="1983037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4">
                <a:moveTo>
                  <a:pt x="0" y="0"/>
                </a:moveTo>
                <a:lnTo>
                  <a:pt x="22113" y="1156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2503655" y="199020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402"/>
                </a:moveTo>
                <a:lnTo>
                  <a:pt x="562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2520546" y="197986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2528736" y="193584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1839"/>
                </a:moveTo>
                <a:lnTo>
                  <a:pt x="98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2542761" y="190512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4">
                <a:moveTo>
                  <a:pt x="0" y="16994"/>
                </a:moveTo>
                <a:lnTo>
                  <a:pt x="522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2547982" y="1890591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4" h="14605">
                <a:moveTo>
                  <a:pt x="0" y="14538"/>
                </a:moveTo>
                <a:lnTo>
                  <a:pt x="55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2558630" y="187503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2564567" y="1847082"/>
            <a:ext cx="5715" cy="15240"/>
          </a:xfrm>
          <a:custGeom>
            <a:avLst/>
            <a:gdLst/>
            <a:ahLst/>
            <a:cxnLst/>
            <a:rect l="l" t="t" r="r" b="b"/>
            <a:pathLst>
              <a:path w="5714" h="15239">
                <a:moveTo>
                  <a:pt x="0" y="14639"/>
                </a:moveTo>
                <a:lnTo>
                  <a:pt x="55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2570096" y="1831213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5" h="15875">
                <a:moveTo>
                  <a:pt x="0" y="15867"/>
                </a:moveTo>
                <a:lnTo>
                  <a:pt x="788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2584428" y="181626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2591901" y="180295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61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2592208" y="1776647"/>
            <a:ext cx="19685" cy="26670"/>
          </a:xfrm>
          <a:custGeom>
            <a:avLst/>
            <a:gdLst/>
            <a:ahLst/>
            <a:cxnLst/>
            <a:rect l="l" t="t" r="r" b="b"/>
            <a:pathLst>
              <a:path w="19685" h="26669">
                <a:moveTo>
                  <a:pt x="0" y="26310"/>
                </a:moveTo>
                <a:lnTo>
                  <a:pt x="1934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2615345" y="1730066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845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2620054" y="171348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2621692" y="166608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2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2626401" y="164939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2628039" y="160199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2632748" y="155449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846"/>
                </a:lnTo>
              </a:path>
            </a:pathLst>
          </a:custGeom>
          <a:ln w="1032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2637150" y="155674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2638583" y="157343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6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642371" y="162093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643702" y="1637518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845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647592" y="168502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651483" y="173252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652814" y="174910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6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656601" y="179671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658035" y="1813297"/>
            <a:ext cx="635" cy="8255"/>
          </a:xfrm>
          <a:custGeom>
            <a:avLst/>
            <a:gdLst/>
            <a:ahLst/>
            <a:cxnLst/>
            <a:rect l="l" t="t" r="r" b="b"/>
            <a:pathLst>
              <a:path w="635" h="8255">
                <a:moveTo>
                  <a:pt x="0" y="0"/>
                </a:moveTo>
                <a:lnTo>
                  <a:pt x="614" y="819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658649" y="1796508"/>
            <a:ext cx="3175" cy="25400"/>
          </a:xfrm>
          <a:custGeom>
            <a:avLst/>
            <a:gdLst/>
            <a:ahLst/>
            <a:cxnLst/>
            <a:rect l="l" t="t" r="r" b="b"/>
            <a:pathLst>
              <a:path w="3175" h="25400">
                <a:moveTo>
                  <a:pt x="1279" y="-3573"/>
                </a:moveTo>
                <a:lnTo>
                  <a:pt x="1279" y="28553"/>
                </a:lnTo>
              </a:path>
            </a:pathLst>
          </a:custGeom>
          <a:ln w="970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662642" y="174900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667351" y="17323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668989" y="168491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88" y="-3573"/>
                </a:moveTo>
                <a:lnTo>
                  <a:pt x="1688" y="36845"/>
                </a:lnTo>
              </a:path>
            </a:pathLst>
          </a:custGeom>
          <a:ln w="1052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673800" y="166833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675540" y="162083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680249" y="1600867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5733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680864" y="1600867"/>
            <a:ext cx="6350" cy="27305"/>
          </a:xfrm>
          <a:custGeom>
            <a:avLst/>
            <a:gdLst/>
            <a:ahLst/>
            <a:cxnLst/>
            <a:rect l="l" t="t" r="r" b="b"/>
            <a:pathLst>
              <a:path w="6350" h="27305">
                <a:moveTo>
                  <a:pt x="0" y="0"/>
                </a:moveTo>
                <a:lnTo>
                  <a:pt x="6347" y="2682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690590" y="164151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694378" y="1657788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780" y="324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710757" y="170109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722837" y="17125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252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725090" y="1714710"/>
            <a:ext cx="10795" cy="28575"/>
          </a:xfrm>
          <a:custGeom>
            <a:avLst/>
            <a:gdLst/>
            <a:ahLst/>
            <a:cxnLst/>
            <a:rect l="l" t="t" r="r" b="b"/>
            <a:pathLst>
              <a:path w="10794" h="28575">
                <a:moveTo>
                  <a:pt x="0" y="0"/>
                </a:moveTo>
                <a:lnTo>
                  <a:pt x="10543" y="283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740752" y="1756479"/>
            <a:ext cx="6985" cy="17780"/>
          </a:xfrm>
          <a:custGeom>
            <a:avLst/>
            <a:gdLst/>
            <a:ahLst/>
            <a:cxnLst/>
            <a:rect l="l" t="t" r="r" b="b"/>
            <a:pathLst>
              <a:path w="6985" h="17780">
                <a:moveTo>
                  <a:pt x="0" y="0"/>
                </a:moveTo>
                <a:lnTo>
                  <a:pt x="6449" y="1740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747202" y="1759653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0" y="14229"/>
                </a:moveTo>
                <a:lnTo>
                  <a:pt x="378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754676" y="174357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758873" y="169751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32248"/>
                </a:moveTo>
                <a:lnTo>
                  <a:pt x="85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775969" y="169167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354" y="5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792350" y="1695053"/>
            <a:ext cx="21590" cy="2540"/>
          </a:xfrm>
          <a:custGeom>
            <a:avLst/>
            <a:gdLst/>
            <a:ahLst/>
            <a:cxnLst/>
            <a:rect l="l" t="t" r="r" b="b"/>
            <a:pathLst>
              <a:path w="21589" h="2539">
                <a:moveTo>
                  <a:pt x="-3573" y="1074"/>
                </a:moveTo>
                <a:lnTo>
                  <a:pt x="24867" y="1074"/>
                </a:lnTo>
              </a:path>
            </a:pathLst>
          </a:custGeom>
          <a:ln w="929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813643" y="1687887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315"/>
                </a:moveTo>
                <a:lnTo>
                  <a:pt x="737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830023" y="1669356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371"/>
                </a:moveTo>
                <a:lnTo>
                  <a:pt x="583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835858" y="1645810"/>
            <a:ext cx="4445" cy="24130"/>
          </a:xfrm>
          <a:custGeom>
            <a:avLst/>
            <a:gdLst/>
            <a:ahLst/>
            <a:cxnLst/>
            <a:rect l="l" t="t" r="r" b="b"/>
            <a:pathLst>
              <a:path w="4444" h="24130">
                <a:moveTo>
                  <a:pt x="0" y="23546"/>
                </a:moveTo>
                <a:lnTo>
                  <a:pt x="42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842819" y="16294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845891" y="158264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0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854490" y="15662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857562" y="154967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857971" y="1519478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80">
                <a:moveTo>
                  <a:pt x="0" y="30200"/>
                </a:moveTo>
                <a:lnTo>
                  <a:pt x="60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866877" y="1472795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7"/>
                </a:moveTo>
                <a:lnTo>
                  <a:pt x="65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876193" y="145641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879469" y="1439420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2968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880084" y="1409526"/>
            <a:ext cx="5715" cy="30480"/>
          </a:xfrm>
          <a:custGeom>
            <a:avLst/>
            <a:gdLst/>
            <a:ahLst/>
            <a:cxnLst/>
            <a:rect l="l" t="t" r="r" b="b"/>
            <a:pathLst>
              <a:path w="5714" h="30480">
                <a:moveTo>
                  <a:pt x="0" y="29893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887660" y="139314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890424" y="134615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2"/>
                </a:moveTo>
                <a:lnTo>
                  <a:pt x="56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2898512" y="1310426"/>
            <a:ext cx="3810" cy="22225"/>
          </a:xfrm>
          <a:custGeom>
            <a:avLst/>
            <a:gdLst/>
            <a:ahLst/>
            <a:cxnLst/>
            <a:rect l="l" t="t" r="r" b="b"/>
            <a:pathLst>
              <a:path w="3810" h="22225">
                <a:moveTo>
                  <a:pt x="0" y="21703"/>
                </a:moveTo>
                <a:lnTo>
                  <a:pt x="368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2902196" y="1300598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9828"/>
                </a:moveTo>
                <a:lnTo>
                  <a:pt x="58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915300" y="12863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047"/>
                </a:moveTo>
                <a:lnTo>
                  <a:pt x="13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2923900" y="127326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819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2924412" y="1241220"/>
            <a:ext cx="5080" cy="32384"/>
          </a:xfrm>
          <a:custGeom>
            <a:avLst/>
            <a:gdLst/>
            <a:ahLst/>
            <a:cxnLst/>
            <a:rect l="l" t="t" r="r" b="b"/>
            <a:pathLst>
              <a:path w="5080" h="32384">
                <a:moveTo>
                  <a:pt x="0" y="32043"/>
                </a:moveTo>
                <a:lnTo>
                  <a:pt x="48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931374" y="122473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2933932" y="1177645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49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2940996" y="1130449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2947343" y="113761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2948572" y="1154303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2952155" y="120180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2953486" y="1218390"/>
            <a:ext cx="2540" cy="33655"/>
          </a:xfrm>
          <a:custGeom>
            <a:avLst/>
            <a:gdLst/>
            <a:ahLst/>
            <a:cxnLst/>
            <a:rect l="l" t="t" r="r" b="b"/>
            <a:pathLst>
              <a:path w="2539" h="33655">
                <a:moveTo>
                  <a:pt x="1228" y="-3573"/>
                </a:moveTo>
                <a:lnTo>
                  <a:pt x="1228" y="36845"/>
                </a:lnTo>
              </a:path>
            </a:pathLst>
          </a:custGeom>
          <a:ln w="960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2957069" y="126589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39" h="33655">
                <a:moveTo>
                  <a:pt x="1228" y="-3573"/>
                </a:moveTo>
                <a:lnTo>
                  <a:pt x="1228" y="36845"/>
                </a:lnTo>
              </a:path>
            </a:pathLst>
          </a:custGeom>
          <a:ln w="960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2960653" y="131339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2961881" y="132998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2965463" y="137758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2966794" y="1394170"/>
            <a:ext cx="1905" cy="24765"/>
          </a:xfrm>
          <a:custGeom>
            <a:avLst/>
            <a:gdLst/>
            <a:ahLst/>
            <a:cxnLst/>
            <a:rect l="l" t="t" r="r" b="b"/>
            <a:pathLst>
              <a:path w="1905" h="24765">
                <a:moveTo>
                  <a:pt x="921" y="-3573"/>
                </a:moveTo>
                <a:lnTo>
                  <a:pt x="921" y="27836"/>
                </a:lnTo>
              </a:path>
            </a:pathLst>
          </a:custGeom>
          <a:ln w="899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2968637" y="1418433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0" y="0"/>
                </a:moveTo>
                <a:lnTo>
                  <a:pt x="2252" y="870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2974472" y="144095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0"/>
                </a:moveTo>
                <a:lnTo>
                  <a:pt x="8292" y="3235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2986348" y="148712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2990443" y="1503303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307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2990750" y="1479347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0" y="25082"/>
                </a:moveTo>
                <a:lnTo>
                  <a:pt x="2006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3013989" y="146337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3015729" y="1415976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3020439" y="136847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38" y="-3573"/>
                </a:moveTo>
                <a:lnTo>
                  <a:pt x="1638" y="36845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3025148" y="13518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3026786" y="130448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88" y="-3573"/>
                </a:moveTo>
                <a:lnTo>
                  <a:pt x="1688" y="36743"/>
                </a:lnTo>
              </a:path>
            </a:pathLst>
          </a:custGeom>
          <a:ln w="1052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3031597" y="128780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3033337" y="1255860"/>
            <a:ext cx="1905" cy="17780"/>
          </a:xfrm>
          <a:custGeom>
            <a:avLst/>
            <a:gdLst/>
            <a:ahLst/>
            <a:cxnLst/>
            <a:rect l="l" t="t" r="r" b="b"/>
            <a:pathLst>
              <a:path w="1905" h="17780">
                <a:moveTo>
                  <a:pt x="870" y="-3573"/>
                </a:moveTo>
                <a:lnTo>
                  <a:pt x="870" y="21284"/>
                </a:lnTo>
              </a:path>
            </a:pathLst>
          </a:custGeom>
          <a:ln w="888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3035078" y="1240503"/>
            <a:ext cx="1905" cy="15875"/>
          </a:xfrm>
          <a:custGeom>
            <a:avLst/>
            <a:gdLst/>
            <a:ahLst/>
            <a:cxnLst/>
            <a:rect l="l" t="t" r="r" b="b"/>
            <a:pathLst>
              <a:path w="1905" h="15875">
                <a:moveTo>
                  <a:pt x="870" y="-3573"/>
                </a:moveTo>
                <a:lnTo>
                  <a:pt x="870" y="18930"/>
                </a:lnTo>
              </a:path>
            </a:pathLst>
          </a:custGeom>
          <a:ln w="888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3038456" y="119310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3043780" y="117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3045725" y="112922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641"/>
                </a:lnTo>
              </a:path>
            </a:pathLst>
          </a:custGeom>
          <a:ln w="10832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3051049" y="111263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3052891" y="1065236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3060877" y="1020804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59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3078792" y="1006165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433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079406" y="100534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819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083296" y="95937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248"/>
                </a:moveTo>
                <a:lnTo>
                  <a:pt x="8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3095683" y="94330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099983" y="92365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5835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3101519" y="923650"/>
            <a:ext cx="2540" cy="27305"/>
          </a:xfrm>
          <a:custGeom>
            <a:avLst/>
            <a:gdLst/>
            <a:ahLst/>
            <a:cxnLst/>
            <a:rect l="l" t="t" r="r" b="b"/>
            <a:pathLst>
              <a:path w="2539" h="27305">
                <a:moveTo>
                  <a:pt x="1177" y="-3573"/>
                </a:moveTo>
                <a:lnTo>
                  <a:pt x="1177" y="30703"/>
                </a:lnTo>
              </a:path>
            </a:pathLst>
          </a:custGeom>
          <a:ln w="9502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3105102" y="965112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743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3109094" y="101251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3110528" y="1029199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3114623" y="107670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3115954" y="109328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743"/>
                </a:lnTo>
              </a:path>
            </a:pathLst>
          </a:custGeom>
          <a:ln w="1001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3120049" y="1140789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3124246" y="11881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3125987" y="120477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3"/>
                </a:lnTo>
              </a:path>
            </a:pathLst>
          </a:custGeom>
          <a:ln w="1072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3131105" y="125217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3132845" y="126875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641"/>
                </a:lnTo>
              </a:path>
            </a:pathLst>
          </a:custGeom>
          <a:ln w="1062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3137861" y="131605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3"/>
                </a:lnTo>
              </a:path>
            </a:pathLst>
          </a:custGeom>
          <a:ln w="1073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3142980" y="136335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3144721" y="1379940"/>
            <a:ext cx="1270" cy="9525"/>
          </a:xfrm>
          <a:custGeom>
            <a:avLst/>
            <a:gdLst/>
            <a:ahLst/>
            <a:cxnLst/>
            <a:rect l="l" t="t" r="r" b="b"/>
            <a:pathLst>
              <a:path w="1269" h="9525">
                <a:moveTo>
                  <a:pt x="511" y="-3573"/>
                </a:moveTo>
                <a:lnTo>
                  <a:pt x="511" y="13094"/>
                </a:lnTo>
              </a:path>
            </a:pathLst>
          </a:custGeom>
          <a:ln w="817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3145745" y="1366017"/>
            <a:ext cx="4445" cy="23495"/>
          </a:xfrm>
          <a:custGeom>
            <a:avLst/>
            <a:gdLst/>
            <a:ahLst/>
            <a:cxnLst/>
            <a:rect l="l" t="t" r="r" b="b"/>
            <a:pathLst>
              <a:path w="4444" h="23494">
                <a:moveTo>
                  <a:pt x="0" y="23444"/>
                </a:moveTo>
                <a:lnTo>
                  <a:pt x="42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152604" y="134963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3155675" y="1302850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03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3164274" y="1268657"/>
            <a:ext cx="3810" cy="20320"/>
          </a:xfrm>
          <a:custGeom>
            <a:avLst/>
            <a:gdLst/>
            <a:ahLst/>
            <a:cxnLst/>
            <a:rect l="l" t="t" r="r" b="b"/>
            <a:pathLst>
              <a:path w="3810" h="20319">
                <a:moveTo>
                  <a:pt x="0" y="20065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3167959" y="1268657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5">
                <a:moveTo>
                  <a:pt x="0" y="0"/>
                </a:moveTo>
                <a:lnTo>
                  <a:pt x="5733" y="1167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3179937" y="129312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023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3187206" y="130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2866" y="583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3190073" y="1287085"/>
            <a:ext cx="2540" cy="27305"/>
          </a:xfrm>
          <a:custGeom>
            <a:avLst/>
            <a:gdLst/>
            <a:ahLst/>
            <a:cxnLst/>
            <a:rect l="l" t="t" r="r" b="b"/>
            <a:pathLst>
              <a:path w="2539" h="27305">
                <a:moveTo>
                  <a:pt x="1074" y="-3573"/>
                </a:moveTo>
                <a:lnTo>
                  <a:pt x="1074" y="30396"/>
                </a:lnTo>
              </a:path>
            </a:pathLst>
          </a:custGeom>
          <a:ln w="929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3193349" y="12703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3194576" y="122299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743"/>
                </a:lnTo>
              </a:path>
            </a:pathLst>
          </a:custGeom>
          <a:ln w="970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3198262" y="1175392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3202050" y="115880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3203381" y="1111305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3206964" y="109472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3208295" y="104721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743"/>
                </a:lnTo>
              </a:path>
            </a:pathLst>
          </a:custGeom>
          <a:ln w="970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3211980" y="10305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3212185" y="1030530"/>
            <a:ext cx="3175" cy="31115"/>
          </a:xfrm>
          <a:custGeom>
            <a:avLst/>
            <a:gdLst/>
            <a:ahLst/>
            <a:cxnLst/>
            <a:rect l="l" t="t" r="r" b="b"/>
            <a:pathLst>
              <a:path w="3175" h="31115">
                <a:moveTo>
                  <a:pt x="1535" y="-3573"/>
                </a:moveTo>
                <a:lnTo>
                  <a:pt x="1535" y="34388"/>
                </a:lnTo>
              </a:path>
            </a:pathLst>
          </a:custGeom>
          <a:ln w="1021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3216690" y="107557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3218328" y="109216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89" y="-3573"/>
                </a:moveTo>
                <a:lnTo>
                  <a:pt x="1689" y="36845"/>
                </a:lnTo>
              </a:path>
            </a:pathLst>
          </a:custGeom>
          <a:ln w="1052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3223140" y="113966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3224778" y="115624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88" y="-3573"/>
                </a:moveTo>
                <a:lnTo>
                  <a:pt x="1688" y="36743"/>
                </a:lnTo>
              </a:path>
            </a:pathLst>
          </a:custGeom>
          <a:ln w="1052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3229588" y="120375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689" y="-3573"/>
                </a:moveTo>
                <a:lnTo>
                  <a:pt x="1689" y="36743"/>
                </a:lnTo>
              </a:path>
            </a:pathLst>
          </a:custGeom>
          <a:ln w="1052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3234400" y="1251151"/>
            <a:ext cx="0" cy="635"/>
          </a:xfrm>
          <a:custGeom>
            <a:avLst/>
            <a:gdLst/>
            <a:ahLst/>
            <a:cxnLst/>
            <a:rect l="l" t="t" r="r" b="b"/>
            <a:pathLst>
              <a:path w="0" h="634">
                <a:moveTo>
                  <a:pt x="-3573" y="51"/>
                </a:moveTo>
                <a:lnTo>
                  <a:pt x="3573" y="51"/>
                </a:lnTo>
              </a:path>
            </a:pathLst>
          </a:custGeom>
          <a:ln w="724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3234400" y="124900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3237062" y="1202010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2"/>
                </a:moveTo>
                <a:lnTo>
                  <a:pt x="55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3244843" y="118552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3247607" y="113863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2"/>
                </a:moveTo>
                <a:lnTo>
                  <a:pt x="542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3255387" y="1117652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4">
                <a:moveTo>
                  <a:pt x="0" y="685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3256514" y="1117652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2112" y="696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3278626" y="112461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23" y="307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3284461" y="114109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3289990" y="1156862"/>
            <a:ext cx="10795" cy="31115"/>
          </a:xfrm>
          <a:custGeom>
            <a:avLst/>
            <a:gdLst/>
            <a:ahLst/>
            <a:cxnLst/>
            <a:rect l="l" t="t" r="r" b="b"/>
            <a:pathLst>
              <a:path w="10795" h="31115">
                <a:moveTo>
                  <a:pt x="0" y="0"/>
                </a:moveTo>
                <a:lnTo>
                  <a:pt x="10748" y="3050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3300738" y="118644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921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3302888" y="11698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3305243" y="1122771"/>
            <a:ext cx="5080" cy="33020"/>
          </a:xfrm>
          <a:custGeom>
            <a:avLst/>
            <a:gdLst/>
            <a:ahLst/>
            <a:cxnLst/>
            <a:rect l="l" t="t" r="r" b="b"/>
            <a:pathLst>
              <a:path w="5079" h="33019">
                <a:moveTo>
                  <a:pt x="0" y="32965"/>
                </a:moveTo>
                <a:lnTo>
                  <a:pt x="47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3312000" y="1075576"/>
            <a:ext cx="5080" cy="33655"/>
          </a:xfrm>
          <a:custGeom>
            <a:avLst/>
            <a:gdLst/>
            <a:ahLst/>
            <a:cxnLst/>
            <a:rect l="l" t="t" r="r" b="b"/>
            <a:pathLst>
              <a:path w="5079" h="33655">
                <a:moveTo>
                  <a:pt x="0" y="33067"/>
                </a:moveTo>
                <a:lnTo>
                  <a:pt x="47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3318654" y="105899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3321112" y="1031656"/>
            <a:ext cx="1905" cy="13335"/>
          </a:xfrm>
          <a:custGeom>
            <a:avLst/>
            <a:gdLst/>
            <a:ahLst/>
            <a:cxnLst/>
            <a:rect l="l" t="t" r="r" b="b"/>
            <a:pathLst>
              <a:path w="1904" h="13334">
                <a:moveTo>
                  <a:pt x="921" y="-3573"/>
                </a:moveTo>
                <a:lnTo>
                  <a:pt x="921" y="16780"/>
                </a:lnTo>
              </a:path>
            </a:pathLst>
          </a:custGeom>
          <a:ln w="899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3322954" y="1031656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5">
                <a:moveTo>
                  <a:pt x="0" y="0"/>
                </a:moveTo>
                <a:lnTo>
                  <a:pt x="18324" y="778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3347319" y="105100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3350902" y="1067283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19">
                <a:moveTo>
                  <a:pt x="0" y="0"/>
                </a:moveTo>
                <a:lnTo>
                  <a:pt x="7063" y="325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3361037" y="1113762"/>
            <a:ext cx="6350" cy="28575"/>
          </a:xfrm>
          <a:custGeom>
            <a:avLst/>
            <a:gdLst/>
            <a:ahLst/>
            <a:cxnLst/>
            <a:rect l="l" t="t" r="r" b="b"/>
            <a:pathLst>
              <a:path w="6350" h="28575">
                <a:moveTo>
                  <a:pt x="0" y="0"/>
                </a:moveTo>
                <a:lnTo>
                  <a:pt x="6142" y="2825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006173" y="13754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010095" y="13794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028388" y="13777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032311" y="13816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050501" y="13057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054424" y="13096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072614" y="11558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076536" y="11598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094727" y="14009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098649" y="14048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116942" y="15961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120864" y="16000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139054" y="16066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142977" y="16105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161167" y="17541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165090" y="17580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183383" y="17262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187305" y="17301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205496" y="16054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209418" y="16093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227608" y="1690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231531" y="16942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249721" y="1588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253643" y="15919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271936" y="13870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275858" y="13909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294049" y="13940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297971" y="13979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316161" y="13022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320084" y="13062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338377" y="10363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342299" y="10402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360489" y="1109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364412" y="1113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382602" y="15554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386525" y="15593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404715" y="16925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408637" y="16964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426930" y="16832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430852" y="16871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449042" y="16088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452966" y="16128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471156" y="16646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475078" y="16686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493269" y="16344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497192" y="16384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515484" y="14974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519407" y="15013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537597" y="16228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541519" y="16267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559709" y="1693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563631" y="16976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581924" y="16948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585847" y="16988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604038" y="16786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607960" y="16825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626151" y="17018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630072" y="17057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648262" y="18180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652186" y="18219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670478" y="1881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674401" y="18858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692591" y="19399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696513" y="19439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714704" y="18935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718626" y="18974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736919" y="18667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740841" y="18707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759032" y="19213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762954" y="19252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781144" y="19051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785067" y="19090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803257" y="19317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807180" y="19357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825472" y="18667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829394" y="18707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847585" y="19248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851508" y="19287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869698" y="19782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873620" y="19821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891913" y="20212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895835" y="20251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914025" y="19713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917949" y="19752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936138" y="1945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940061" y="19497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958251" y="19713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962174" y="19752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980467" y="20073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984390" y="20112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2002579" y="20027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2006502" y="20066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2024692" y="19760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2028614" y="19799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2046907" y="19992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2050830" y="20031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2069020" y="19527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2072943" y="19567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2091133" y="20062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2095055" y="20101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2113245" y="2010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2117169" y="20147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2135460" y="19852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2139383" y="19891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2157574" y="19515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2161496" y="19554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2179687" y="19829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2183608" y="19869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2201901" y="19434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2205824" y="19473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2224015" y="19097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2227937" y="19137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2246127" y="1969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2250049" y="19729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2268240" y="20538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2272163" y="20577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2290456" y="20294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2294377" y="20333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2312568" y="20223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2316491" y="20263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2334680" y="2044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2338603" y="2048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2356896" y="20561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2360818" y="20601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2379009" y="20666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2382932" y="20705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2401121" y="20758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2405044" y="20797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2423234" y="20619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2427157" y="20658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2445450" y="20688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2449372" y="2072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2467562" y="1969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2471485" y="19729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2489676" y="19806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2493597" y="19845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2511890" y="19632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2515812" y="19671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2534003" y="18911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2537926" y="18950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2556116" y="18331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2560038" y="18370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2578229" y="17889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2582151" y="17929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2600443" y="17587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2604367" y="1762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2622557" y="15345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2626479" y="15384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2644669" y="1807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2648592" y="1811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2666884" y="15868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2670807" y="15908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2688997" y="16797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2692920" y="16836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2711110" y="17007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2715032" y="17046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2733223" y="17599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2737146" y="1763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2755437" y="16762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2759361" y="16801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2777551" y="16809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2781473" y="16848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2799663" y="16832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2803587" y="16871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2821878" y="16553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2825801" y="16592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2843992" y="15356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2847914" y="15396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2866105" y="14254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2870027" y="14293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2888216" y="1296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2892140" y="13003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2910433" y="12592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2914355" y="12632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2932545" y="11129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2936468" y="11169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2954658" y="14044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2958581" y="14083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2976771" y="14904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2980693" y="14943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2998986" y="1462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3002908" y="14665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3021098" y="12418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3025021" y="12458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3043212" y="10467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3047134" y="10506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3065426" y="9921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3069349" y="9961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3087539" y="909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3091462" y="9135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3109652" y="11686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3113574" y="11726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3131765" y="13754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3135688" y="13794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3153979" y="1254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3157903" y="12586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3176093" y="12999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3180015" y="13038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3198206" y="10165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3202129" y="10204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3220421" y="12372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3224344" y="12411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3242534" y="11036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3246456" y="11075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3264646" y="11106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3268569" y="11145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3286759" y="1173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3290682" y="1177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3308975" y="1017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3312897" y="1021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3331088" y="10269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3335009" y="10309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3353199" y="11280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3357122" y="11319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105113" y="2029413"/>
            <a:ext cx="22225" cy="6350"/>
          </a:xfrm>
          <a:custGeom>
            <a:avLst/>
            <a:gdLst/>
            <a:ahLst/>
            <a:cxnLst/>
            <a:rect l="l" t="t" r="r" b="b"/>
            <a:pathLst>
              <a:path w="22225" h="6350">
                <a:moveTo>
                  <a:pt x="0" y="5835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127225" y="2027263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4" h="2539">
                <a:moveTo>
                  <a:pt x="0" y="2149"/>
                </a:moveTo>
                <a:lnTo>
                  <a:pt x="1034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151488" y="202357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14"/>
                </a:moveTo>
                <a:lnTo>
                  <a:pt x="23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167663" y="2018971"/>
            <a:ext cx="4445" cy="1270"/>
          </a:xfrm>
          <a:custGeom>
            <a:avLst/>
            <a:gdLst/>
            <a:ahLst/>
            <a:cxnLst/>
            <a:rect l="l" t="t" r="r" b="b"/>
            <a:pathLst>
              <a:path w="4444" h="1269">
                <a:moveTo>
                  <a:pt x="0" y="1023"/>
                </a:moveTo>
                <a:lnTo>
                  <a:pt x="389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171554" y="2014364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4607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193666" y="200883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528"/>
                </a:moveTo>
                <a:lnTo>
                  <a:pt x="36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205235" y="199491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214345" y="198068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225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215881" y="1963278"/>
            <a:ext cx="22225" cy="17780"/>
          </a:xfrm>
          <a:custGeom>
            <a:avLst/>
            <a:gdLst/>
            <a:ahLst/>
            <a:cxnLst/>
            <a:rect l="l" t="t" r="r" b="b"/>
            <a:pathLst>
              <a:path w="22225" h="17780">
                <a:moveTo>
                  <a:pt x="0" y="17403"/>
                </a:moveTo>
                <a:lnTo>
                  <a:pt x="2211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237994" y="196327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245876" y="1978122"/>
            <a:ext cx="14604" cy="27305"/>
          </a:xfrm>
          <a:custGeom>
            <a:avLst/>
            <a:gdLst/>
            <a:ahLst/>
            <a:cxnLst/>
            <a:rect l="l" t="t" r="r" b="b"/>
            <a:pathLst>
              <a:path w="14605" h="27305">
                <a:moveTo>
                  <a:pt x="0" y="0"/>
                </a:moveTo>
                <a:lnTo>
                  <a:pt x="14230" y="2692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260107" y="2005047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1126" y="266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266659" y="202091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273006" y="2036272"/>
            <a:ext cx="9525" cy="22225"/>
          </a:xfrm>
          <a:custGeom>
            <a:avLst/>
            <a:gdLst/>
            <a:ahLst/>
            <a:cxnLst/>
            <a:rect l="l" t="t" r="r" b="b"/>
            <a:pathLst>
              <a:path w="9525" h="22225">
                <a:moveTo>
                  <a:pt x="0" y="0"/>
                </a:moveTo>
                <a:lnTo>
                  <a:pt x="9212" y="2221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282219" y="2057464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-3573" y="511"/>
                </a:moveTo>
                <a:lnTo>
                  <a:pt x="12890" y="511"/>
                </a:lnTo>
              </a:path>
            </a:pathLst>
          </a:custGeom>
          <a:ln w="8171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305766" y="205633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252" y="51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322043" y="2059819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4504" y="102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326547" y="2060843"/>
            <a:ext cx="20955" cy="20320"/>
          </a:xfrm>
          <a:custGeom>
            <a:avLst/>
            <a:gdLst/>
            <a:ahLst/>
            <a:cxnLst/>
            <a:rect l="l" t="t" r="r" b="b"/>
            <a:pathLst>
              <a:path w="20955" h="20319">
                <a:moveTo>
                  <a:pt x="0" y="0"/>
                </a:moveTo>
                <a:lnTo>
                  <a:pt x="20372" y="2027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359102" y="2088382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4" h="6350">
                <a:moveTo>
                  <a:pt x="0" y="0"/>
                </a:moveTo>
                <a:lnTo>
                  <a:pt x="11773" y="614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370876" y="2094525"/>
            <a:ext cx="18415" cy="9525"/>
          </a:xfrm>
          <a:custGeom>
            <a:avLst/>
            <a:gdLst/>
            <a:ahLst/>
            <a:cxnLst/>
            <a:rect l="l" t="t" r="r" b="b"/>
            <a:pathLst>
              <a:path w="18414" h="9525">
                <a:moveTo>
                  <a:pt x="0" y="0"/>
                </a:moveTo>
                <a:lnTo>
                  <a:pt x="17812" y="931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402407" y="210547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228" y="-3573"/>
                </a:moveTo>
                <a:lnTo>
                  <a:pt x="1228" y="3676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419094" y="2101486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0" y="2866"/>
                </a:moveTo>
                <a:lnTo>
                  <a:pt x="1812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2437214" y="209094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0" y="10544"/>
                </a:moveTo>
                <a:lnTo>
                  <a:pt x="1064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2457996" y="207937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2459429" y="207906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7"/>
                </a:moveTo>
                <a:lnTo>
                  <a:pt x="1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2464138" y="2033918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634"/>
                </a:moveTo>
                <a:lnTo>
                  <a:pt x="1074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2479494" y="2014364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604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2481541" y="2014364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0"/>
                </a:moveTo>
                <a:lnTo>
                  <a:pt x="22113" y="348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2503655" y="2016309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535"/>
                </a:moveTo>
                <a:lnTo>
                  <a:pt x="440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2521468" y="201057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819"/>
                </a:moveTo>
                <a:lnTo>
                  <a:pt x="225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2529044" y="196614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146"/>
                </a:moveTo>
                <a:lnTo>
                  <a:pt x="90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2541942" y="195007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2546447" y="193072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4">
                <a:moveTo>
                  <a:pt x="0" y="5630"/>
                </a:moveTo>
                <a:lnTo>
                  <a:pt x="15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2547982" y="1905948"/>
            <a:ext cx="12700" cy="25400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0" y="24774"/>
                </a:moveTo>
                <a:lnTo>
                  <a:pt x="1208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2566308" y="1885370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7780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2570096" y="1863154"/>
            <a:ext cx="11430" cy="22225"/>
          </a:xfrm>
          <a:custGeom>
            <a:avLst/>
            <a:gdLst/>
            <a:ahLst/>
            <a:cxnLst/>
            <a:rect l="l" t="t" r="r" b="b"/>
            <a:pathLst>
              <a:path w="11430" h="22225">
                <a:moveTo>
                  <a:pt x="0" y="22215"/>
                </a:moveTo>
                <a:lnTo>
                  <a:pt x="1085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2587192" y="184820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2594972" y="1807565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4" h="28575">
                <a:moveTo>
                  <a:pt x="0" y="28152"/>
                </a:moveTo>
                <a:lnTo>
                  <a:pt x="1801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2615651" y="179138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2617392" y="174409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641"/>
                </a:lnTo>
              </a:path>
            </a:pathLst>
          </a:custGeom>
          <a:ln w="1073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2622511" y="169669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3"/>
                </a:lnTo>
              </a:path>
            </a:pathLst>
          </a:custGeom>
          <a:ln w="1073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2627630" y="168010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2629370" y="163280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3"/>
                </a:lnTo>
              </a:path>
            </a:pathLst>
          </a:custGeom>
          <a:ln w="1073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2634489" y="161622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2636332" y="159963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2636536" y="1599638"/>
            <a:ext cx="3175" cy="31115"/>
          </a:xfrm>
          <a:custGeom>
            <a:avLst/>
            <a:gdLst/>
            <a:ahLst/>
            <a:cxnLst/>
            <a:rect l="l" t="t" r="r" b="b"/>
            <a:pathLst>
              <a:path w="3175" h="31114">
                <a:moveTo>
                  <a:pt x="1381" y="-3573"/>
                </a:moveTo>
                <a:lnTo>
                  <a:pt x="1381" y="34491"/>
                </a:lnTo>
              </a:path>
            </a:pathLst>
          </a:custGeom>
          <a:ln w="991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2640528" y="164478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2644623" y="169228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2646159" y="170887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742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2650254" y="175637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2651687" y="177296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6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2655885" y="1820464"/>
            <a:ext cx="3175" cy="33020"/>
          </a:xfrm>
          <a:custGeom>
            <a:avLst/>
            <a:gdLst/>
            <a:ahLst/>
            <a:cxnLst/>
            <a:rect l="l" t="t" r="r" b="b"/>
            <a:pathLst>
              <a:path w="3175" h="33019">
                <a:moveTo>
                  <a:pt x="1382" y="-3573"/>
                </a:moveTo>
                <a:lnTo>
                  <a:pt x="1382" y="36027"/>
                </a:lnTo>
              </a:path>
            </a:pathLst>
          </a:custGeom>
          <a:ln w="9911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2658649" y="185209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-3573" y="409"/>
                </a:moveTo>
                <a:lnTo>
                  <a:pt x="3676" y="409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2660185" y="183551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2662028" y="178821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2666942" y="17716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2668784" y="172423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39" y="-3573"/>
                </a:moveTo>
                <a:lnTo>
                  <a:pt x="1739" y="36743"/>
                </a:lnTo>
              </a:path>
            </a:pathLst>
          </a:custGeom>
          <a:ln w="1062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2673697" y="1676830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2678612" y="166024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2680352" y="1641511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4606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2680864" y="1641511"/>
            <a:ext cx="7620" cy="27940"/>
          </a:xfrm>
          <a:custGeom>
            <a:avLst/>
            <a:gdLst/>
            <a:ahLst/>
            <a:cxnLst/>
            <a:rect l="l" t="t" r="r" b="b"/>
            <a:pathLst>
              <a:path w="7619" h="27939">
                <a:moveTo>
                  <a:pt x="0" y="0"/>
                </a:moveTo>
                <a:lnTo>
                  <a:pt x="7064" y="2784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2691511" y="168317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2695606" y="1699353"/>
            <a:ext cx="7620" cy="29845"/>
          </a:xfrm>
          <a:custGeom>
            <a:avLst/>
            <a:gdLst/>
            <a:ahLst/>
            <a:cxnLst/>
            <a:rect l="l" t="t" r="r" b="b"/>
            <a:pathLst>
              <a:path w="7619" h="29844">
                <a:moveTo>
                  <a:pt x="0" y="0"/>
                </a:moveTo>
                <a:lnTo>
                  <a:pt x="7370" y="292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2702976" y="1728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2354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2715671" y="174061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0"/>
                </a:moveTo>
                <a:lnTo>
                  <a:pt x="9418" y="890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2725090" y="1749517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4" h="19685">
                <a:moveTo>
                  <a:pt x="0" y="0"/>
                </a:moveTo>
                <a:lnTo>
                  <a:pt x="5425" y="196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2734304" y="178299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2738705" y="1799067"/>
            <a:ext cx="8890" cy="31115"/>
          </a:xfrm>
          <a:custGeom>
            <a:avLst/>
            <a:gdLst/>
            <a:ahLst/>
            <a:cxnLst/>
            <a:rect l="l" t="t" r="r" b="b"/>
            <a:pathLst>
              <a:path w="8889" h="31114">
                <a:moveTo>
                  <a:pt x="0" y="0"/>
                </a:moveTo>
                <a:lnTo>
                  <a:pt x="8497" y="3061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2747202" y="182814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535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2750478" y="18118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2753857" y="1765180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8"/>
                </a:moveTo>
                <a:lnTo>
                  <a:pt x="685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2763685" y="1723923"/>
            <a:ext cx="6350" cy="27940"/>
          </a:xfrm>
          <a:custGeom>
            <a:avLst/>
            <a:gdLst/>
            <a:ahLst/>
            <a:cxnLst/>
            <a:rect l="l" t="t" r="r" b="b"/>
            <a:pathLst>
              <a:path w="6350" h="27939">
                <a:moveTo>
                  <a:pt x="0" y="27334"/>
                </a:moveTo>
                <a:lnTo>
                  <a:pt x="573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2769417" y="172392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173" y="450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2780781" y="174009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433" y="194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2790404" y="1753715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126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2791530" y="1755353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3"/>
                </a:moveTo>
                <a:lnTo>
                  <a:pt x="25686" y="563"/>
                </a:lnTo>
              </a:path>
            </a:pathLst>
          </a:custGeom>
          <a:ln w="827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2813643" y="1748186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0" y="8292"/>
                </a:moveTo>
                <a:lnTo>
                  <a:pt x="399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2823778" y="173313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2830945" y="1710000"/>
            <a:ext cx="5080" cy="10795"/>
          </a:xfrm>
          <a:custGeom>
            <a:avLst/>
            <a:gdLst/>
            <a:ahLst/>
            <a:cxnLst/>
            <a:rect l="l" t="t" r="r" b="b"/>
            <a:pathLst>
              <a:path w="5080" h="10794">
                <a:moveTo>
                  <a:pt x="0" y="10237"/>
                </a:moveTo>
                <a:lnTo>
                  <a:pt x="491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2835858" y="1688399"/>
            <a:ext cx="4445" cy="22225"/>
          </a:xfrm>
          <a:custGeom>
            <a:avLst/>
            <a:gdLst/>
            <a:ahLst/>
            <a:cxnLst/>
            <a:rect l="l" t="t" r="r" b="b"/>
            <a:pathLst>
              <a:path w="4444" h="22225">
                <a:moveTo>
                  <a:pt x="0" y="21601"/>
                </a:moveTo>
                <a:lnTo>
                  <a:pt x="399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2842512" y="1641511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59"/>
                </a:moveTo>
                <a:lnTo>
                  <a:pt x="604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2851112" y="16251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2854183" y="1590425"/>
            <a:ext cx="3810" cy="20955"/>
          </a:xfrm>
          <a:custGeom>
            <a:avLst/>
            <a:gdLst/>
            <a:ahLst/>
            <a:cxnLst/>
            <a:rect l="l" t="t" r="r" b="b"/>
            <a:pathLst>
              <a:path w="3810" h="20955">
                <a:moveTo>
                  <a:pt x="0" y="20679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2857971" y="1578344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12080"/>
                </a:moveTo>
                <a:lnTo>
                  <a:pt x="26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2863602" y="156206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2867184" y="1515485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556"/>
                </a:moveTo>
                <a:lnTo>
                  <a:pt x="69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2877217" y="1488151"/>
            <a:ext cx="3175" cy="13335"/>
          </a:xfrm>
          <a:custGeom>
            <a:avLst/>
            <a:gdLst/>
            <a:ahLst/>
            <a:cxnLst/>
            <a:rect l="l" t="t" r="r" b="b"/>
            <a:pathLst>
              <a:path w="3175" h="13334">
                <a:moveTo>
                  <a:pt x="0" y="13308"/>
                </a:moveTo>
                <a:lnTo>
                  <a:pt x="28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2880084" y="1469007"/>
            <a:ext cx="5080" cy="19685"/>
          </a:xfrm>
          <a:custGeom>
            <a:avLst/>
            <a:gdLst/>
            <a:ahLst/>
            <a:cxnLst/>
            <a:rect l="l" t="t" r="r" b="b"/>
            <a:pathLst>
              <a:path w="5080" h="19684">
                <a:moveTo>
                  <a:pt x="0" y="19144"/>
                </a:moveTo>
                <a:lnTo>
                  <a:pt x="460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2887967" y="14527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2891857" y="1406455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32453"/>
                </a:moveTo>
                <a:lnTo>
                  <a:pt x="767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2902913" y="139028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2907315" y="1344313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146"/>
                </a:moveTo>
                <a:lnTo>
                  <a:pt x="88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2919908" y="1313907"/>
            <a:ext cx="5080" cy="17145"/>
          </a:xfrm>
          <a:custGeom>
            <a:avLst/>
            <a:gdLst/>
            <a:ahLst/>
            <a:cxnLst/>
            <a:rect l="l" t="t" r="r" b="b"/>
            <a:pathLst>
              <a:path w="5080" h="17144">
                <a:moveTo>
                  <a:pt x="0" y="16584"/>
                </a:moveTo>
                <a:lnTo>
                  <a:pt x="45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2924412" y="1297936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09">
                <a:moveTo>
                  <a:pt x="0" y="15970"/>
                </a:moveTo>
                <a:lnTo>
                  <a:pt x="27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2929633" y="128155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932499" y="123456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7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940791" y="121818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943658" y="1187370"/>
            <a:ext cx="3175" cy="17145"/>
          </a:xfrm>
          <a:custGeom>
            <a:avLst/>
            <a:gdLst/>
            <a:ahLst/>
            <a:cxnLst/>
            <a:rect l="l" t="t" r="r" b="b"/>
            <a:pathLst>
              <a:path w="3175" h="17144">
                <a:moveTo>
                  <a:pt x="0" y="16687"/>
                </a:moveTo>
                <a:lnTo>
                  <a:pt x="28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946524" y="1187370"/>
            <a:ext cx="1905" cy="16510"/>
          </a:xfrm>
          <a:custGeom>
            <a:avLst/>
            <a:gdLst/>
            <a:ahLst/>
            <a:cxnLst/>
            <a:rect l="l" t="t" r="r" b="b"/>
            <a:pathLst>
              <a:path w="1905" h="16509">
                <a:moveTo>
                  <a:pt x="665" y="-3573"/>
                </a:moveTo>
                <a:lnTo>
                  <a:pt x="665" y="19953"/>
                </a:lnTo>
              </a:path>
            </a:pathLst>
          </a:custGeom>
          <a:ln w="8478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2948982" y="121798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2952667" y="126548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2953998" y="1282068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2957786" y="132957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2959014" y="1346258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743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962803" y="139376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2966589" y="144116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2967818" y="1457848"/>
            <a:ext cx="1270" cy="9525"/>
          </a:xfrm>
          <a:custGeom>
            <a:avLst/>
            <a:gdLst/>
            <a:ahLst/>
            <a:cxnLst/>
            <a:rect l="l" t="t" r="r" b="b"/>
            <a:pathLst>
              <a:path w="1269" h="9525">
                <a:moveTo>
                  <a:pt x="409" y="-3573"/>
                </a:moveTo>
                <a:lnTo>
                  <a:pt x="409" y="12992"/>
                </a:lnTo>
              </a:path>
            </a:pathLst>
          </a:custGeom>
          <a:ln w="7966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2968637" y="1467266"/>
            <a:ext cx="5080" cy="23495"/>
          </a:xfrm>
          <a:custGeom>
            <a:avLst/>
            <a:gdLst/>
            <a:ahLst/>
            <a:cxnLst/>
            <a:rect l="l" t="t" r="r" b="b"/>
            <a:pathLst>
              <a:path w="5080" h="23494">
                <a:moveTo>
                  <a:pt x="0" y="0"/>
                </a:moveTo>
                <a:lnTo>
                  <a:pt x="4606" y="2344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2976008" y="150473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2979182" y="1521116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449" y="3276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2988396" y="1567902"/>
            <a:ext cx="2540" cy="12065"/>
          </a:xfrm>
          <a:custGeom>
            <a:avLst/>
            <a:gdLst/>
            <a:ahLst/>
            <a:cxnLst/>
            <a:rect l="l" t="t" r="r" b="b"/>
            <a:pathLst>
              <a:path w="2539" h="12065">
                <a:moveTo>
                  <a:pt x="0" y="0"/>
                </a:moveTo>
                <a:lnTo>
                  <a:pt x="2354" y="1197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2990750" y="1560224"/>
            <a:ext cx="7620" cy="19685"/>
          </a:xfrm>
          <a:custGeom>
            <a:avLst/>
            <a:gdLst/>
            <a:ahLst/>
            <a:cxnLst/>
            <a:rect l="l" t="t" r="r" b="b"/>
            <a:pathLst>
              <a:path w="7619" h="19684">
                <a:moveTo>
                  <a:pt x="0" y="19656"/>
                </a:moveTo>
                <a:lnTo>
                  <a:pt x="757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3003444" y="154466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3009382" y="1521833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9520"/>
                </a:moveTo>
                <a:lnTo>
                  <a:pt x="358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3012965" y="1498798"/>
            <a:ext cx="3175" cy="23495"/>
          </a:xfrm>
          <a:custGeom>
            <a:avLst/>
            <a:gdLst/>
            <a:ahLst/>
            <a:cxnLst/>
            <a:rect l="l" t="t" r="r" b="b"/>
            <a:pathLst>
              <a:path w="3175" h="23494">
                <a:moveTo>
                  <a:pt x="1433" y="-3573"/>
                </a:moveTo>
                <a:lnTo>
                  <a:pt x="1433" y="26608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3017572" y="148221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3019722" y="143491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067"/>
                </a:moveTo>
                <a:lnTo>
                  <a:pt x="409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3025660" y="138761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33169"/>
                </a:moveTo>
                <a:lnTo>
                  <a:pt x="419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3031597" y="137103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3033644" y="1345336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5" h="12065">
                <a:moveTo>
                  <a:pt x="716" y="-3573"/>
                </a:moveTo>
                <a:lnTo>
                  <a:pt x="716" y="15142"/>
                </a:lnTo>
              </a:path>
            </a:pathLst>
          </a:custGeom>
          <a:ln w="858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3035078" y="1323735"/>
            <a:ext cx="3175" cy="22225"/>
          </a:xfrm>
          <a:custGeom>
            <a:avLst/>
            <a:gdLst/>
            <a:ahLst/>
            <a:cxnLst/>
            <a:rect l="l" t="t" r="r" b="b"/>
            <a:pathLst>
              <a:path w="3175" h="22225">
                <a:moveTo>
                  <a:pt x="1279" y="-3573"/>
                </a:moveTo>
                <a:lnTo>
                  <a:pt x="1279" y="25174"/>
                </a:lnTo>
              </a:path>
            </a:pathLst>
          </a:custGeom>
          <a:ln w="9706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3039378" y="130715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3041425" y="125995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641"/>
                </a:lnTo>
              </a:path>
            </a:pathLst>
          </a:custGeom>
          <a:ln w="1114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3047056" y="121255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743"/>
                </a:lnTo>
              </a:path>
            </a:pathLst>
          </a:custGeom>
          <a:ln w="1114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3052789" y="119597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3054836" y="1161776"/>
            <a:ext cx="2540" cy="20320"/>
          </a:xfrm>
          <a:custGeom>
            <a:avLst/>
            <a:gdLst/>
            <a:ahLst/>
            <a:cxnLst/>
            <a:rect l="l" t="t" r="r" b="b"/>
            <a:pathLst>
              <a:path w="2539" h="20319">
                <a:moveTo>
                  <a:pt x="1177" y="-3573"/>
                </a:moveTo>
                <a:lnTo>
                  <a:pt x="1177" y="23639"/>
                </a:lnTo>
              </a:path>
            </a:pathLst>
          </a:custGeom>
          <a:ln w="9502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3057191" y="1149593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0" y="12182"/>
                </a:moveTo>
                <a:lnTo>
                  <a:pt x="50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3067735" y="113423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3074082" y="1108336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0" y="12694"/>
                </a:moveTo>
                <a:lnTo>
                  <a:pt x="53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3079406" y="1089499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4" h="19050">
                <a:moveTo>
                  <a:pt x="0" y="18837"/>
                </a:moveTo>
                <a:lnTo>
                  <a:pt x="53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3088518" y="104363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146"/>
                </a:moveTo>
                <a:lnTo>
                  <a:pt x="900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3101416" y="102930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614"/>
                </a:moveTo>
                <a:lnTo>
                  <a:pt x="1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3101519" y="102930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204" y="174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3103259" y="104527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108275" y="109267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3110016" y="110925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641"/>
                </a:lnTo>
              </a:path>
            </a:pathLst>
          </a:custGeom>
          <a:ln w="1073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3115135" y="115655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3120151" y="120395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3121892" y="1220540"/>
            <a:ext cx="1905" cy="17145"/>
          </a:xfrm>
          <a:custGeom>
            <a:avLst/>
            <a:gdLst/>
            <a:ahLst/>
            <a:cxnLst/>
            <a:rect l="l" t="t" r="r" b="b"/>
            <a:pathLst>
              <a:path w="1905" h="17144">
                <a:moveTo>
                  <a:pt x="870" y="-3573"/>
                </a:moveTo>
                <a:lnTo>
                  <a:pt x="870" y="20260"/>
                </a:lnTo>
              </a:path>
            </a:pathLst>
          </a:custGeom>
          <a:ln w="888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3123632" y="1237227"/>
            <a:ext cx="1905" cy="16510"/>
          </a:xfrm>
          <a:custGeom>
            <a:avLst/>
            <a:gdLst/>
            <a:ahLst/>
            <a:cxnLst/>
            <a:rect l="l" t="t" r="r" b="b"/>
            <a:pathLst>
              <a:path w="1905" h="16509">
                <a:moveTo>
                  <a:pt x="767" y="-3573"/>
                </a:moveTo>
                <a:lnTo>
                  <a:pt x="767" y="20056"/>
                </a:lnTo>
              </a:path>
            </a:pathLst>
          </a:custGeom>
          <a:ln w="868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3126601" y="126804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3128137" y="128462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743"/>
                </a:lnTo>
              </a:path>
            </a:pathLst>
          </a:custGeom>
          <a:ln w="1032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132640" y="1332130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743"/>
                </a:lnTo>
              </a:path>
            </a:pathLst>
          </a:custGeom>
          <a:ln w="10321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3137247" y="137953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3138783" y="1396115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86" y="-3573"/>
                </a:moveTo>
                <a:lnTo>
                  <a:pt x="1586" y="36845"/>
                </a:lnTo>
              </a:path>
            </a:pathLst>
          </a:custGeom>
          <a:ln w="10321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3143390" y="144361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3144925" y="1460202"/>
            <a:ext cx="1270" cy="8255"/>
          </a:xfrm>
          <a:custGeom>
            <a:avLst/>
            <a:gdLst/>
            <a:ahLst/>
            <a:cxnLst/>
            <a:rect l="l" t="t" r="r" b="b"/>
            <a:pathLst>
              <a:path w="1269" h="8255">
                <a:moveTo>
                  <a:pt x="0" y="0"/>
                </a:moveTo>
                <a:lnTo>
                  <a:pt x="819" y="819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3145745" y="1443617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5"/>
                </a:moveTo>
                <a:lnTo>
                  <a:pt x="36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3151580" y="1396422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50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3158644" y="137994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3161100" y="133284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3168983" y="132271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126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3176968" y="1337351"/>
            <a:ext cx="13335" cy="24765"/>
          </a:xfrm>
          <a:custGeom>
            <a:avLst/>
            <a:gdLst/>
            <a:ahLst/>
            <a:cxnLst/>
            <a:rect l="l" t="t" r="r" b="b"/>
            <a:pathLst>
              <a:path w="13335" h="24765">
                <a:moveTo>
                  <a:pt x="0" y="0"/>
                </a:moveTo>
                <a:lnTo>
                  <a:pt x="13104" y="2416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3190073" y="13556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5835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3191711" y="130817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8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3195498" y="129148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3196931" y="124398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3200719" y="122739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3202050" y="1179897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3205940" y="113239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3209728" y="111580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3211059" y="1087451"/>
            <a:ext cx="1270" cy="14604"/>
          </a:xfrm>
          <a:custGeom>
            <a:avLst/>
            <a:gdLst/>
            <a:ahLst/>
            <a:cxnLst/>
            <a:rect l="l" t="t" r="r" b="b"/>
            <a:pathLst>
              <a:path w="1269" h="14605">
                <a:moveTo>
                  <a:pt x="563" y="-3573"/>
                </a:moveTo>
                <a:lnTo>
                  <a:pt x="563" y="17701"/>
                </a:lnTo>
              </a:path>
            </a:pathLst>
          </a:custGeom>
          <a:ln w="827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3212185" y="1087451"/>
            <a:ext cx="1905" cy="19685"/>
          </a:xfrm>
          <a:custGeom>
            <a:avLst/>
            <a:gdLst/>
            <a:ahLst/>
            <a:cxnLst/>
            <a:rect l="l" t="t" r="r" b="b"/>
            <a:pathLst>
              <a:path w="1905" h="19684">
                <a:moveTo>
                  <a:pt x="819" y="-3573"/>
                </a:moveTo>
                <a:lnTo>
                  <a:pt x="819" y="22717"/>
                </a:lnTo>
              </a:path>
            </a:pathLst>
          </a:custGeom>
          <a:ln w="878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3215154" y="112082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3216587" y="1137513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743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3220683" y="1184913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3224880" y="123241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3226313" y="124900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2" y="-3573"/>
                </a:moveTo>
                <a:lnTo>
                  <a:pt x="1432" y="36845"/>
                </a:lnTo>
              </a:path>
            </a:pathLst>
          </a:custGeom>
          <a:ln w="10012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3230407" y="129650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3231943" y="1313088"/>
            <a:ext cx="2540" cy="29209"/>
          </a:xfrm>
          <a:custGeom>
            <a:avLst/>
            <a:gdLst/>
            <a:ahLst/>
            <a:cxnLst/>
            <a:rect l="l" t="t" r="r" b="b"/>
            <a:pathLst>
              <a:path w="2539" h="29209">
                <a:moveTo>
                  <a:pt x="1228" y="-3573"/>
                </a:moveTo>
                <a:lnTo>
                  <a:pt x="1228" y="32341"/>
                </a:lnTo>
              </a:path>
            </a:pathLst>
          </a:custGeom>
          <a:ln w="9604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3234400" y="1337454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4402"/>
                </a:moveTo>
                <a:lnTo>
                  <a:pt x="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3237676" y="129046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8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3246071" y="127398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3248938" y="1227092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8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3261119" y="121757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3277807" y="12175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409" y="-3573"/>
                </a:moveTo>
                <a:lnTo>
                  <a:pt x="409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278626" y="1217571"/>
            <a:ext cx="10160" cy="31115"/>
          </a:xfrm>
          <a:custGeom>
            <a:avLst/>
            <a:gdLst/>
            <a:ahLst/>
            <a:cxnLst/>
            <a:rect l="l" t="t" r="r" b="b"/>
            <a:pathLst>
              <a:path w="10160" h="31115">
                <a:moveTo>
                  <a:pt x="0" y="0"/>
                </a:moveTo>
                <a:lnTo>
                  <a:pt x="9828" y="3101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3292753" y="1262207"/>
            <a:ext cx="8255" cy="25400"/>
          </a:xfrm>
          <a:custGeom>
            <a:avLst/>
            <a:gdLst/>
            <a:ahLst/>
            <a:cxnLst/>
            <a:rect l="l" t="t" r="r" b="b"/>
            <a:pathLst>
              <a:path w="8254" h="25400">
                <a:moveTo>
                  <a:pt x="0" y="0"/>
                </a:moveTo>
                <a:lnTo>
                  <a:pt x="7985" y="249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3300738" y="1280021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0" y="7166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3303810" y="126353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3306164" y="1216445"/>
            <a:ext cx="5080" cy="33020"/>
          </a:xfrm>
          <a:custGeom>
            <a:avLst/>
            <a:gdLst/>
            <a:ahLst/>
            <a:cxnLst/>
            <a:rect l="l" t="t" r="r" b="b"/>
            <a:pathLst>
              <a:path w="5079" h="33019">
                <a:moveTo>
                  <a:pt x="0" y="32965"/>
                </a:moveTo>
                <a:lnTo>
                  <a:pt x="47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312921" y="119986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315276" y="115276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79" h="33019">
                <a:moveTo>
                  <a:pt x="0" y="32965"/>
                </a:moveTo>
                <a:lnTo>
                  <a:pt x="48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322033" y="1132701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5937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322954" y="1132701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0" y="0"/>
                </a:moveTo>
                <a:lnTo>
                  <a:pt x="22112" y="1167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345067" y="114437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348855" y="116065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352643" y="1176928"/>
            <a:ext cx="7620" cy="33020"/>
          </a:xfrm>
          <a:custGeom>
            <a:avLst/>
            <a:gdLst/>
            <a:ahLst/>
            <a:cxnLst/>
            <a:rect l="l" t="t" r="r" b="b"/>
            <a:pathLst>
              <a:path w="7620" h="33019">
                <a:moveTo>
                  <a:pt x="0" y="0"/>
                </a:moveTo>
                <a:lnTo>
                  <a:pt x="7574" y="3245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363391" y="122340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2091133" y="20212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2095055" y="20251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2113245" y="20154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2117169" y="20193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2135460" y="2010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2139383" y="20147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2157574" y="2004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2161496" y="2008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2179687" y="2000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2183608" y="20043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2201901" y="19667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2205824" y="19706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2224015" y="1949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2227937" y="1953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2246127" y="19910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2250049" y="19949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2268240" y="2044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2272163" y="2048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2290456" y="20421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2294377" y="20460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2312568" y="2046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2316491" y="2050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2334680" y="20688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2338603" y="2072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2356896" y="20805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2360818" y="20844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2379009" y="20921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2382932" y="20960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2401121" y="20909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2405044" y="20949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2423234" y="20875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2427157" y="20914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2445450" y="2065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2449372" y="2069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2467562" y="2000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2471485" y="20043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2489676" y="20038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2493597" y="20077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2511890" y="19957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2515812" y="1999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2534003" y="19167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2537926" y="19206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2556116" y="1871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2560038" y="1875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2578229" y="18261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2582151" y="18300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2600443" y="17913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2604367" y="17952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2622557" y="15856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2626479" y="15895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2644669" y="18389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2648592" y="18428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2666884" y="16275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2670807" y="16314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2688997" y="17146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2692920" y="17185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2711110" y="17355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2715032" y="17394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2733223" y="18156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2737146" y="18196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2755437" y="17099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2759361" y="17138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2777551" y="17413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2781473" y="17452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2799663" y="17424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2803587" y="17464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2821878" y="16960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2825801" y="16999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2843992" y="15764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2847914" y="15803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2866105" y="14741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2870027" y="14780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2888216" y="13812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2892140" y="13851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2910433" y="12999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2914355" y="13038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2932545" y="1173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2936468" y="1177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2954658" y="1453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2958581" y="14572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2976771" y="15658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2980693" y="15698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2998986" y="15078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3002908" y="15117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3021098" y="13313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3025021" y="13352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3043212" y="1147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3047134" y="1151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3065426" y="10943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3069349" y="10982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3087539" y="10153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3091462" y="10192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3109652" y="12232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3113574" y="12271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3131765" y="14544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3135688" y="14583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3153979" y="13068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3157903" y="1310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3176093" y="13475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3180015" y="13514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3198206" y="10734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3202129" y="10773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3220421" y="13278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3224344" y="13317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3242534" y="12035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3246456" y="12075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3264646" y="12035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3268569" y="12075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3286759" y="12732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3290682" y="12771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3308975" y="11187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3312897" y="11226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3331088" y="1130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3335009" y="11343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3353199" y="1225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3357122" y="12295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32379" y="1159115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977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76810" y="1142120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977"/>
                </a:moveTo>
                <a:lnTo>
                  <a:pt x="3122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821342" y="1125125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875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865773" y="1108029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977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910203" y="1090932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977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954019" y="108724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10135" y="318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968454" y="113259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10135" y="318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982888" y="117805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10135" y="318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997426" y="1223509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0" y="0"/>
                </a:moveTo>
                <a:lnTo>
                  <a:pt x="10135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1011860" y="126886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10135" y="318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1026295" y="1314316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1040832" y="1359669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1055369" y="1405022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0"/>
                </a:moveTo>
                <a:lnTo>
                  <a:pt x="9111" y="2856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1064481" y="1430206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0" y="3378"/>
                </a:moveTo>
                <a:lnTo>
                  <a:pt x="2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1065811" y="138270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1069497" y="1335304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228" y="-3573"/>
                </a:moveTo>
                <a:lnTo>
                  <a:pt x="1228" y="36743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1073080" y="128780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1076765" y="124029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228" y="-3573"/>
                </a:moveTo>
                <a:lnTo>
                  <a:pt x="1228" y="36845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080348" y="1192796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845"/>
                </a:lnTo>
              </a:path>
            </a:pathLst>
          </a:custGeom>
          <a:ln w="9706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084034" y="1145396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279" y="-3573"/>
                </a:moveTo>
                <a:lnTo>
                  <a:pt x="1279" y="36743"/>
                </a:lnTo>
              </a:path>
            </a:pathLst>
          </a:custGeom>
          <a:ln w="9706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094476" y="1155122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5" h="19684">
                <a:moveTo>
                  <a:pt x="0" y="0"/>
                </a:moveTo>
                <a:lnTo>
                  <a:pt x="14229" y="194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108706" y="1174573"/>
            <a:ext cx="1270" cy="9525"/>
          </a:xfrm>
          <a:custGeom>
            <a:avLst/>
            <a:gdLst/>
            <a:ahLst/>
            <a:cxnLst/>
            <a:rect l="l" t="t" r="r" b="b"/>
            <a:pathLst>
              <a:path w="1269" h="9525">
                <a:moveTo>
                  <a:pt x="0" y="0"/>
                </a:moveTo>
                <a:lnTo>
                  <a:pt x="1126" y="921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111573" y="119791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1117203" y="1245213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1122834" y="1292511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1128464" y="1339706"/>
            <a:ext cx="2540" cy="20955"/>
          </a:xfrm>
          <a:custGeom>
            <a:avLst/>
            <a:gdLst/>
            <a:ahLst/>
            <a:cxnLst/>
            <a:rect l="l" t="t" r="r" b="b"/>
            <a:pathLst>
              <a:path w="2540" h="20955">
                <a:moveTo>
                  <a:pt x="1228" y="-3573"/>
                </a:moveTo>
                <a:lnTo>
                  <a:pt x="1228" y="24253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1130921" y="1360386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5" h="5080">
                <a:moveTo>
                  <a:pt x="0" y="0"/>
                </a:moveTo>
                <a:lnTo>
                  <a:pt x="11568" y="48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1154570" y="1372057"/>
            <a:ext cx="18415" cy="28575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0" y="0"/>
                </a:moveTo>
                <a:lnTo>
                  <a:pt x="17915" y="281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1178116" y="1413212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646" y="316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193267" y="1458360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4" h="12700">
                <a:moveTo>
                  <a:pt x="0" y="0"/>
                </a:moveTo>
                <a:lnTo>
                  <a:pt x="4094" y="1238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197362" y="1450886"/>
            <a:ext cx="5080" cy="20320"/>
          </a:xfrm>
          <a:custGeom>
            <a:avLst/>
            <a:gdLst/>
            <a:ahLst/>
            <a:cxnLst/>
            <a:rect l="l" t="t" r="r" b="b"/>
            <a:pathLst>
              <a:path w="5080" h="20319">
                <a:moveTo>
                  <a:pt x="0" y="19861"/>
                </a:moveTo>
                <a:lnTo>
                  <a:pt x="460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205142" y="1404510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37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215687" y="1374309"/>
            <a:ext cx="3810" cy="16510"/>
          </a:xfrm>
          <a:custGeom>
            <a:avLst/>
            <a:gdLst/>
            <a:ahLst/>
            <a:cxnLst/>
            <a:rect l="l" t="t" r="r" b="b"/>
            <a:pathLst>
              <a:path w="3809" h="16509">
                <a:moveTo>
                  <a:pt x="0" y="16277"/>
                </a:moveTo>
                <a:lnTo>
                  <a:pt x="37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219475" y="1357826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09">
                <a:moveTo>
                  <a:pt x="0" y="16482"/>
                </a:moveTo>
                <a:lnTo>
                  <a:pt x="25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1224286" y="131083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1231760" y="1263743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1239233" y="1234975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40">
                <a:moveTo>
                  <a:pt x="0" y="14741"/>
                </a:moveTo>
                <a:lnTo>
                  <a:pt x="235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1241588" y="1234975"/>
            <a:ext cx="3175" cy="18415"/>
          </a:xfrm>
          <a:custGeom>
            <a:avLst/>
            <a:gdLst/>
            <a:ahLst/>
            <a:cxnLst/>
            <a:rect l="l" t="t" r="r" b="b"/>
            <a:pathLst>
              <a:path w="3175" h="18415">
                <a:moveTo>
                  <a:pt x="0" y="0"/>
                </a:moveTo>
                <a:lnTo>
                  <a:pt x="3173" y="1822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247218" y="126722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732" y="3286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255408" y="1314112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732" y="3286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263598" y="136110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102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263700" y="1361512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0" y="0"/>
                </a:moveTo>
                <a:lnTo>
                  <a:pt x="8906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276497" y="1406967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008" y="3214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296255" y="1448122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0" y="0"/>
                </a:moveTo>
                <a:lnTo>
                  <a:pt x="11773" y="87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1308028" y="1438908"/>
            <a:ext cx="5715" cy="18415"/>
          </a:xfrm>
          <a:custGeom>
            <a:avLst/>
            <a:gdLst/>
            <a:ahLst/>
            <a:cxnLst/>
            <a:rect l="l" t="t" r="r" b="b"/>
            <a:pathLst>
              <a:path w="5715" h="18415">
                <a:moveTo>
                  <a:pt x="0" y="17915"/>
                </a:moveTo>
                <a:lnTo>
                  <a:pt x="54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1317652" y="139345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838"/>
                </a:moveTo>
                <a:lnTo>
                  <a:pt x="982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1334850" y="1374309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80" h="8255">
                <a:moveTo>
                  <a:pt x="0" y="8190"/>
                </a:moveTo>
                <a:lnTo>
                  <a:pt x="1750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1352356" y="137430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0"/>
                </a:moveTo>
                <a:lnTo>
                  <a:pt x="3480" y="1361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1359420" y="1401643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292" y="3235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1371295" y="1447815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0" y="0"/>
                </a:moveTo>
                <a:lnTo>
                  <a:pt x="3173" y="124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1374469" y="1460305"/>
            <a:ext cx="2540" cy="20955"/>
          </a:xfrm>
          <a:custGeom>
            <a:avLst/>
            <a:gdLst/>
            <a:ahLst/>
            <a:cxnLst/>
            <a:rect l="l" t="t" r="r" b="b"/>
            <a:pathLst>
              <a:path w="2540" h="20955">
                <a:moveTo>
                  <a:pt x="1074" y="-3573"/>
                </a:moveTo>
                <a:lnTo>
                  <a:pt x="1074" y="23946"/>
                </a:lnTo>
              </a:path>
            </a:pathLst>
          </a:custGeom>
          <a:ln w="929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378052" y="1494806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382966" y="154210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742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387983" y="158950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39" y="-3573"/>
                </a:moveTo>
                <a:lnTo>
                  <a:pt x="1739" y="36742"/>
                </a:lnTo>
              </a:path>
            </a:pathLst>
          </a:custGeom>
          <a:ln w="1062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392896" y="163690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742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1400984" y="1683485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0"/>
                </a:moveTo>
                <a:lnTo>
                  <a:pt x="11671" y="313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1417671" y="1728223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1023" y="26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1418695" y="1727404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480"/>
                </a:moveTo>
                <a:lnTo>
                  <a:pt x="222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1440910" y="1720340"/>
            <a:ext cx="3810" cy="7620"/>
          </a:xfrm>
          <a:custGeom>
            <a:avLst/>
            <a:gdLst/>
            <a:ahLst/>
            <a:cxnLst/>
            <a:rect l="l" t="t" r="r" b="b"/>
            <a:pathLst>
              <a:path w="3809" h="7619">
                <a:moveTo>
                  <a:pt x="0" y="7064"/>
                </a:moveTo>
                <a:lnTo>
                  <a:pt x="35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450943" y="1683280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4">
                <a:moveTo>
                  <a:pt x="0" y="24263"/>
                </a:moveTo>
                <a:lnTo>
                  <a:pt x="1207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463022" y="1683280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0" y="0"/>
                </a:moveTo>
                <a:lnTo>
                  <a:pt x="4504" y="429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477867" y="1697408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0"/>
                </a:moveTo>
                <a:lnTo>
                  <a:pt x="7268" y="685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485136" y="1683075"/>
            <a:ext cx="10160" cy="21590"/>
          </a:xfrm>
          <a:custGeom>
            <a:avLst/>
            <a:gdLst/>
            <a:ahLst/>
            <a:cxnLst/>
            <a:rect l="l" t="t" r="r" b="b"/>
            <a:pathLst>
              <a:path w="10159" h="21589">
                <a:moveTo>
                  <a:pt x="0" y="21191"/>
                </a:moveTo>
                <a:lnTo>
                  <a:pt x="982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500901" y="1656560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0" y="13615"/>
                </a:moveTo>
                <a:lnTo>
                  <a:pt x="634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507248" y="1656560"/>
            <a:ext cx="7620" cy="17145"/>
          </a:xfrm>
          <a:custGeom>
            <a:avLst/>
            <a:gdLst/>
            <a:ahLst/>
            <a:cxnLst/>
            <a:rect l="l" t="t" r="r" b="b"/>
            <a:pathLst>
              <a:path w="7619" h="17144">
                <a:moveTo>
                  <a:pt x="0" y="0"/>
                </a:moveTo>
                <a:lnTo>
                  <a:pt x="7166" y="168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519943" y="1686556"/>
            <a:ext cx="9525" cy="22860"/>
          </a:xfrm>
          <a:custGeom>
            <a:avLst/>
            <a:gdLst/>
            <a:ahLst/>
            <a:cxnLst/>
            <a:rect l="l" t="t" r="r" b="b"/>
            <a:pathLst>
              <a:path w="9525" h="22860">
                <a:moveTo>
                  <a:pt x="0" y="0"/>
                </a:moveTo>
                <a:lnTo>
                  <a:pt x="9520" y="2231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1529463" y="1701093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0" y="7780"/>
                </a:moveTo>
                <a:lnTo>
                  <a:pt x="48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1541748" y="1672837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0" y="16176"/>
                </a:moveTo>
                <a:lnTo>
                  <a:pt x="98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1551576" y="1672837"/>
            <a:ext cx="3810" cy="14604"/>
          </a:xfrm>
          <a:custGeom>
            <a:avLst/>
            <a:gdLst/>
            <a:ahLst/>
            <a:cxnLst/>
            <a:rect l="l" t="t" r="r" b="b"/>
            <a:pathLst>
              <a:path w="3809" h="14605">
                <a:moveTo>
                  <a:pt x="0" y="0"/>
                </a:moveTo>
                <a:lnTo>
                  <a:pt x="3582" y="1402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1558640" y="170068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0"/>
                </a:moveTo>
                <a:lnTo>
                  <a:pt x="8190" y="323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1570311" y="1746855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0"/>
                </a:moveTo>
                <a:lnTo>
                  <a:pt x="3378" y="131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1573689" y="1741122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18838"/>
                </a:moveTo>
                <a:lnTo>
                  <a:pt x="60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1584131" y="1695872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736"/>
                </a:moveTo>
                <a:lnTo>
                  <a:pt x="1033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1603275" y="1672837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388"/>
                </a:moveTo>
                <a:lnTo>
                  <a:pt x="1474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1618017" y="1672837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4" h="13969">
                <a:moveTo>
                  <a:pt x="0" y="0"/>
                </a:moveTo>
                <a:lnTo>
                  <a:pt x="4197" y="134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1626411" y="169986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0"/>
                </a:moveTo>
                <a:lnTo>
                  <a:pt x="10032" y="3183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1640642" y="174532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0"/>
                </a:moveTo>
                <a:lnTo>
                  <a:pt x="9521" y="3204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1654258" y="1790979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5">
                <a:moveTo>
                  <a:pt x="0" y="0"/>
                </a:moveTo>
                <a:lnTo>
                  <a:pt x="7984" y="270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1662242" y="1818007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614" y="511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1664392" y="183725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1669818" y="188465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1675039" y="193195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1680363" y="197924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842" y="-3573"/>
                </a:moveTo>
                <a:lnTo>
                  <a:pt x="1842" y="36743"/>
                </a:lnTo>
              </a:path>
            </a:pathLst>
          </a:custGeom>
          <a:ln w="10832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1687733" y="202623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0"/>
                </a:moveTo>
                <a:lnTo>
                  <a:pt x="9725" y="3183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1701656" y="2071797"/>
            <a:ext cx="5080" cy="15875"/>
          </a:xfrm>
          <a:custGeom>
            <a:avLst/>
            <a:gdLst/>
            <a:ahLst/>
            <a:cxnLst/>
            <a:rect l="l" t="t" r="r" b="b"/>
            <a:pathLst>
              <a:path w="5080" h="15875">
                <a:moveTo>
                  <a:pt x="0" y="0"/>
                </a:moveTo>
                <a:lnTo>
                  <a:pt x="4914" y="157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1706571" y="2087563"/>
            <a:ext cx="5080" cy="16510"/>
          </a:xfrm>
          <a:custGeom>
            <a:avLst/>
            <a:gdLst/>
            <a:ahLst/>
            <a:cxnLst/>
            <a:rect l="l" t="t" r="r" b="b"/>
            <a:pathLst>
              <a:path w="5080" h="16510">
                <a:moveTo>
                  <a:pt x="0" y="0"/>
                </a:moveTo>
                <a:lnTo>
                  <a:pt x="4914" y="160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1715682" y="2117252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0"/>
                </a:moveTo>
                <a:lnTo>
                  <a:pt x="9827" y="319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1729604" y="2124111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044"/>
                </a:moveTo>
                <a:lnTo>
                  <a:pt x="93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1742913" y="2082854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5" h="27939">
                <a:moveTo>
                  <a:pt x="0" y="27539"/>
                </a:moveTo>
                <a:lnTo>
                  <a:pt x="79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1750899" y="208008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764"/>
                </a:moveTo>
                <a:lnTo>
                  <a:pt x="37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1766152" y="2066576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5016"/>
                </a:moveTo>
                <a:lnTo>
                  <a:pt x="68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1773011" y="2066576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0" y="0"/>
                </a:moveTo>
                <a:lnTo>
                  <a:pt x="11875" y="219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1791643" y="210097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480" y="63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1795124" y="2089303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017"/>
                </a:moveTo>
                <a:lnTo>
                  <a:pt x="1893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826860" y="2080601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10">
                <a:moveTo>
                  <a:pt x="0" y="3276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839452" y="2063402"/>
            <a:ext cx="11430" cy="17780"/>
          </a:xfrm>
          <a:custGeom>
            <a:avLst/>
            <a:gdLst/>
            <a:ahLst/>
            <a:cxnLst/>
            <a:rect l="l" t="t" r="r" b="b"/>
            <a:pathLst>
              <a:path w="11430" h="17780">
                <a:moveTo>
                  <a:pt x="0" y="17198"/>
                </a:moveTo>
                <a:lnTo>
                  <a:pt x="1095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857981" y="204569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629"/>
                </a:moveTo>
                <a:lnTo>
                  <a:pt x="35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861565" y="2034122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4">
                <a:moveTo>
                  <a:pt x="0" y="11568"/>
                </a:moveTo>
                <a:lnTo>
                  <a:pt x="221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883678" y="2034122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0"/>
                </a:moveTo>
                <a:lnTo>
                  <a:pt x="1637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899136" y="2038115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0"/>
                </a:moveTo>
                <a:lnTo>
                  <a:pt x="6756" y="18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905893" y="2030641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0" y="9316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928005" y="203002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14"/>
                </a:moveTo>
                <a:lnTo>
                  <a:pt x="22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944079" y="2024807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637"/>
                </a:moveTo>
                <a:lnTo>
                  <a:pt x="603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1950118" y="2024807"/>
            <a:ext cx="12065" cy="24765"/>
          </a:xfrm>
          <a:custGeom>
            <a:avLst/>
            <a:gdLst/>
            <a:ahLst/>
            <a:cxnLst/>
            <a:rect l="l" t="t" r="r" b="b"/>
            <a:pathLst>
              <a:path w="12064" h="24764">
                <a:moveTo>
                  <a:pt x="0" y="0"/>
                </a:moveTo>
                <a:lnTo>
                  <a:pt x="11671" y="244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1967931" y="2062174"/>
            <a:ext cx="4445" cy="9525"/>
          </a:xfrm>
          <a:custGeom>
            <a:avLst/>
            <a:gdLst/>
            <a:ahLst/>
            <a:cxnLst/>
            <a:rect l="l" t="t" r="r" b="b"/>
            <a:pathLst>
              <a:path w="4444" h="9525">
                <a:moveTo>
                  <a:pt x="0" y="0"/>
                </a:moveTo>
                <a:lnTo>
                  <a:pt x="4299" y="91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1972231" y="2051321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4" h="20319">
                <a:moveTo>
                  <a:pt x="0" y="19964"/>
                </a:moveTo>
                <a:lnTo>
                  <a:pt x="1197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1991477" y="203412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5016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1994446" y="2034122"/>
            <a:ext cx="6985" cy="27305"/>
          </a:xfrm>
          <a:custGeom>
            <a:avLst/>
            <a:gdLst/>
            <a:ahLst/>
            <a:cxnLst/>
            <a:rect l="l" t="t" r="r" b="b"/>
            <a:pathLst>
              <a:path w="6985" h="27305">
                <a:moveTo>
                  <a:pt x="0" y="0"/>
                </a:moveTo>
                <a:lnTo>
                  <a:pt x="6859" y="2672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2004786" y="2074663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0"/>
                </a:moveTo>
                <a:lnTo>
                  <a:pt x="8190" y="323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2016456" y="212083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2" y="4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2016559" y="2089611"/>
            <a:ext cx="9525" cy="31750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0" y="31633"/>
                </a:moveTo>
                <a:lnTo>
                  <a:pt x="90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2029458" y="204374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145"/>
                </a:moveTo>
                <a:lnTo>
                  <a:pt x="91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2052390" y="2039958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330"/>
                </a:moveTo>
                <a:lnTo>
                  <a:pt x="84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2060887" y="2039958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0"/>
                </a:moveTo>
                <a:lnTo>
                  <a:pt x="22112" y="46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2082999" y="204456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19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2091394" y="2058693"/>
            <a:ext cx="13970" cy="23495"/>
          </a:xfrm>
          <a:custGeom>
            <a:avLst/>
            <a:gdLst/>
            <a:ahLst/>
            <a:cxnLst/>
            <a:rect l="l" t="t" r="r" b="b"/>
            <a:pathLst>
              <a:path w="13969" h="23494">
                <a:moveTo>
                  <a:pt x="0" y="0"/>
                </a:moveTo>
                <a:lnTo>
                  <a:pt x="13718" y="230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2105113" y="208172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0"/>
                </a:moveTo>
                <a:lnTo>
                  <a:pt x="3276" y="573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2115554" y="2099745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4" h="20319">
                <a:moveTo>
                  <a:pt x="0" y="0"/>
                </a:moveTo>
                <a:lnTo>
                  <a:pt x="11671" y="2027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2127225" y="2120017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0"/>
                </a:moveTo>
                <a:lnTo>
                  <a:pt x="9623" y="255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2150669" y="2115410"/>
            <a:ext cx="20955" cy="10160"/>
          </a:xfrm>
          <a:custGeom>
            <a:avLst/>
            <a:gdLst/>
            <a:ahLst/>
            <a:cxnLst/>
            <a:rect l="l" t="t" r="r" b="b"/>
            <a:pathLst>
              <a:path w="20955" h="10160">
                <a:moveTo>
                  <a:pt x="0" y="9827"/>
                </a:moveTo>
                <a:lnTo>
                  <a:pt x="2088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2171554" y="211428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-3573" y="563"/>
                </a:moveTo>
                <a:lnTo>
                  <a:pt x="13708" y="563"/>
                </a:lnTo>
              </a:path>
            </a:pathLst>
          </a:custGeom>
          <a:ln w="827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2195918" y="2113464"/>
            <a:ext cx="20320" cy="4445"/>
          </a:xfrm>
          <a:custGeom>
            <a:avLst/>
            <a:gdLst/>
            <a:ahLst/>
            <a:cxnLst/>
            <a:rect l="l" t="t" r="r" b="b"/>
            <a:pathLst>
              <a:path w="20319" h="4444">
                <a:moveTo>
                  <a:pt x="0" y="0"/>
                </a:moveTo>
                <a:lnTo>
                  <a:pt x="19962" y="429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2215881" y="2112747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5016"/>
                </a:moveTo>
                <a:lnTo>
                  <a:pt x="1187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2240861" y="2098005"/>
            <a:ext cx="19685" cy="9525"/>
          </a:xfrm>
          <a:custGeom>
            <a:avLst/>
            <a:gdLst/>
            <a:ahLst/>
            <a:cxnLst/>
            <a:rect l="l" t="t" r="r" b="b"/>
            <a:pathLst>
              <a:path w="19685" h="9525">
                <a:moveTo>
                  <a:pt x="0" y="9111"/>
                </a:moveTo>
                <a:lnTo>
                  <a:pt x="192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2260107" y="2098005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0" y="0"/>
                </a:moveTo>
                <a:lnTo>
                  <a:pt x="6245" y="104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2273621" y="2120732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0" y="0"/>
                </a:moveTo>
                <a:lnTo>
                  <a:pt x="8598" y="144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2282219" y="2135168"/>
            <a:ext cx="16510" cy="1905"/>
          </a:xfrm>
          <a:custGeom>
            <a:avLst/>
            <a:gdLst/>
            <a:ahLst/>
            <a:cxnLst/>
            <a:rect l="l" t="t" r="r" b="b"/>
            <a:pathLst>
              <a:path w="16510" h="1905">
                <a:moveTo>
                  <a:pt x="-3573" y="870"/>
                </a:moveTo>
                <a:lnTo>
                  <a:pt x="20056" y="870"/>
                </a:lnTo>
              </a:path>
            </a:pathLst>
          </a:custGeom>
          <a:ln w="888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2310474" y="211541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75"/>
                </a:moveTo>
                <a:lnTo>
                  <a:pt x="160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2326547" y="2109471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0" y="5938"/>
                </a:moveTo>
                <a:lnTo>
                  <a:pt x="88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2347124" y="210035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023"/>
                </a:moveTo>
                <a:lnTo>
                  <a:pt x="15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2348660" y="2100359"/>
            <a:ext cx="12065" cy="29209"/>
          </a:xfrm>
          <a:custGeom>
            <a:avLst/>
            <a:gdLst/>
            <a:ahLst/>
            <a:cxnLst/>
            <a:rect l="l" t="t" r="r" b="b"/>
            <a:pathLst>
              <a:path w="12064" h="29210">
                <a:moveTo>
                  <a:pt x="0" y="0"/>
                </a:moveTo>
                <a:lnTo>
                  <a:pt x="11671" y="2917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2365655" y="2142846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0" y="0"/>
                </a:moveTo>
                <a:lnTo>
                  <a:pt x="5221" y="1320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2370876" y="2147862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80" h="8255">
                <a:moveTo>
                  <a:pt x="0" y="8190"/>
                </a:moveTo>
                <a:lnTo>
                  <a:pt x="1730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2400974" y="2134042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5" h="7619">
                <a:moveTo>
                  <a:pt x="0" y="7371"/>
                </a:moveTo>
                <a:lnTo>
                  <a:pt x="1412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2415101" y="2134042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0" y="0"/>
                </a:moveTo>
                <a:lnTo>
                  <a:pt x="8497" y="152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2430560" y="2161683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0" y="0"/>
                </a:moveTo>
                <a:lnTo>
                  <a:pt x="6654" y="117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2437214" y="2155233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5" h="18414">
                <a:moveTo>
                  <a:pt x="0" y="18222"/>
                </a:moveTo>
                <a:lnTo>
                  <a:pt x="80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2451034" y="2123496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0" y="18735"/>
                </a:moveTo>
                <a:lnTo>
                  <a:pt x="83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2459429" y="2121551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-3573" y="972"/>
                </a:moveTo>
                <a:lnTo>
                  <a:pt x="16268" y="972"/>
                </a:lnTo>
              </a:path>
            </a:pathLst>
          </a:custGeom>
          <a:ln w="9092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2484203" y="2123804"/>
            <a:ext cx="19685" cy="27940"/>
          </a:xfrm>
          <a:custGeom>
            <a:avLst/>
            <a:gdLst/>
            <a:ahLst/>
            <a:cxnLst/>
            <a:rect l="l" t="t" r="r" b="b"/>
            <a:pathLst>
              <a:path w="19685" h="27939">
                <a:moveTo>
                  <a:pt x="0" y="0"/>
                </a:moveTo>
                <a:lnTo>
                  <a:pt x="19144" y="273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2512254" y="2162195"/>
            <a:ext cx="13970" cy="17145"/>
          </a:xfrm>
          <a:custGeom>
            <a:avLst/>
            <a:gdLst/>
            <a:ahLst/>
            <a:cxnLst/>
            <a:rect l="l" t="t" r="r" b="b"/>
            <a:pathLst>
              <a:path w="13969" h="17144">
                <a:moveTo>
                  <a:pt x="0" y="0"/>
                </a:moveTo>
                <a:lnTo>
                  <a:pt x="13616" y="170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2525870" y="2179292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0" y="0"/>
                </a:moveTo>
                <a:lnTo>
                  <a:pt x="10647" y="45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2549108" y="2161888"/>
            <a:ext cx="21590" cy="25400"/>
          </a:xfrm>
          <a:custGeom>
            <a:avLst/>
            <a:gdLst/>
            <a:ahLst/>
            <a:cxnLst/>
            <a:rect l="l" t="t" r="r" b="b"/>
            <a:pathLst>
              <a:path w="21589" h="25400">
                <a:moveTo>
                  <a:pt x="0" y="25286"/>
                </a:moveTo>
                <a:lnTo>
                  <a:pt x="209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2570096" y="216178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2"/>
                </a:moveTo>
                <a:lnTo>
                  <a:pt x="5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2584837" y="2159533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819"/>
                </a:moveTo>
                <a:lnTo>
                  <a:pt x="73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2592208" y="2153698"/>
            <a:ext cx="22225" cy="6350"/>
          </a:xfrm>
          <a:custGeom>
            <a:avLst/>
            <a:gdLst/>
            <a:ahLst/>
            <a:cxnLst/>
            <a:rect l="l" t="t" r="r" b="b"/>
            <a:pathLst>
              <a:path w="22225" h="6350">
                <a:moveTo>
                  <a:pt x="0" y="5835"/>
                </a:moveTo>
                <a:lnTo>
                  <a:pt x="222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2614423" y="215226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433"/>
                </a:moveTo>
                <a:lnTo>
                  <a:pt x="25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2629370" y="2141004"/>
            <a:ext cx="7620" cy="4445"/>
          </a:xfrm>
          <a:custGeom>
            <a:avLst/>
            <a:gdLst/>
            <a:ahLst/>
            <a:cxnLst/>
            <a:rect l="l" t="t" r="r" b="b"/>
            <a:pathLst>
              <a:path w="7619" h="4444">
                <a:moveTo>
                  <a:pt x="0" y="4094"/>
                </a:moveTo>
                <a:lnTo>
                  <a:pt x="71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2636536" y="2131687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0" y="9316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2658649" y="213076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921"/>
                </a:moveTo>
                <a:lnTo>
                  <a:pt x="5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2665099" y="2087563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201"/>
                </a:moveTo>
                <a:lnTo>
                  <a:pt x="1412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2687006" y="2092477"/>
            <a:ext cx="16510" cy="22225"/>
          </a:xfrm>
          <a:custGeom>
            <a:avLst/>
            <a:gdLst/>
            <a:ahLst/>
            <a:cxnLst/>
            <a:rect l="l" t="t" r="r" b="b"/>
            <a:pathLst>
              <a:path w="16510" h="22225">
                <a:moveTo>
                  <a:pt x="0" y="0"/>
                </a:moveTo>
                <a:lnTo>
                  <a:pt x="15969" y="2180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2702976" y="2112645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638"/>
                </a:moveTo>
                <a:lnTo>
                  <a:pt x="60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2722837" y="210844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14"/>
                </a:moveTo>
                <a:lnTo>
                  <a:pt x="22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2725090" y="2108448"/>
            <a:ext cx="20955" cy="23495"/>
          </a:xfrm>
          <a:custGeom>
            <a:avLst/>
            <a:gdLst/>
            <a:ahLst/>
            <a:cxnLst/>
            <a:rect l="l" t="t" r="r" b="b"/>
            <a:pathLst>
              <a:path w="20955" h="23494">
                <a:moveTo>
                  <a:pt x="0" y="0"/>
                </a:moveTo>
                <a:lnTo>
                  <a:pt x="20883" y="230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2757440" y="2139775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4" h="8255">
                <a:moveTo>
                  <a:pt x="0" y="0"/>
                </a:moveTo>
                <a:lnTo>
                  <a:pt x="11977" y="81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2769417" y="2146941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-3573" y="511"/>
                </a:moveTo>
                <a:lnTo>
                  <a:pt x="22411" y="511"/>
                </a:lnTo>
              </a:path>
            </a:pathLst>
          </a:custGeom>
          <a:ln w="817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2802484" y="2147350"/>
            <a:ext cx="11430" cy="635"/>
          </a:xfrm>
          <a:custGeom>
            <a:avLst/>
            <a:gdLst/>
            <a:ahLst/>
            <a:cxnLst/>
            <a:rect l="l" t="t" r="r" b="b"/>
            <a:pathLst>
              <a:path w="11430" h="635">
                <a:moveTo>
                  <a:pt x="-3573" y="307"/>
                </a:moveTo>
                <a:lnTo>
                  <a:pt x="14732" y="307"/>
                </a:lnTo>
              </a:path>
            </a:pathLst>
          </a:custGeom>
          <a:ln w="776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2813643" y="2147964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0"/>
                </a:moveTo>
                <a:lnTo>
                  <a:pt x="21805" y="45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2849372" y="2155336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0"/>
                </a:moveTo>
                <a:lnTo>
                  <a:pt x="8599" y="18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2857971" y="2140287"/>
            <a:ext cx="18415" cy="17145"/>
          </a:xfrm>
          <a:custGeom>
            <a:avLst/>
            <a:gdLst/>
            <a:ahLst/>
            <a:cxnLst/>
            <a:rect l="l" t="t" r="r" b="b"/>
            <a:pathLst>
              <a:path w="18414" h="17144">
                <a:moveTo>
                  <a:pt x="0" y="16891"/>
                </a:moveTo>
                <a:lnTo>
                  <a:pt x="179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2888376" y="2137625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0" y="0"/>
                </a:moveTo>
                <a:lnTo>
                  <a:pt x="13819" y="214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2902196" y="2123906"/>
            <a:ext cx="11430" cy="15875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0" y="15868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2921750" y="2108448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3890"/>
                </a:moveTo>
                <a:lnTo>
                  <a:pt x="266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2924412" y="2101486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0" y="6961"/>
                </a:moveTo>
                <a:lnTo>
                  <a:pt x="2211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2946524" y="2101486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0" y="0"/>
                </a:moveTo>
                <a:lnTo>
                  <a:pt x="5221" y="143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2965566" y="210650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3071" y="81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2968637" y="2107321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0"/>
                </a:moveTo>
                <a:lnTo>
                  <a:pt x="22113" y="348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2990750" y="2103328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7473"/>
                </a:moveTo>
                <a:lnTo>
                  <a:pt x="235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2997404" y="205787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1839"/>
                </a:moveTo>
                <a:lnTo>
                  <a:pt x="99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3011634" y="203995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4">
                <a:moveTo>
                  <a:pt x="0" y="4299"/>
                </a:moveTo>
                <a:lnTo>
                  <a:pt x="13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3012965" y="2015388"/>
            <a:ext cx="15240" cy="24765"/>
          </a:xfrm>
          <a:custGeom>
            <a:avLst/>
            <a:gdLst/>
            <a:ahLst/>
            <a:cxnLst/>
            <a:rect l="l" t="t" r="r" b="b"/>
            <a:pathLst>
              <a:path w="15239" h="24764">
                <a:moveTo>
                  <a:pt x="0" y="24570"/>
                </a:moveTo>
                <a:lnTo>
                  <a:pt x="1515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3035794" y="2004433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89" h="14605">
                <a:moveTo>
                  <a:pt x="0" y="0"/>
                </a:moveTo>
                <a:lnTo>
                  <a:pt x="21396" y="145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3057191" y="2013238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5733"/>
                </a:moveTo>
                <a:lnTo>
                  <a:pt x="48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3071113" y="1992251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9930"/>
                </a:moveTo>
                <a:lnTo>
                  <a:pt x="82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3079406" y="197781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0" y="14435"/>
                </a:moveTo>
                <a:lnTo>
                  <a:pt x="144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3102849" y="1973516"/>
            <a:ext cx="13335" cy="31115"/>
          </a:xfrm>
          <a:custGeom>
            <a:avLst/>
            <a:gdLst/>
            <a:ahLst/>
            <a:cxnLst/>
            <a:rect l="l" t="t" r="r" b="b"/>
            <a:pathLst>
              <a:path w="13335" h="31114">
                <a:moveTo>
                  <a:pt x="0" y="0"/>
                </a:moveTo>
                <a:lnTo>
                  <a:pt x="12797" y="308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3121073" y="2017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2559" y="62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3123632" y="2023681"/>
            <a:ext cx="8255" cy="26034"/>
          </a:xfrm>
          <a:custGeom>
            <a:avLst/>
            <a:gdLst/>
            <a:ahLst/>
            <a:cxnLst/>
            <a:rect l="l" t="t" r="r" b="b"/>
            <a:pathLst>
              <a:path w="8255" h="26035">
                <a:moveTo>
                  <a:pt x="0" y="0"/>
                </a:moveTo>
                <a:lnTo>
                  <a:pt x="7779" y="2549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3135507" y="206289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0"/>
                </a:moveTo>
                <a:lnTo>
                  <a:pt x="9623" y="319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3152604" y="2064324"/>
            <a:ext cx="15875" cy="22860"/>
          </a:xfrm>
          <a:custGeom>
            <a:avLst/>
            <a:gdLst/>
            <a:ahLst/>
            <a:cxnLst/>
            <a:rect l="l" t="t" r="r" b="b"/>
            <a:pathLst>
              <a:path w="15875" h="22860">
                <a:moveTo>
                  <a:pt x="0" y="22317"/>
                </a:moveTo>
                <a:lnTo>
                  <a:pt x="1535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3167959" y="2058488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5835"/>
                </a:moveTo>
                <a:lnTo>
                  <a:pt x="235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3175638" y="2014364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30917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3194474" y="2017947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4">
                <a:moveTo>
                  <a:pt x="0" y="0"/>
                </a:moveTo>
                <a:lnTo>
                  <a:pt x="15970" y="292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3215973" y="2060331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0"/>
                </a:moveTo>
                <a:lnTo>
                  <a:pt x="11669" y="313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3232660" y="210496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740" y="46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3234400" y="2096776"/>
            <a:ext cx="22225" cy="13335"/>
          </a:xfrm>
          <a:custGeom>
            <a:avLst/>
            <a:gdLst/>
            <a:ahLst/>
            <a:cxnLst/>
            <a:rect l="l" t="t" r="r" b="b"/>
            <a:pathLst>
              <a:path w="22225" h="13335">
                <a:moveTo>
                  <a:pt x="0" y="12797"/>
                </a:moveTo>
                <a:lnTo>
                  <a:pt x="221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18400" y="11571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2322" y="11610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939732" y="10722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943655" y="1076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050501" y="14196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054424" y="14235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072614" y="1130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076536" y="11343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1094727" y="11605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1098649" y="11645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1116942" y="13464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120864" y="13503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139054" y="13557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1142977" y="1359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1161167" y="13905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1165090" y="13944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1183383" y="14567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1187305" y="14606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1205496" y="13603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1209418" y="13642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1227608" y="12209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1231531" y="12249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249721" y="13475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253643" y="13514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1271936" y="14265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1275858" y="14304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1294049" y="14428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1297971" y="14467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1316161" y="13707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1320084" y="13746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1338377" y="13603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1342299" y="13642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1360489" y="14463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364412" y="14502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382602" y="16577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386525" y="16616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404715" y="17169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408637" y="17208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426930" y="17134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1430852" y="17173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1449042" y="16693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1452966" y="16732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1471156" y="1690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1475078" y="16942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1493269" y="16425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1497192" y="16465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1515484" y="16948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1519407" y="16988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1537597" y="16588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1541519" y="16627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1559709" y="17459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1563631" y="17499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1581924" y="16774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1585847" y="16814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1604038" y="16588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1607960" y="16627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1626151" y="17297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1630072" y="17336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1648262" y="18040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1652186" y="18079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1670478" y="20015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1674401" y="20054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1692591" y="20735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1696513" y="20775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1714704" y="21455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1718626" y="21494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1736919" y="20688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1740841" y="2072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1759032" y="20525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1762954" y="20565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1781144" y="20933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1785067" y="2097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1803257" y="20723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1807180" y="20762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1825472" y="20666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1829394" y="20705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1847585" y="20317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1851508" y="20356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869698" y="20201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873620" y="202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1891913" y="20259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1895835" y="20299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1914025" y="20166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1917949" y="20205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1936138" y="2010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1940061" y="20147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1958251" y="20573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1962174" y="20612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1980467" y="20201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1984390" y="202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2002579" y="21072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2006502" y="21111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2024692" y="20294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2028614" y="20333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2046907" y="20259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2050830" y="20299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2069020" y="20305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2072943" y="20345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2091133" y="2067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2095055" y="20716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2113245" y="21060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2117169" y="21099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2135460" y="21118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2139383" y="21157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2157574" y="21014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2161496" y="21053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2179687" y="20990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2183608" y="21029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2201901" y="21037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2205824" y="21077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2224015" y="209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2227937" y="2098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2246127" y="20840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2250049" y="2087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2268240" y="21211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2272163" y="21251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2290456" y="21235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2294377" y="21274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2312568" y="21014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2316491" y="21053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2334680" y="20863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2338603" y="20903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2356896" y="21420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2360818" y="21459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2379009" y="21316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2382932" y="2135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2401121" y="21200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2405044" y="21239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2423234" y="21594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2427157" y="21633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2445450" y="21095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2449372" y="21134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2467562" y="21060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2471485" y="21099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2489676" y="21374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2493597" y="21413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2511890" y="21653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2515812" y="21692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2534003" y="21746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2537926" y="21785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2556116" y="21479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2560038" y="21518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2578229" y="21455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2582151" y="21494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2600443" y="21397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2604367" y="21436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2622557" y="21270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2626479" y="21309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2644669" y="21177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2648592" y="21216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2666884" y="20701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2670807" y="20740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2688997" y="21003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2692920" y="21042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2711110" y="209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2715032" y="2098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2733223" y="21188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2737146" y="2122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2755437" y="21339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2759361" y="21379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2777551" y="21327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2781473" y="21366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2799663" y="21339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2803587" y="21379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2821878" y="21385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2825801" y="21425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2843992" y="21431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2847914" y="21471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2866105" y="21223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2870027" y="21262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2888216" y="21257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2892140" y="21297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910433" y="209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914355" y="2098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932545" y="20875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936468" y="20914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954658" y="20933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958581" y="2097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976771" y="20968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980693" y="21007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998986" y="20259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3002908" y="20299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3021098" y="19899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3025021" y="19938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3043212" y="2004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3047134" y="2008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3065426" y="19782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3069349" y="19821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3087539" y="19562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3091462" y="19601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3109652" y="20097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3113574" y="20136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3131765" y="2082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3135688" y="2086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3153979" y="20503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3157903" y="20542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3176093" y="19957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3180015" y="1999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3198206" y="20364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3202129" y="20403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3220421" y="20955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3224344" y="2099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3242534" y="2082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3246456" y="2086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732379" y="1159422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5" h="13334">
                <a:moveTo>
                  <a:pt x="0" y="12796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776400" y="1141199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5" h="13334">
                <a:moveTo>
                  <a:pt x="0" y="12796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820318" y="1122976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5" h="13334">
                <a:moveTo>
                  <a:pt x="0" y="12796"/>
                </a:moveTo>
                <a:lnTo>
                  <a:pt x="309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864339" y="1104753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5" h="13334">
                <a:moveTo>
                  <a:pt x="0" y="12796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908360" y="1086530"/>
            <a:ext cx="31115" cy="13335"/>
          </a:xfrm>
          <a:custGeom>
            <a:avLst/>
            <a:gdLst/>
            <a:ahLst/>
            <a:cxnLst/>
            <a:rect l="l" t="t" r="r" b="b"/>
            <a:pathLst>
              <a:path w="31115" h="13334">
                <a:moveTo>
                  <a:pt x="0" y="12796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952381" y="1080490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0" y="511"/>
                </a:moveTo>
                <a:lnTo>
                  <a:pt x="13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953712" y="1080490"/>
            <a:ext cx="10160" cy="30480"/>
          </a:xfrm>
          <a:custGeom>
            <a:avLst/>
            <a:gdLst/>
            <a:ahLst/>
            <a:cxnLst/>
            <a:rect l="l" t="t" r="r" b="b"/>
            <a:pathLst>
              <a:path w="10159" h="30480">
                <a:moveTo>
                  <a:pt x="0" y="0"/>
                </a:moveTo>
                <a:lnTo>
                  <a:pt x="9725" y="3040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967839" y="1124409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982479" y="1169762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997118" y="1215012"/>
            <a:ext cx="10795" cy="32384"/>
          </a:xfrm>
          <a:custGeom>
            <a:avLst/>
            <a:gdLst/>
            <a:ahLst/>
            <a:cxnLst/>
            <a:rect l="l" t="t" r="r" b="b"/>
            <a:pathLst>
              <a:path w="10794" h="32384">
                <a:moveTo>
                  <a:pt x="0" y="0"/>
                </a:moveTo>
                <a:lnTo>
                  <a:pt x="10237" y="318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011758" y="1260364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0" y="0"/>
                </a:moveTo>
                <a:lnTo>
                  <a:pt x="10135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026295" y="1305717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040935" y="1350967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237" y="317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055472" y="1396320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0"/>
                </a:moveTo>
                <a:lnTo>
                  <a:pt x="9008" y="279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064481" y="1420276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3992"/>
                </a:moveTo>
                <a:lnTo>
                  <a:pt x="30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065811" y="137277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228" y="-3573"/>
                </a:moveTo>
                <a:lnTo>
                  <a:pt x="1228" y="36845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069394" y="132537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743"/>
                </a:lnTo>
              </a:path>
            </a:pathLst>
          </a:custGeom>
          <a:ln w="950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072875" y="1277871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076356" y="1230368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079837" y="1182866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083317" y="113536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228" y="-3573"/>
                </a:moveTo>
                <a:lnTo>
                  <a:pt x="1228" y="36845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088027" y="1125331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19" h="26669">
                <a:moveTo>
                  <a:pt x="0" y="0"/>
                </a:moveTo>
                <a:lnTo>
                  <a:pt x="20269" y="2651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110242" y="1165871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115872" y="121316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743"/>
                </a:lnTo>
              </a:path>
            </a:pathLst>
          </a:custGeom>
          <a:ln w="1093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121298" y="1260467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126826" y="130786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640"/>
                </a:lnTo>
              </a:path>
            </a:pathLst>
          </a:custGeom>
          <a:ln w="1093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143001" y="134431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-3573" y="511"/>
                </a:moveTo>
                <a:lnTo>
                  <a:pt x="13606" y="511"/>
                </a:lnTo>
              </a:path>
            </a:pathLst>
          </a:custGeom>
          <a:ln w="817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153034" y="1345336"/>
            <a:ext cx="9525" cy="22225"/>
          </a:xfrm>
          <a:custGeom>
            <a:avLst/>
            <a:gdLst/>
            <a:ahLst/>
            <a:cxnLst/>
            <a:rect l="l" t="t" r="r" b="b"/>
            <a:pathLst>
              <a:path w="9525" h="22225">
                <a:moveTo>
                  <a:pt x="0" y="0"/>
                </a:moveTo>
                <a:lnTo>
                  <a:pt x="8906" y="2160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167366" y="1380042"/>
            <a:ext cx="8255" cy="19050"/>
          </a:xfrm>
          <a:custGeom>
            <a:avLst/>
            <a:gdLst/>
            <a:ahLst/>
            <a:cxnLst/>
            <a:rect l="l" t="t" r="r" b="b"/>
            <a:pathLst>
              <a:path w="8255" h="19050">
                <a:moveTo>
                  <a:pt x="0" y="0"/>
                </a:moveTo>
                <a:lnTo>
                  <a:pt x="7780" y="187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175147" y="139877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0" y="0"/>
                </a:moveTo>
                <a:lnTo>
                  <a:pt x="4504" y="1228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184668" y="1424473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0"/>
                </a:moveTo>
                <a:lnTo>
                  <a:pt x="11465" y="313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199717" y="1416283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4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210364" y="136980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4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220499" y="1322916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227767" y="1275823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5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234933" y="1228730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11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242304" y="1222690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528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250289" y="126968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528" y="3286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258172" y="1316569"/>
            <a:ext cx="5715" cy="32384"/>
          </a:xfrm>
          <a:custGeom>
            <a:avLst/>
            <a:gdLst/>
            <a:ahLst/>
            <a:cxnLst/>
            <a:rect l="l" t="t" r="r" b="b"/>
            <a:pathLst>
              <a:path w="5715" h="32384">
                <a:moveTo>
                  <a:pt x="0" y="0"/>
                </a:moveTo>
                <a:lnTo>
                  <a:pt x="5528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263700" y="134881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204" y="6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267795" y="136315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008" y="3214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280694" y="1409014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5" h="19050">
                <a:moveTo>
                  <a:pt x="0" y="0"/>
                </a:moveTo>
                <a:lnTo>
                  <a:pt x="5221" y="187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285915" y="1427749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5" h="8255">
                <a:moveTo>
                  <a:pt x="0" y="0"/>
                </a:moveTo>
                <a:lnTo>
                  <a:pt x="11465" y="788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308438" y="1409629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941"/>
                </a:moveTo>
                <a:lnTo>
                  <a:pt x="97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322361" y="1370828"/>
            <a:ext cx="8255" cy="25400"/>
          </a:xfrm>
          <a:custGeom>
            <a:avLst/>
            <a:gdLst/>
            <a:ahLst/>
            <a:cxnLst/>
            <a:rect l="l" t="t" r="r" b="b"/>
            <a:pathLst>
              <a:path w="8255" h="25400">
                <a:moveTo>
                  <a:pt x="0" y="25184"/>
                </a:moveTo>
                <a:lnTo>
                  <a:pt x="778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330141" y="136785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2968"/>
                </a:moveTo>
                <a:lnTo>
                  <a:pt x="634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349387" y="136038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433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352356" y="1360386"/>
            <a:ext cx="7620" cy="29209"/>
          </a:xfrm>
          <a:custGeom>
            <a:avLst/>
            <a:gdLst/>
            <a:ahLst/>
            <a:cxnLst/>
            <a:rect l="l" t="t" r="r" b="b"/>
            <a:pathLst>
              <a:path w="7619" h="29209">
                <a:moveTo>
                  <a:pt x="0" y="0"/>
                </a:moveTo>
                <a:lnTo>
                  <a:pt x="7370" y="2917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363310" y="140338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4">
                <a:moveTo>
                  <a:pt x="0" y="0"/>
                </a:moveTo>
                <a:lnTo>
                  <a:pt x="8189" y="3235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374674" y="144965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379588" y="149695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743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384604" y="154425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40" y="-3573"/>
                </a:moveTo>
                <a:lnTo>
                  <a:pt x="1740" y="36845"/>
                </a:lnTo>
              </a:path>
            </a:pathLst>
          </a:custGeom>
          <a:ln w="1062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389518" y="1591654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739" y="-3573"/>
                </a:moveTo>
                <a:lnTo>
                  <a:pt x="1739" y="36742"/>
                </a:lnTo>
              </a:path>
            </a:pathLst>
          </a:custGeom>
          <a:ln w="1062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394534" y="1639054"/>
            <a:ext cx="2540" cy="20320"/>
          </a:xfrm>
          <a:custGeom>
            <a:avLst/>
            <a:gdLst/>
            <a:ahLst/>
            <a:cxnLst/>
            <a:rect l="l" t="t" r="r" b="b"/>
            <a:pathLst>
              <a:path w="2540" h="20319">
                <a:moveTo>
                  <a:pt x="1023" y="-3573"/>
                </a:moveTo>
                <a:lnTo>
                  <a:pt x="1023" y="23434"/>
                </a:lnTo>
              </a:path>
            </a:pathLst>
          </a:custGeom>
          <a:ln w="919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396582" y="1658915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4" h="12700">
                <a:moveTo>
                  <a:pt x="0" y="0"/>
                </a:moveTo>
                <a:lnTo>
                  <a:pt x="4402" y="125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405693" y="1685020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159" y="3142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427294" y="1718190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0" y="2149"/>
                </a:moveTo>
                <a:lnTo>
                  <a:pt x="136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440910" y="1700684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17506"/>
                </a:moveTo>
                <a:lnTo>
                  <a:pt x="88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456062" y="1674066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4" h="13969">
                <a:moveTo>
                  <a:pt x="0" y="13821"/>
                </a:moveTo>
                <a:lnTo>
                  <a:pt x="696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463022" y="1674066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0" y="0"/>
                </a:moveTo>
                <a:lnTo>
                  <a:pt x="13001" y="1228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485852" y="1663214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200"/>
                </a:moveTo>
                <a:lnTo>
                  <a:pt x="1402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505917" y="164734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2866"/>
                </a:moveTo>
                <a:lnTo>
                  <a:pt x="13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507248" y="1647345"/>
            <a:ext cx="12700" cy="27940"/>
          </a:xfrm>
          <a:custGeom>
            <a:avLst/>
            <a:gdLst/>
            <a:ahLst/>
            <a:cxnLst/>
            <a:rect l="l" t="t" r="r" b="b"/>
            <a:pathLst>
              <a:path w="12700" h="27939">
                <a:moveTo>
                  <a:pt x="0" y="0"/>
                </a:moveTo>
                <a:lnTo>
                  <a:pt x="12285" y="2753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525368" y="1687887"/>
            <a:ext cx="4445" cy="9525"/>
          </a:xfrm>
          <a:custGeom>
            <a:avLst/>
            <a:gdLst/>
            <a:ahLst/>
            <a:cxnLst/>
            <a:rect l="l" t="t" r="r" b="b"/>
            <a:pathLst>
              <a:path w="4444" h="9525">
                <a:moveTo>
                  <a:pt x="0" y="0"/>
                </a:moveTo>
                <a:lnTo>
                  <a:pt x="4095" y="931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529463" y="1677035"/>
            <a:ext cx="12065" cy="20320"/>
          </a:xfrm>
          <a:custGeom>
            <a:avLst/>
            <a:gdLst/>
            <a:ahLst/>
            <a:cxnLst/>
            <a:rect l="l" t="t" r="r" b="b"/>
            <a:pathLst>
              <a:path w="12065" h="20319">
                <a:moveTo>
                  <a:pt x="0" y="20167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548300" y="1658915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835"/>
                </a:moveTo>
                <a:lnTo>
                  <a:pt x="327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551576" y="1658915"/>
            <a:ext cx="6985" cy="26034"/>
          </a:xfrm>
          <a:custGeom>
            <a:avLst/>
            <a:gdLst/>
            <a:ahLst/>
            <a:cxnLst/>
            <a:rect l="l" t="t" r="r" b="b"/>
            <a:pathLst>
              <a:path w="6984" h="26035">
                <a:moveTo>
                  <a:pt x="0" y="0"/>
                </a:moveTo>
                <a:lnTo>
                  <a:pt x="6755" y="257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561916" y="1698534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5">
                <a:moveTo>
                  <a:pt x="0" y="0"/>
                </a:moveTo>
                <a:lnTo>
                  <a:pt x="8394" y="323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573996" y="1711024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0" y="31735"/>
                </a:moveTo>
                <a:lnTo>
                  <a:pt x="101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588430" y="1674066"/>
            <a:ext cx="7620" cy="23495"/>
          </a:xfrm>
          <a:custGeom>
            <a:avLst/>
            <a:gdLst/>
            <a:ahLst/>
            <a:cxnLst/>
            <a:rect l="l" t="t" r="r" b="b"/>
            <a:pathLst>
              <a:path w="7619" h="23494">
                <a:moveTo>
                  <a:pt x="0" y="23341"/>
                </a:moveTo>
                <a:lnTo>
                  <a:pt x="74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595904" y="166792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0" y="6142"/>
                </a:moveTo>
                <a:lnTo>
                  <a:pt x="64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612694" y="165307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0" y="5016"/>
                </a:moveTo>
                <a:lnTo>
                  <a:pt x="53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618017" y="1653079"/>
            <a:ext cx="8255" cy="24765"/>
          </a:xfrm>
          <a:custGeom>
            <a:avLst/>
            <a:gdLst/>
            <a:ahLst/>
            <a:cxnLst/>
            <a:rect l="l" t="t" r="r" b="b"/>
            <a:pathLst>
              <a:path w="8255" h="24764">
                <a:moveTo>
                  <a:pt x="0" y="0"/>
                </a:moveTo>
                <a:lnTo>
                  <a:pt x="8086" y="246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630609" y="1691367"/>
            <a:ext cx="9525" cy="29209"/>
          </a:xfrm>
          <a:custGeom>
            <a:avLst/>
            <a:gdLst/>
            <a:ahLst/>
            <a:cxnLst/>
            <a:rect l="l" t="t" r="r" b="b"/>
            <a:pathLst>
              <a:path w="9525" h="29210">
                <a:moveTo>
                  <a:pt x="0" y="0"/>
                </a:moveTo>
                <a:lnTo>
                  <a:pt x="9521" y="2907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640130" y="1720442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716" y="26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644532" y="1736823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2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657123" y="1782790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4" h="19050">
                <a:moveTo>
                  <a:pt x="0" y="0"/>
                </a:moveTo>
                <a:lnTo>
                  <a:pt x="5118" y="190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662242" y="1801831"/>
            <a:ext cx="1905" cy="13970"/>
          </a:xfrm>
          <a:custGeom>
            <a:avLst/>
            <a:gdLst/>
            <a:ahLst/>
            <a:cxnLst/>
            <a:rect l="l" t="t" r="r" b="b"/>
            <a:pathLst>
              <a:path w="1905" h="13969">
                <a:moveTo>
                  <a:pt x="767" y="-3573"/>
                </a:moveTo>
                <a:lnTo>
                  <a:pt x="767" y="17086"/>
                </a:lnTo>
              </a:path>
            </a:pathLst>
          </a:custGeom>
          <a:ln w="868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665211" y="182957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2"/>
                </a:lnTo>
              </a:path>
            </a:pathLst>
          </a:custGeom>
          <a:ln w="10730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670330" y="1876873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2"/>
                </a:lnTo>
              </a:path>
            </a:pathLst>
          </a:custGeom>
          <a:ln w="10730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675449" y="1924171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2"/>
                </a:lnTo>
              </a:path>
            </a:pathLst>
          </a:custGeom>
          <a:ln w="10730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680568" y="1971469"/>
            <a:ext cx="3810" cy="33655"/>
          </a:xfrm>
          <a:custGeom>
            <a:avLst/>
            <a:gdLst/>
            <a:ahLst/>
            <a:cxnLst/>
            <a:rect l="l" t="t" r="r" b="b"/>
            <a:pathLst>
              <a:path w="3810" h="33655">
                <a:moveTo>
                  <a:pt x="1791" y="-3573"/>
                </a:moveTo>
                <a:lnTo>
                  <a:pt x="1791" y="36742"/>
                </a:lnTo>
              </a:path>
            </a:pathLst>
          </a:custGeom>
          <a:ln w="10730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687631" y="2018459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0"/>
                </a:moveTo>
                <a:lnTo>
                  <a:pt x="9418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701145" y="2064221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4" h="19050">
                <a:moveTo>
                  <a:pt x="0" y="0"/>
                </a:moveTo>
                <a:lnTo>
                  <a:pt x="5425" y="1863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706571" y="2082854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4" h="13335">
                <a:moveTo>
                  <a:pt x="0" y="0"/>
                </a:moveTo>
                <a:lnTo>
                  <a:pt x="4095" y="133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714863" y="210977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0"/>
                </a:moveTo>
                <a:lnTo>
                  <a:pt x="9724" y="319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728785" y="212237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146"/>
                </a:moveTo>
                <a:lnTo>
                  <a:pt x="90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741685" y="207650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146"/>
                </a:moveTo>
                <a:lnTo>
                  <a:pt x="90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761545" y="2058488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009"/>
                </a:moveTo>
                <a:lnTo>
                  <a:pt x="114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773011" y="2058488"/>
            <a:ext cx="8890" cy="17145"/>
          </a:xfrm>
          <a:custGeom>
            <a:avLst/>
            <a:gdLst/>
            <a:ahLst/>
            <a:cxnLst/>
            <a:rect l="l" t="t" r="r" b="b"/>
            <a:pathLst>
              <a:path w="8889" h="17144">
                <a:moveTo>
                  <a:pt x="0" y="0"/>
                </a:moveTo>
                <a:lnTo>
                  <a:pt x="8804" y="1668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788469" y="2087768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0"/>
                </a:moveTo>
                <a:lnTo>
                  <a:pt x="6654" y="125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795124" y="2087153"/>
            <a:ext cx="13970" cy="13335"/>
          </a:xfrm>
          <a:custGeom>
            <a:avLst/>
            <a:gdLst/>
            <a:ahLst/>
            <a:cxnLst/>
            <a:rect l="l" t="t" r="r" b="b"/>
            <a:pathLst>
              <a:path w="13969" h="13335">
                <a:moveTo>
                  <a:pt x="0" y="13206"/>
                </a:moveTo>
                <a:lnTo>
                  <a:pt x="1382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820000" y="2073639"/>
            <a:ext cx="19685" cy="5080"/>
          </a:xfrm>
          <a:custGeom>
            <a:avLst/>
            <a:gdLst/>
            <a:ahLst/>
            <a:cxnLst/>
            <a:rect l="l" t="t" r="r" b="b"/>
            <a:pathLst>
              <a:path w="19685" h="5080">
                <a:moveTo>
                  <a:pt x="0" y="5016"/>
                </a:moveTo>
                <a:lnTo>
                  <a:pt x="1945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839452" y="2062481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30">
                <a:moveTo>
                  <a:pt x="0" y="11158"/>
                </a:moveTo>
                <a:lnTo>
                  <a:pt x="71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854193" y="2038730"/>
            <a:ext cx="7620" cy="12065"/>
          </a:xfrm>
          <a:custGeom>
            <a:avLst/>
            <a:gdLst/>
            <a:ahLst/>
            <a:cxnLst/>
            <a:rect l="l" t="t" r="r" b="b"/>
            <a:pathLst>
              <a:path w="7619" h="12064">
                <a:moveTo>
                  <a:pt x="0" y="11670"/>
                </a:moveTo>
                <a:lnTo>
                  <a:pt x="73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861565" y="2028287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4" h="10794">
                <a:moveTo>
                  <a:pt x="0" y="10442"/>
                </a:moveTo>
                <a:lnTo>
                  <a:pt x="165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891048" y="2027058"/>
            <a:ext cx="15240" cy="5080"/>
          </a:xfrm>
          <a:custGeom>
            <a:avLst/>
            <a:gdLst/>
            <a:ahLst/>
            <a:cxnLst/>
            <a:rect l="l" t="t" r="r" b="b"/>
            <a:pathLst>
              <a:path w="15239" h="5080">
                <a:moveTo>
                  <a:pt x="0" y="0"/>
                </a:moveTo>
                <a:lnTo>
                  <a:pt x="14844" y="47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905893" y="2024090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10" h="8255">
                <a:moveTo>
                  <a:pt x="0" y="7677"/>
                </a:moveTo>
                <a:lnTo>
                  <a:pt x="1617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935377" y="2015490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39" h="4444">
                <a:moveTo>
                  <a:pt x="0" y="3890"/>
                </a:moveTo>
                <a:lnTo>
                  <a:pt x="1474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950118" y="2015490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5" h="16510">
                <a:moveTo>
                  <a:pt x="0" y="0"/>
                </a:moveTo>
                <a:lnTo>
                  <a:pt x="7780" y="163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964041" y="2044770"/>
            <a:ext cx="8255" cy="17780"/>
          </a:xfrm>
          <a:custGeom>
            <a:avLst/>
            <a:gdLst/>
            <a:ahLst/>
            <a:cxnLst/>
            <a:rect l="l" t="t" r="r" b="b"/>
            <a:pathLst>
              <a:path w="8255" h="17780">
                <a:moveTo>
                  <a:pt x="0" y="0"/>
                </a:moveTo>
                <a:lnTo>
                  <a:pt x="8190" y="171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972231" y="2049581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0" y="12388"/>
                </a:moveTo>
                <a:lnTo>
                  <a:pt x="71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986563" y="2023681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5" h="13969">
                <a:moveTo>
                  <a:pt x="0" y="13615"/>
                </a:moveTo>
                <a:lnTo>
                  <a:pt x="78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994446" y="2023681"/>
            <a:ext cx="4445" cy="17145"/>
          </a:xfrm>
          <a:custGeom>
            <a:avLst/>
            <a:gdLst/>
            <a:ahLst/>
            <a:cxnLst/>
            <a:rect l="l" t="t" r="r" b="b"/>
            <a:pathLst>
              <a:path w="4444" h="17144">
                <a:moveTo>
                  <a:pt x="0" y="0"/>
                </a:moveTo>
                <a:lnTo>
                  <a:pt x="4299" y="170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002227" y="2054598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0"/>
                </a:moveTo>
                <a:lnTo>
                  <a:pt x="8087" y="323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013795" y="2100871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0"/>
                </a:moveTo>
                <a:lnTo>
                  <a:pt x="2763" y="110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016559" y="2090737"/>
            <a:ext cx="6350" cy="21590"/>
          </a:xfrm>
          <a:custGeom>
            <a:avLst/>
            <a:gdLst/>
            <a:ahLst/>
            <a:cxnLst/>
            <a:rect l="l" t="t" r="r" b="b"/>
            <a:pathLst>
              <a:path w="6350" h="21589">
                <a:moveTo>
                  <a:pt x="0" y="21191"/>
                </a:moveTo>
                <a:lnTo>
                  <a:pt x="573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026080" y="204477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32247"/>
                </a:moveTo>
                <a:lnTo>
                  <a:pt x="8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038570" y="203064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409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038672" y="2027161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480"/>
                </a:moveTo>
                <a:lnTo>
                  <a:pt x="222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060887" y="2027161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4" h="1269">
                <a:moveTo>
                  <a:pt x="-3573" y="511"/>
                </a:moveTo>
                <a:lnTo>
                  <a:pt x="14016" y="511"/>
                </a:lnTo>
              </a:path>
            </a:pathLst>
          </a:custGeom>
          <a:ln w="817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084330" y="2031563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0"/>
                </a:moveTo>
                <a:lnTo>
                  <a:pt x="16994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108594" y="2072616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0"/>
                </a:moveTo>
                <a:lnTo>
                  <a:pt x="16584" y="2886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137361" y="2106502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0"/>
                </a:moveTo>
                <a:lnTo>
                  <a:pt x="12079" y="19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149440" y="209861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9828"/>
                </a:moveTo>
                <a:lnTo>
                  <a:pt x="186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181893" y="2095651"/>
            <a:ext cx="12065" cy="635"/>
          </a:xfrm>
          <a:custGeom>
            <a:avLst/>
            <a:gdLst/>
            <a:ahLst/>
            <a:cxnLst/>
            <a:rect l="l" t="t" r="r" b="b"/>
            <a:pathLst>
              <a:path w="12064" h="635">
                <a:moveTo>
                  <a:pt x="-3573" y="307"/>
                </a:moveTo>
                <a:lnTo>
                  <a:pt x="15347" y="307"/>
                </a:lnTo>
              </a:path>
            </a:pathLst>
          </a:custGeom>
          <a:ln w="776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193666" y="2095651"/>
            <a:ext cx="20955" cy="5715"/>
          </a:xfrm>
          <a:custGeom>
            <a:avLst/>
            <a:gdLst/>
            <a:ahLst/>
            <a:cxnLst/>
            <a:rect l="l" t="t" r="r" b="b"/>
            <a:pathLst>
              <a:path w="20955" h="5714">
                <a:moveTo>
                  <a:pt x="0" y="0"/>
                </a:moveTo>
                <a:lnTo>
                  <a:pt x="20883" y="55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227961" y="2093296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3684"/>
                </a:moveTo>
                <a:lnTo>
                  <a:pt x="100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237994" y="2082751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19" h="10794">
                <a:moveTo>
                  <a:pt x="0" y="10545"/>
                </a:moveTo>
                <a:lnTo>
                  <a:pt x="20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266147" y="2092170"/>
            <a:ext cx="16510" cy="27940"/>
          </a:xfrm>
          <a:custGeom>
            <a:avLst/>
            <a:gdLst/>
            <a:ahLst/>
            <a:cxnLst/>
            <a:rect l="l" t="t" r="r" b="b"/>
            <a:pathLst>
              <a:path w="16510" h="27939">
                <a:moveTo>
                  <a:pt x="0" y="0"/>
                </a:moveTo>
                <a:lnTo>
                  <a:pt x="16072" y="2784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282219" y="2120017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126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297473" y="2122370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0"/>
                </a:moveTo>
                <a:lnTo>
                  <a:pt x="6961" y="112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304435" y="2103533"/>
            <a:ext cx="17780" cy="20320"/>
          </a:xfrm>
          <a:custGeom>
            <a:avLst/>
            <a:gdLst/>
            <a:ahLst/>
            <a:cxnLst/>
            <a:rect l="l" t="t" r="r" b="b"/>
            <a:pathLst>
              <a:path w="17780" h="20319">
                <a:moveTo>
                  <a:pt x="0" y="19963"/>
                </a:moveTo>
                <a:lnTo>
                  <a:pt x="1730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332383" y="2084082"/>
            <a:ext cx="16510" cy="10795"/>
          </a:xfrm>
          <a:custGeom>
            <a:avLst/>
            <a:gdLst/>
            <a:ahLst/>
            <a:cxnLst/>
            <a:rect l="l" t="t" r="r" b="b"/>
            <a:pathLst>
              <a:path w="16510" h="10794">
                <a:moveTo>
                  <a:pt x="0" y="10238"/>
                </a:moveTo>
                <a:lnTo>
                  <a:pt x="1627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348660" y="2084082"/>
            <a:ext cx="5715" cy="13335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0" y="0"/>
                </a:moveTo>
                <a:lnTo>
                  <a:pt x="5118" y="1310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359000" y="2110495"/>
            <a:ext cx="12065" cy="31115"/>
          </a:xfrm>
          <a:custGeom>
            <a:avLst/>
            <a:gdLst/>
            <a:ahLst/>
            <a:cxnLst/>
            <a:rect l="l" t="t" r="r" b="b"/>
            <a:pathLst>
              <a:path w="12064" h="31114">
                <a:moveTo>
                  <a:pt x="0" y="0"/>
                </a:moveTo>
                <a:lnTo>
                  <a:pt x="11875" y="305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370876" y="21406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7"/>
                </a:moveTo>
                <a:lnTo>
                  <a:pt x="6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384389" y="2130458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4197"/>
                </a:moveTo>
                <a:lnTo>
                  <a:pt x="85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392988" y="2119402"/>
            <a:ext cx="21590" cy="11430"/>
          </a:xfrm>
          <a:custGeom>
            <a:avLst/>
            <a:gdLst/>
            <a:ahLst/>
            <a:cxnLst/>
            <a:rect l="l" t="t" r="r" b="b"/>
            <a:pathLst>
              <a:path w="21589" h="11430">
                <a:moveTo>
                  <a:pt x="0" y="11056"/>
                </a:moveTo>
                <a:lnTo>
                  <a:pt x="2108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421141" y="2130458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0"/>
                </a:moveTo>
                <a:lnTo>
                  <a:pt x="15663" y="294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442332" y="2117457"/>
            <a:ext cx="13335" cy="31115"/>
          </a:xfrm>
          <a:custGeom>
            <a:avLst/>
            <a:gdLst/>
            <a:ahLst/>
            <a:cxnLst/>
            <a:rect l="l" t="t" r="r" b="b"/>
            <a:pathLst>
              <a:path w="13335" h="31114">
                <a:moveTo>
                  <a:pt x="0" y="30814"/>
                </a:moveTo>
                <a:lnTo>
                  <a:pt x="1289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462705" y="2103840"/>
            <a:ext cx="19050" cy="3175"/>
          </a:xfrm>
          <a:custGeom>
            <a:avLst/>
            <a:gdLst/>
            <a:ahLst/>
            <a:cxnLst/>
            <a:rect l="l" t="t" r="r" b="b"/>
            <a:pathLst>
              <a:path w="19050" h="3175">
                <a:moveTo>
                  <a:pt x="0" y="2969"/>
                </a:moveTo>
                <a:lnTo>
                  <a:pt x="1883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481541" y="2103840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5" h="12064">
                <a:moveTo>
                  <a:pt x="0" y="0"/>
                </a:moveTo>
                <a:lnTo>
                  <a:pt x="7985" y="1167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497615" y="2127387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0" y="0"/>
                </a:moveTo>
                <a:lnTo>
                  <a:pt x="6040" y="89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503655" y="2136294"/>
            <a:ext cx="13335" cy="18415"/>
          </a:xfrm>
          <a:custGeom>
            <a:avLst/>
            <a:gdLst/>
            <a:ahLst/>
            <a:cxnLst/>
            <a:rect l="l" t="t" r="r" b="b"/>
            <a:pathLst>
              <a:path w="13335" h="18414">
                <a:moveTo>
                  <a:pt x="0" y="0"/>
                </a:moveTo>
                <a:lnTo>
                  <a:pt x="13308" y="1822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525460" y="216598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409" y="5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525870" y="2166495"/>
            <a:ext cx="22225" cy="8255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0" y="0"/>
                </a:moveTo>
                <a:lnTo>
                  <a:pt x="22112" y="818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547982" y="2167621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7063"/>
                </a:moveTo>
                <a:lnTo>
                  <a:pt x="56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562520" y="214673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0" y="9623"/>
                </a:moveTo>
                <a:lnTo>
                  <a:pt x="757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570096" y="2144586"/>
            <a:ext cx="21590" cy="2540"/>
          </a:xfrm>
          <a:custGeom>
            <a:avLst/>
            <a:gdLst/>
            <a:ahLst/>
            <a:cxnLst/>
            <a:rect l="l" t="t" r="r" b="b"/>
            <a:pathLst>
              <a:path w="21589" h="2539">
                <a:moveTo>
                  <a:pt x="-3573" y="1074"/>
                </a:moveTo>
                <a:lnTo>
                  <a:pt x="24560" y="1074"/>
                </a:lnTo>
              </a:path>
            </a:pathLst>
          </a:custGeom>
          <a:ln w="929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604800" y="2137523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3071"/>
                </a:moveTo>
                <a:lnTo>
                  <a:pt x="96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614423" y="2124418"/>
            <a:ext cx="19685" cy="13335"/>
          </a:xfrm>
          <a:custGeom>
            <a:avLst/>
            <a:gdLst/>
            <a:ahLst/>
            <a:cxnLst/>
            <a:rect l="l" t="t" r="r" b="b"/>
            <a:pathLst>
              <a:path w="19685" h="13335">
                <a:moveTo>
                  <a:pt x="0" y="13104"/>
                </a:moveTo>
                <a:lnTo>
                  <a:pt x="191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646057" y="2110802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0" y="6552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658649" y="2093399"/>
            <a:ext cx="8255" cy="17780"/>
          </a:xfrm>
          <a:custGeom>
            <a:avLst/>
            <a:gdLst/>
            <a:ahLst/>
            <a:cxnLst/>
            <a:rect l="l" t="t" r="r" b="b"/>
            <a:pathLst>
              <a:path w="8255" h="17780">
                <a:moveTo>
                  <a:pt x="0" y="17403"/>
                </a:moveTo>
                <a:lnTo>
                  <a:pt x="80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672776" y="2063095"/>
            <a:ext cx="8255" cy="17780"/>
          </a:xfrm>
          <a:custGeom>
            <a:avLst/>
            <a:gdLst/>
            <a:ahLst/>
            <a:cxnLst/>
            <a:rect l="l" t="t" r="r" b="b"/>
            <a:pathLst>
              <a:path w="8255" h="17780">
                <a:moveTo>
                  <a:pt x="0" y="17403"/>
                </a:moveTo>
                <a:lnTo>
                  <a:pt x="80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680864" y="2063095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0"/>
                </a:moveTo>
                <a:lnTo>
                  <a:pt x="8702" y="1105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698473" y="2085413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4">
                <a:moveTo>
                  <a:pt x="0" y="0"/>
                </a:moveTo>
                <a:lnTo>
                  <a:pt x="4503" y="563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702976" y="2082854"/>
            <a:ext cx="22225" cy="8255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0" y="8190"/>
                </a:moveTo>
                <a:lnTo>
                  <a:pt x="221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725090" y="208285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84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736350" y="2095344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0" y="0"/>
                </a:moveTo>
                <a:lnTo>
                  <a:pt x="10851" y="1197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747202" y="2107321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5" h="10160">
                <a:moveTo>
                  <a:pt x="0" y="0"/>
                </a:moveTo>
                <a:lnTo>
                  <a:pt x="14230" y="96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774024" y="212124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-3573" y="409"/>
                </a:moveTo>
                <a:lnTo>
                  <a:pt x="21080" y="409"/>
                </a:lnTo>
              </a:path>
            </a:pathLst>
          </a:custGeom>
          <a:ln w="7966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791530" y="2121244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 h="0">
                <a:moveTo>
                  <a:pt x="0" y="0"/>
                </a:moveTo>
                <a:lnTo>
                  <a:pt x="1586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821526" y="2122882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0" y="0"/>
                </a:moveTo>
                <a:lnTo>
                  <a:pt x="14331" y="296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835858" y="2125851"/>
            <a:ext cx="19050" cy="3175"/>
          </a:xfrm>
          <a:custGeom>
            <a:avLst/>
            <a:gdLst/>
            <a:ahLst/>
            <a:cxnLst/>
            <a:rect l="l" t="t" r="r" b="b"/>
            <a:pathLst>
              <a:path w="19050" h="3175">
                <a:moveTo>
                  <a:pt x="0" y="0"/>
                </a:moveTo>
                <a:lnTo>
                  <a:pt x="18530" y="286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865138" y="2104967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0" y="16482"/>
                </a:moveTo>
                <a:lnTo>
                  <a:pt x="1494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880084" y="2104967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30" h="1905">
                <a:moveTo>
                  <a:pt x="-3573" y="870"/>
                </a:moveTo>
                <a:lnTo>
                  <a:pt x="14528" y="870"/>
                </a:lnTo>
              </a:path>
            </a:pathLst>
          </a:custGeom>
          <a:ln w="888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903732" y="2077530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80" h="28575">
                <a:moveTo>
                  <a:pt x="0" y="28358"/>
                </a:moveTo>
                <a:lnTo>
                  <a:pt x="1760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932294" y="2065450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5" h="5080">
                <a:moveTo>
                  <a:pt x="0" y="4504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946524" y="2065450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80" h="5714">
                <a:moveTo>
                  <a:pt x="0" y="0"/>
                </a:moveTo>
                <a:lnTo>
                  <a:pt x="17608" y="552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978056" y="2073946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-3573" y="972"/>
                </a:moveTo>
                <a:lnTo>
                  <a:pt x="16268" y="972"/>
                </a:lnTo>
              </a:path>
            </a:pathLst>
          </a:custGeom>
          <a:ln w="9092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990750" y="2056236"/>
            <a:ext cx="6350" cy="19685"/>
          </a:xfrm>
          <a:custGeom>
            <a:avLst/>
            <a:gdLst/>
            <a:ahLst/>
            <a:cxnLst/>
            <a:rect l="l" t="t" r="r" b="b"/>
            <a:pathLst>
              <a:path w="6350" h="19685">
                <a:moveTo>
                  <a:pt x="0" y="19656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3000680" y="201057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1941"/>
                </a:moveTo>
                <a:lnTo>
                  <a:pt x="96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3015422" y="1968704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28665"/>
                </a:moveTo>
                <a:lnTo>
                  <a:pt x="17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3042756" y="1969626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5" h="10160">
                <a:moveTo>
                  <a:pt x="0" y="0"/>
                </a:moveTo>
                <a:lnTo>
                  <a:pt x="14435" y="992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3057191" y="1966657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0" y="12898"/>
                </a:moveTo>
                <a:lnTo>
                  <a:pt x="911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3074492" y="1948127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0" y="6858"/>
                </a:moveTo>
                <a:lnTo>
                  <a:pt x="491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3079406" y="1929700"/>
            <a:ext cx="17145" cy="19050"/>
          </a:xfrm>
          <a:custGeom>
            <a:avLst/>
            <a:gdLst/>
            <a:ahLst/>
            <a:cxnLst/>
            <a:rect l="l" t="t" r="r" b="b"/>
            <a:pathLst>
              <a:path w="17144" h="19050">
                <a:moveTo>
                  <a:pt x="0" y="18427"/>
                </a:moveTo>
                <a:lnTo>
                  <a:pt x="166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3103668" y="1929597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0"/>
                </a:moveTo>
                <a:lnTo>
                  <a:pt x="11671" y="3132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3120356" y="1974233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0" y="0"/>
                </a:moveTo>
                <a:lnTo>
                  <a:pt x="3276" y="880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3123632" y="1983037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5" h="23494">
                <a:moveTo>
                  <a:pt x="0" y="0"/>
                </a:moveTo>
                <a:lnTo>
                  <a:pt x="6755" y="230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3134380" y="2019790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0"/>
                </a:moveTo>
                <a:lnTo>
                  <a:pt x="9418" y="3204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3149532" y="2023885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80" h="28575">
                <a:moveTo>
                  <a:pt x="0" y="28459"/>
                </a:moveTo>
                <a:lnTo>
                  <a:pt x="1760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3172771" y="1979965"/>
            <a:ext cx="13335" cy="31115"/>
          </a:xfrm>
          <a:custGeom>
            <a:avLst/>
            <a:gdLst/>
            <a:ahLst/>
            <a:cxnLst/>
            <a:rect l="l" t="t" r="r" b="b"/>
            <a:pathLst>
              <a:path w="13335" h="31114">
                <a:moveTo>
                  <a:pt x="0" y="30815"/>
                </a:moveTo>
                <a:lnTo>
                  <a:pt x="127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3191199" y="197116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0"/>
                </a:moveTo>
                <a:lnTo>
                  <a:pt x="15253" y="2958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3212800" y="2013545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647" y="316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3228053" y="2058693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0"/>
                </a:moveTo>
                <a:lnTo>
                  <a:pt x="6347" y="184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3234400" y="2069647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19">
                <a:moveTo>
                  <a:pt x="0" y="7472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718400" y="11582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722322" y="11621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939732" y="10665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943655" y="10704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050501" y="14102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054424" y="14142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072614" y="1109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076536" y="1113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094727" y="11384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098649" y="11424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116942" y="13290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120864" y="13329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139054" y="13313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142977" y="13352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161167" y="13847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165090" y="1388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183383" y="14451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187305" y="14491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205496" y="13487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209418" y="13526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227608" y="12047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231531" y="12086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249721" y="13348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253643" y="13387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271936" y="14137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275858" y="14176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294049" y="14289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297971" y="14328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316161" y="13568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320084" y="13607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338377" y="13464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342299" y="13503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360489" y="14335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364412" y="14374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382602" y="1644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386525" y="16488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404715" y="17076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408637" y="17116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426930" y="17042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430852" y="17081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449042" y="16600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1452966" y="16640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1471156" y="16809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1475078" y="16848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1493269" y="16333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497192" y="16372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515484" y="16832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519407" y="16871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537597" y="1644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541519" y="16488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1559709" y="17297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1563631" y="17336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1581924" y="16600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1585847" y="16640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1604038" y="16390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607960" y="16430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626151" y="17064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630072" y="17103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648262" y="17878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652186" y="17917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1670478" y="19934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1674401" y="19973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1692591" y="20688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1696513" y="2072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714704" y="21409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718626" y="21448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1736919" y="20619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1740841" y="20658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759032" y="2044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1762954" y="2048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781144" y="20863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785067" y="20903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803257" y="2065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807180" y="2069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825472" y="20596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829394" y="20635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847585" y="20247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851508" y="20286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869698" y="2010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873620" y="20147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891913" y="20177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895835" y="20217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914025" y="20073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917949" y="20112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936138" y="20015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940061" y="20054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958251" y="20479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962174" y="20519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980467" y="20097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984390" y="20136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002579" y="20979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006502" y="21018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024692" y="20166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028614" y="20205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046907" y="20131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050830" y="20171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069020" y="20154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072943" y="20193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091133" y="20525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095055" y="20565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113245" y="20909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117169" y="20949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135460" y="209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139383" y="2098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157574" y="2082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161496" y="2086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179687" y="2081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183608" y="20855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201901" y="20875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205824" y="20914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224015" y="20793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227937" y="20832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246127" y="2067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250049" y="20716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268240" y="21060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272163" y="21099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2290456" y="21095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2294377" y="21134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2312568" y="20840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2316491" y="2087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2334680" y="20701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2338603" y="20740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2356896" y="21270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2360818" y="21309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2379009" y="21164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2382932" y="21204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2401121" y="21049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2405044" y="21088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2423234" y="21466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2427157" y="21506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2445450" y="20933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2449372" y="2097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2467562" y="20898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2471485" y="20937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2489676" y="21223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2493597" y="21262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2511890" y="21525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2515812" y="21564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2534003" y="21607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2537926" y="21646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2556116" y="21327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2560038" y="21366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2578229" y="21305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2582151" y="21344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2600443" y="21235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2604367" y="21274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2622557" y="2108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2626479" y="2112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2644669" y="20968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2648592" y="21007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2666884" y="20491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2670807" y="2053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2688997" y="20770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2692920" y="20809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2711110" y="20688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2715032" y="2072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2733223" y="20933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2737146" y="2097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2755437" y="2108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2759361" y="2112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2777551" y="21072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2781473" y="21111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2799663" y="21072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2803587" y="21111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2821878" y="21118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2825801" y="21157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2843992" y="21153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2847914" y="21192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2866105" y="20909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2870027" y="20949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2888216" y="209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2892140" y="2098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2910433" y="20584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2914355" y="20623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2932545" y="20514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2936468" y="20553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2954658" y="20584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2958581" y="20623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2976771" y="20619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2980693" y="20658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2998986" y="19875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002908" y="19915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021098" y="19504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025021" y="19543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043212" y="19655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047134" y="19694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065426" y="19341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069349" y="19380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087539" y="19097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091462" y="19137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109652" y="1969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113574" y="19729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131765" y="2044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135688" y="2048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153979" y="20084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157903" y="20123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176093" y="19550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180015" y="19589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198206" y="19980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202129" y="20019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220421" y="20631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224344" y="20670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242534" y="20491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246456" y="2053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1463022" y="1768866"/>
            <a:ext cx="1793875" cy="330835"/>
          </a:xfrm>
          <a:custGeom>
            <a:avLst/>
            <a:gdLst/>
            <a:ahLst/>
            <a:cxnLst/>
            <a:rect l="l" t="t" r="r" b="b"/>
            <a:pathLst>
              <a:path w="1793875" h="330835">
                <a:moveTo>
                  <a:pt x="0" y="242324"/>
                </a:moveTo>
                <a:lnTo>
                  <a:pt x="22113" y="256759"/>
                </a:lnTo>
                <a:lnTo>
                  <a:pt x="66440" y="232803"/>
                </a:lnTo>
                <a:lnTo>
                  <a:pt x="132881" y="115480"/>
                </a:lnTo>
                <a:lnTo>
                  <a:pt x="177107" y="190931"/>
                </a:lnTo>
                <a:lnTo>
                  <a:pt x="221435" y="221951"/>
                </a:lnTo>
                <a:lnTo>
                  <a:pt x="265660" y="243040"/>
                </a:lnTo>
                <a:lnTo>
                  <a:pt x="309989" y="246419"/>
                </a:lnTo>
                <a:lnTo>
                  <a:pt x="354213" y="230858"/>
                </a:lnTo>
                <a:lnTo>
                  <a:pt x="398542" y="238638"/>
                </a:lnTo>
                <a:lnTo>
                  <a:pt x="442870" y="245088"/>
                </a:lnTo>
                <a:lnTo>
                  <a:pt x="487095" y="237614"/>
                </a:lnTo>
                <a:lnTo>
                  <a:pt x="531423" y="214682"/>
                </a:lnTo>
                <a:lnTo>
                  <a:pt x="575649" y="201783"/>
                </a:lnTo>
                <a:lnTo>
                  <a:pt x="619976" y="199633"/>
                </a:lnTo>
                <a:lnTo>
                  <a:pt x="664202" y="215501"/>
                </a:lnTo>
                <a:lnTo>
                  <a:pt x="708531" y="206083"/>
                </a:lnTo>
                <a:lnTo>
                  <a:pt x="752858" y="196971"/>
                </a:lnTo>
                <a:lnTo>
                  <a:pt x="797084" y="201067"/>
                </a:lnTo>
                <a:lnTo>
                  <a:pt x="841412" y="250207"/>
                </a:lnTo>
                <a:lnTo>
                  <a:pt x="885637" y="310608"/>
                </a:lnTo>
                <a:lnTo>
                  <a:pt x="929966" y="324635"/>
                </a:lnTo>
                <a:lnTo>
                  <a:pt x="974191" y="330367"/>
                </a:lnTo>
                <a:lnTo>
                  <a:pt x="1018519" y="322177"/>
                </a:lnTo>
                <a:lnTo>
                  <a:pt x="1062847" y="317366"/>
                </a:lnTo>
                <a:lnTo>
                  <a:pt x="1107073" y="254814"/>
                </a:lnTo>
                <a:lnTo>
                  <a:pt x="1151400" y="280613"/>
                </a:lnTo>
                <a:lnTo>
                  <a:pt x="1195626" y="255633"/>
                </a:lnTo>
                <a:lnTo>
                  <a:pt x="1239953" y="290338"/>
                </a:lnTo>
                <a:lnTo>
                  <a:pt x="1284179" y="294024"/>
                </a:lnTo>
                <a:lnTo>
                  <a:pt x="1328508" y="312042"/>
                </a:lnTo>
                <a:lnTo>
                  <a:pt x="1372835" y="301907"/>
                </a:lnTo>
                <a:lnTo>
                  <a:pt x="1394949" y="226763"/>
                </a:lnTo>
                <a:lnTo>
                  <a:pt x="1417061" y="175882"/>
                </a:lnTo>
                <a:lnTo>
                  <a:pt x="1439173" y="171991"/>
                </a:lnTo>
                <a:lnTo>
                  <a:pt x="1461389" y="161550"/>
                </a:lnTo>
                <a:lnTo>
                  <a:pt x="1483502" y="159707"/>
                </a:lnTo>
                <a:lnTo>
                  <a:pt x="1505614" y="164313"/>
                </a:lnTo>
                <a:lnTo>
                  <a:pt x="1527728" y="227787"/>
                </a:lnTo>
                <a:lnTo>
                  <a:pt x="1549943" y="210382"/>
                </a:lnTo>
                <a:lnTo>
                  <a:pt x="1572055" y="195128"/>
                </a:lnTo>
                <a:lnTo>
                  <a:pt x="1594168" y="191852"/>
                </a:lnTo>
                <a:lnTo>
                  <a:pt x="1616383" y="166872"/>
                </a:lnTo>
                <a:lnTo>
                  <a:pt x="1638496" y="119780"/>
                </a:lnTo>
                <a:lnTo>
                  <a:pt x="1660609" y="125001"/>
                </a:lnTo>
                <a:lnTo>
                  <a:pt x="1682722" y="143326"/>
                </a:lnTo>
                <a:lnTo>
                  <a:pt x="1704937" y="148035"/>
                </a:lnTo>
                <a:lnTo>
                  <a:pt x="1727050" y="0"/>
                </a:lnTo>
                <a:lnTo>
                  <a:pt x="1749162" y="179158"/>
                </a:lnTo>
                <a:lnTo>
                  <a:pt x="1771377" y="156533"/>
                </a:lnTo>
                <a:lnTo>
                  <a:pt x="1793491" y="86917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1447021" y="199518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1450943" y="199911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1469133" y="200962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1473056" y="201354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1513461" y="19856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1517384" y="198958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1579902" y="18683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1583824" y="18722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1624127" y="194379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1628050" y="194771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1668456" y="197481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1672377" y="197873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1712682" y="199590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1716603" y="199982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1757009" y="199928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1760932" y="200320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1801235" y="198372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1805157" y="198764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1845563" y="199150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1849485" y="199542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1889890" y="199795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1893813" y="200187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1934116" y="199047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1938038" y="199440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1978443" y="196754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1982366" y="197146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022669" y="195464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026592" y="195857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066998" y="195249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070920" y="195642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2111223" y="196836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2115146" y="197228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2155551" y="195894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2159474" y="196286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2199879" y="194983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2203801" y="195375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2244104" y="195393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2248027" y="195785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2288432" y="20030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2292355" y="200699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2332658" y="20634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336581" y="206739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376986" y="20774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2380909" y="208142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421212" y="208323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425134" y="208715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465539" y="207504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469462" y="207896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509867" y="207022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513790" y="207415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554094" y="200767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558015" y="201160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598422" y="203347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6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602344" y="203739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642647" y="200849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646570" y="201241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686975" y="204320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690897" y="204712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731200" y="204688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735123" y="205081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775528" y="206490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779451" y="206882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819857" y="20547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823778" y="205869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841968" y="197962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845892" y="198355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864081" y="192874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868004" y="193266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886194" y="192485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890117" y="192877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908410" y="191441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912333" y="191833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930522" y="19125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934445" y="191649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952636" y="191717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956557" y="192109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974748" y="198065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978670" y="198457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996963" y="196324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3000886" y="196716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3019076" y="194799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3022998" y="19519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3041189" y="194471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3045111" y="194863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3063404" y="191973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3067327" y="192365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3085517" y="18726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3089439" y="18765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3107630" y="187786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3111551" y="188178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3129742" y="189619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3133665" y="190011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3151957" y="190089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3155880" y="190482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3174070" y="175286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3177993" y="175678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3196183" y="193202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3200106" y="193594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3218397" y="190939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3222321" y="191331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3240511" y="183978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3244433" y="184370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968637" y="1767023"/>
            <a:ext cx="398780" cy="217804"/>
          </a:xfrm>
          <a:custGeom>
            <a:avLst/>
            <a:gdLst/>
            <a:ahLst/>
            <a:cxnLst/>
            <a:rect l="l" t="t" r="r" b="b"/>
            <a:pathLst>
              <a:path w="398779" h="217805">
                <a:moveTo>
                  <a:pt x="0" y="145578"/>
                </a:moveTo>
                <a:lnTo>
                  <a:pt x="22113" y="217651"/>
                </a:lnTo>
                <a:lnTo>
                  <a:pt x="44328" y="206902"/>
                </a:lnTo>
                <a:lnTo>
                  <a:pt x="66440" y="192262"/>
                </a:lnTo>
                <a:lnTo>
                  <a:pt x="88554" y="187859"/>
                </a:lnTo>
                <a:lnTo>
                  <a:pt x="110769" y="163085"/>
                </a:lnTo>
                <a:lnTo>
                  <a:pt x="132881" y="115991"/>
                </a:lnTo>
                <a:lnTo>
                  <a:pt x="154995" y="122646"/>
                </a:lnTo>
                <a:lnTo>
                  <a:pt x="177107" y="141790"/>
                </a:lnTo>
                <a:lnTo>
                  <a:pt x="199322" y="146705"/>
                </a:lnTo>
                <a:lnTo>
                  <a:pt x="221435" y="0"/>
                </a:lnTo>
                <a:lnTo>
                  <a:pt x="243548" y="179363"/>
                </a:lnTo>
                <a:lnTo>
                  <a:pt x="265763" y="156943"/>
                </a:lnTo>
                <a:lnTo>
                  <a:pt x="287876" y="87736"/>
                </a:lnTo>
                <a:lnTo>
                  <a:pt x="309989" y="139539"/>
                </a:lnTo>
                <a:lnTo>
                  <a:pt x="332101" y="169944"/>
                </a:lnTo>
                <a:lnTo>
                  <a:pt x="354317" y="136058"/>
                </a:lnTo>
                <a:lnTo>
                  <a:pt x="376429" y="141995"/>
                </a:lnTo>
                <a:lnTo>
                  <a:pt x="398542" y="86201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955943" y="1897963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978056" y="1970035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3000270" y="1959285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9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3022384" y="1944646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3044496" y="1940244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3066711" y="1915469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9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3088825" y="1868376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3110937" y="1875030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3133050" y="1894175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9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3155265" y="1899089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3177378" y="1752384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3199490" y="1931746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9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3221706" y="1909326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3243819" y="1840120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3265931" y="1891922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9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3288045" y="1922328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3310259" y="1888441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3332372" y="1894379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3354485" y="1838584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3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3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679964" y="595944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663379" y="239069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663379" y="227450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663379" y="215830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663379" y="204221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663379" y="192601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663379" y="180991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663379" y="169372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663379" y="157752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663379" y="146143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663379" y="134523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663379" y="122914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663379" y="111294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663379" y="99674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663379" y="88065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663379" y="76445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663379" y="64836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646897" y="239069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646897" y="215830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646897" y="19260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 txBox="1"/>
          <p:nvPr/>
        </p:nvSpPr>
        <p:spPr>
          <a:xfrm>
            <a:off x="571607" y="1862449"/>
            <a:ext cx="7175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646897" y="169372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 txBox="1"/>
          <p:nvPr/>
        </p:nvSpPr>
        <p:spPr>
          <a:xfrm>
            <a:off x="571607" y="1630158"/>
            <a:ext cx="7175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646897" y="14614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 txBox="1"/>
          <p:nvPr/>
        </p:nvSpPr>
        <p:spPr>
          <a:xfrm>
            <a:off x="571607" y="1397867"/>
            <a:ext cx="7175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646897" y="122914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 txBox="1"/>
          <p:nvPr/>
        </p:nvSpPr>
        <p:spPr>
          <a:xfrm>
            <a:off x="525602" y="1165576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646897" y="99674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 txBox="1"/>
          <p:nvPr/>
        </p:nvSpPr>
        <p:spPr>
          <a:xfrm>
            <a:off x="525602" y="933182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646897" y="76445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 txBox="1"/>
          <p:nvPr/>
        </p:nvSpPr>
        <p:spPr>
          <a:xfrm>
            <a:off x="525602" y="700892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</p:txBody>
      </p:sp>
      <p:sp>
        <p:nvSpPr>
          <p:cNvPr id="2400" name="object 2400"/>
          <p:cNvSpPr txBox="1"/>
          <p:nvPr/>
        </p:nvSpPr>
        <p:spPr>
          <a:xfrm>
            <a:off x="447259" y="1074473"/>
            <a:ext cx="108585" cy="89026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0.1% income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679964" y="2443013"/>
            <a:ext cx="2872740" cy="0"/>
          </a:xfrm>
          <a:custGeom>
            <a:avLst/>
            <a:gdLst/>
            <a:ahLst/>
            <a:cxnLst/>
            <a:rect l="l" t="t" r="r" b="b"/>
            <a:pathLst>
              <a:path w="2872740" h="0">
                <a:moveTo>
                  <a:pt x="0" y="0"/>
                </a:moveTo>
                <a:lnTo>
                  <a:pt x="287251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1064481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1507351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1950220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2392988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2835858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3278728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3500163" y="2443013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0"/>
                </a:moveTo>
                <a:lnTo>
                  <a:pt x="0" y="16584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843046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1285916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1728785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2171554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2614423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3057294" y="2440658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3500163" y="2443013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5">
                <a:moveTo>
                  <a:pt x="0" y="0"/>
                </a:moveTo>
                <a:lnTo>
                  <a:pt x="0" y="33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 txBox="1"/>
          <p:nvPr/>
        </p:nvSpPr>
        <p:spPr>
          <a:xfrm>
            <a:off x="571607" y="2094741"/>
            <a:ext cx="3033395" cy="4914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179070">
              <a:lnSpc>
                <a:spcPct val="100000"/>
              </a:lnSpc>
              <a:spcBef>
                <a:spcPts val="275"/>
              </a:spcBef>
              <a:tabLst>
                <a:tab pos="621665" algn="l"/>
                <a:tab pos="1064895" algn="l"/>
                <a:tab pos="1507490" algn="l"/>
                <a:tab pos="1950720" algn="l"/>
                <a:tab pos="2393315" algn="l"/>
                <a:tab pos="2835910" algn="l"/>
              </a:tabLst>
            </a:pPr>
            <a:r>
              <a:rPr dirty="0" sz="650">
                <a:latin typeface="Arial"/>
                <a:cs typeface="Arial"/>
              </a:rPr>
              <a:t>1905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1925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1945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1965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1985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507771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555374" y="27059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572061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619768" y="27059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636455" y="270591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45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572312" y="2691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576234" y="26958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886452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934056" y="27059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950743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998449" y="27059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1015136" y="270591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46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950993" y="2691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954916" y="26958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1585155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1632759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1680363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1728069" y="2705914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1649696" y="2691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7279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1653619" y="26958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7279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2280479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2328083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2375686" y="27059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2423393" y="2705914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2345123" y="26919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2349046" y="26958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2655885" y="270591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 h="0">
                <a:moveTo>
                  <a:pt x="0" y="0"/>
                </a:moveTo>
                <a:lnTo>
                  <a:pt x="157143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2718506" y="268991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2722428" y="269383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4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3037842" y="2705914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 h="0">
                <a:moveTo>
                  <a:pt x="0" y="0"/>
                </a:moveTo>
                <a:lnTo>
                  <a:pt x="157143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3103668" y="2691275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12694" y="0"/>
                </a:moveTo>
                <a:lnTo>
                  <a:pt x="0" y="21908"/>
                </a:lnTo>
                <a:lnTo>
                  <a:pt x="25388" y="21908"/>
                </a:lnTo>
                <a:lnTo>
                  <a:pt x="12694" y="0"/>
                </a:lnTo>
                <a:close/>
              </a:path>
            </a:pathLst>
          </a:custGeom>
          <a:ln w="7147">
            <a:solidFill>
              <a:srgbClr val="FF33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 txBox="1"/>
          <p:nvPr/>
        </p:nvSpPr>
        <p:spPr>
          <a:xfrm>
            <a:off x="474425" y="2631207"/>
            <a:ext cx="304736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wrap="square" lIns="0" tIns="36195" rIns="0" bIns="0" rtlCol="0" vert="horz">
            <a:spAutoFit/>
          </a:bodyPr>
          <a:lstStyle/>
          <a:p>
            <a:pPr marL="232410">
              <a:lnSpc>
                <a:spcPct val="100000"/>
              </a:lnSpc>
              <a:spcBef>
                <a:spcPts val="285"/>
              </a:spcBef>
              <a:tabLst>
                <a:tab pos="610870" algn="l"/>
                <a:tab pos="1309370" algn="l"/>
                <a:tab pos="2004695" algn="l"/>
                <a:tab pos="2379980" algn="l"/>
                <a:tab pos="2762250" algn="l"/>
              </a:tabLst>
            </a:pPr>
            <a:r>
              <a:rPr dirty="0" sz="500" spc="10">
                <a:latin typeface="Arial"/>
                <a:cs typeface="Arial"/>
              </a:rPr>
              <a:t>US	US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(equal</a:t>
            </a:r>
            <a:r>
              <a:rPr dirty="0" sz="500" spc="2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split)	</a:t>
            </a:r>
            <a:r>
              <a:rPr dirty="0" sz="500" spc="10">
                <a:latin typeface="Arial"/>
                <a:cs typeface="Arial"/>
              </a:rPr>
              <a:t>FR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(equal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split)	</a:t>
            </a:r>
            <a:r>
              <a:rPr dirty="0" sz="500" spc="10">
                <a:latin typeface="Arial"/>
                <a:cs typeface="Arial"/>
              </a:rPr>
              <a:t>FR	</a:t>
            </a:r>
            <a:r>
              <a:rPr dirty="0" sz="500" spc="15">
                <a:latin typeface="Arial"/>
                <a:cs typeface="Arial"/>
              </a:rPr>
              <a:t>CH	CH</a:t>
            </a:r>
            <a:r>
              <a:rPr dirty="0" sz="500" spc="-6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(IWP)</a:t>
            </a:r>
            <a:endParaRPr sz="500">
              <a:latin typeface="Arial"/>
              <a:cs typeface="Arial"/>
            </a:endParaRPr>
          </a:p>
        </p:txBody>
      </p:sp>
      <p:sp>
        <p:nvSpPr>
          <p:cNvPr id="2449" name="object 2449"/>
          <p:cNvSpPr txBox="1"/>
          <p:nvPr/>
        </p:nvSpPr>
        <p:spPr>
          <a:xfrm>
            <a:off x="3594112" y="659048"/>
            <a:ext cx="1863089" cy="101028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just" marL="41275" marR="30480" indent="-3810">
              <a:lnSpc>
                <a:spcPct val="101499"/>
              </a:lnSpc>
              <a:spcBef>
                <a:spcPts val="80"/>
              </a:spcBef>
            </a:pPr>
            <a:r>
              <a:rPr dirty="0" sz="900" spc="5">
                <a:latin typeface="Arial"/>
                <a:cs typeface="Arial"/>
              </a:rPr>
              <a:t>Anstieg ab 1980 mag optisch </a:t>
            </a:r>
            <a:r>
              <a:rPr dirty="0" sz="900" spc="-5">
                <a:latin typeface="Arial"/>
                <a:cs typeface="Arial"/>
              </a:rPr>
              <a:t>ger-  ing ausfallen, aber die Zunahme ist  deutlich:</a:t>
            </a:r>
            <a:endParaRPr sz="900">
              <a:latin typeface="Arial"/>
              <a:cs typeface="Arial"/>
            </a:endParaRPr>
          </a:p>
          <a:p>
            <a:pPr marL="314960" indent="-12446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35">
                <a:latin typeface="Arial"/>
                <a:cs typeface="Arial"/>
              </a:rPr>
              <a:t>Top </a:t>
            </a:r>
            <a:r>
              <a:rPr dirty="0" sz="900" spc="-5">
                <a:latin typeface="Arial"/>
                <a:cs typeface="Arial"/>
              </a:rPr>
              <a:t>1%: </a:t>
            </a:r>
            <a:r>
              <a:rPr dirty="0" sz="900">
                <a:latin typeface="Lucida Sans Unicode"/>
                <a:cs typeface="Lucida Sans Unicode"/>
              </a:rPr>
              <a:t>+</a:t>
            </a:r>
            <a:r>
              <a:rPr dirty="0" sz="900" spc="-180">
                <a:latin typeface="Lucida Sans Unicode"/>
                <a:cs typeface="Lucida Sans Unicode"/>
              </a:rPr>
              <a:t> </a:t>
            </a:r>
            <a:r>
              <a:rPr dirty="0" sz="900" spc="-5">
                <a:latin typeface="Arial"/>
                <a:cs typeface="Arial"/>
              </a:rPr>
              <a:t>37%</a:t>
            </a:r>
            <a:endParaRPr sz="900">
              <a:latin typeface="Arial"/>
              <a:cs typeface="Arial"/>
            </a:endParaRPr>
          </a:p>
          <a:p>
            <a:pPr marL="314960" indent="-12446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35">
                <a:latin typeface="Arial"/>
                <a:cs typeface="Arial"/>
              </a:rPr>
              <a:t>Top </a:t>
            </a:r>
            <a:r>
              <a:rPr dirty="0" sz="900" spc="-5">
                <a:latin typeface="Arial"/>
                <a:cs typeface="Arial"/>
              </a:rPr>
              <a:t>0.1%: </a:t>
            </a:r>
            <a:r>
              <a:rPr dirty="0" sz="900">
                <a:latin typeface="Lucida Sans Unicode"/>
                <a:cs typeface="Lucida Sans Unicode"/>
              </a:rPr>
              <a:t>+</a:t>
            </a:r>
            <a:r>
              <a:rPr dirty="0" sz="900" spc="-180">
                <a:latin typeface="Lucida Sans Unicode"/>
                <a:cs typeface="Lucida Sans Unicode"/>
              </a:rPr>
              <a:t> </a:t>
            </a:r>
            <a:r>
              <a:rPr dirty="0" sz="900" spc="-5">
                <a:latin typeface="Arial"/>
                <a:cs typeface="Arial"/>
              </a:rPr>
              <a:t>77%</a:t>
            </a:r>
            <a:endParaRPr sz="900">
              <a:latin typeface="Arial"/>
              <a:cs typeface="Arial"/>
            </a:endParaRPr>
          </a:p>
          <a:p>
            <a:pPr marL="314960" indent="-12446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315595" algn="l"/>
              </a:tabLst>
            </a:pPr>
            <a:r>
              <a:rPr dirty="0" sz="900" spc="-35">
                <a:latin typeface="Arial"/>
                <a:cs typeface="Arial"/>
              </a:rPr>
              <a:t>Top </a:t>
            </a:r>
            <a:r>
              <a:rPr dirty="0" sz="900" spc="-5">
                <a:latin typeface="Arial"/>
                <a:cs typeface="Arial"/>
              </a:rPr>
              <a:t>0.01%: </a:t>
            </a:r>
            <a:r>
              <a:rPr dirty="0" sz="900">
                <a:latin typeface="Lucida Sans Unicode"/>
                <a:cs typeface="Lucida Sans Unicode"/>
              </a:rPr>
              <a:t>+</a:t>
            </a:r>
            <a:r>
              <a:rPr dirty="0" sz="900" spc="-180">
                <a:latin typeface="Lucida Sans Unicode"/>
                <a:cs typeface="Lucida Sans Unicode"/>
              </a:rPr>
              <a:t> </a:t>
            </a:r>
            <a:r>
              <a:rPr dirty="0" sz="900" spc="-5">
                <a:latin typeface="Arial"/>
                <a:cs typeface="Arial"/>
              </a:rPr>
              <a:t>144%</a:t>
            </a:r>
            <a:endParaRPr sz="900">
              <a:latin typeface="Arial"/>
              <a:cs typeface="Arial"/>
            </a:endParaRPr>
          </a:p>
        </p:txBody>
      </p:sp>
      <p:sp>
        <p:nvSpPr>
          <p:cNvPr id="2450" name="object 2450"/>
          <p:cNvSpPr txBox="1"/>
          <p:nvPr/>
        </p:nvSpPr>
        <p:spPr>
          <a:xfrm>
            <a:off x="3623271" y="1772470"/>
            <a:ext cx="1790064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75">
                <a:latin typeface="Lucida Sans Unicode"/>
                <a:cs typeface="Lucida Sans Unicode"/>
              </a:rPr>
              <a:t>→</a:t>
            </a:r>
            <a:r>
              <a:rPr dirty="0" sz="900" spc="-225">
                <a:latin typeface="Lucida Sans Unicode"/>
                <a:cs typeface="Lucida Sans Unicode"/>
              </a:rPr>
              <a:t> </a:t>
            </a:r>
            <a:r>
              <a:rPr dirty="0" sz="900" spc="-15">
                <a:latin typeface="Arial"/>
                <a:cs typeface="Arial"/>
              </a:rPr>
              <a:t>Der </a:t>
            </a:r>
            <a:r>
              <a:rPr dirty="0" sz="900" spc="-20">
                <a:latin typeface="Arial"/>
                <a:cs typeface="Arial"/>
              </a:rPr>
              <a:t>Kuchen </a:t>
            </a:r>
            <a:r>
              <a:rPr dirty="0" sz="900" spc="-15">
                <a:latin typeface="Arial"/>
                <a:cs typeface="Arial"/>
              </a:rPr>
              <a:t>wächst </a:t>
            </a:r>
            <a:r>
              <a:rPr dirty="0" sz="900" spc="-10">
                <a:latin typeface="Arial"/>
                <a:cs typeface="Arial"/>
              </a:rPr>
              <a:t>für alle, </a:t>
            </a:r>
            <a:r>
              <a:rPr dirty="0" sz="900" spc="-15">
                <a:latin typeface="Arial"/>
                <a:cs typeface="Arial"/>
              </a:rPr>
              <a:t>oben</a:t>
            </a:r>
            <a:endParaRPr sz="900">
              <a:latin typeface="Arial"/>
              <a:cs typeface="Arial"/>
            </a:endParaRPr>
          </a:p>
        </p:txBody>
      </p:sp>
      <p:sp>
        <p:nvSpPr>
          <p:cNvPr id="2451" name="object 2451"/>
          <p:cNvSpPr txBox="1"/>
          <p:nvPr/>
        </p:nvSpPr>
        <p:spPr>
          <a:xfrm>
            <a:off x="3619169" y="1911649"/>
            <a:ext cx="1796414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10">
                <a:latin typeface="Arial"/>
                <a:cs typeface="Arial"/>
              </a:rPr>
              <a:t>wächst aber auch das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Kuchenstück</a:t>
            </a:r>
            <a:endParaRPr sz="900">
              <a:latin typeface="Arial"/>
              <a:cs typeface="Arial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 txBox="1"/>
          <p:nvPr/>
        </p:nvSpPr>
        <p:spPr>
          <a:xfrm>
            <a:off x="2434958" y="2894296"/>
            <a:ext cx="2997200" cy="264795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 i="1">
                <a:latin typeface="Arial"/>
                <a:cs typeface="Arial"/>
              </a:rPr>
              <a:t>Quellen:  </a:t>
            </a:r>
            <a:r>
              <a:rPr dirty="0" sz="800" spc="-5">
                <a:latin typeface="Arial"/>
                <a:cs typeface="Arial"/>
              </a:rPr>
              <a:t>Föllmi &amp; </a:t>
            </a:r>
            <a:r>
              <a:rPr dirty="0" sz="800">
                <a:latin typeface="Arial"/>
                <a:cs typeface="Arial"/>
              </a:rPr>
              <a:t>Martínez </a:t>
            </a:r>
            <a:r>
              <a:rPr dirty="0" sz="800" spc="-5">
                <a:latin typeface="Arial"/>
                <a:cs typeface="Arial"/>
              </a:rPr>
              <a:t>(2017); IWP Luzern (2023);</a:t>
            </a:r>
            <a:r>
              <a:rPr dirty="0" sz="800" spc="-10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WID.world</a:t>
            </a:r>
            <a:endParaRPr sz="800">
              <a:latin typeface="Arial"/>
              <a:cs typeface="Arial"/>
            </a:endParaRPr>
          </a:p>
          <a:p>
            <a:pPr algn="r" marR="30480">
              <a:lnSpc>
                <a:spcPct val="100000"/>
              </a:lnSpc>
              <a:spcBef>
                <a:spcPts val="295"/>
              </a:spcBef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4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0169" y="84604"/>
            <a:ext cx="407479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20"/>
              <a:t>Wer </a:t>
            </a:r>
            <a:r>
              <a:rPr dirty="0" spc="-5"/>
              <a:t>erreicht eine höheren Bildungsabschluss als die</a:t>
            </a:r>
            <a:r>
              <a:rPr dirty="0" spc="5"/>
              <a:t> </a:t>
            </a:r>
            <a:r>
              <a:rPr dirty="0" spc="-5"/>
              <a:t>Eltern?</a:t>
            </a:r>
          </a:p>
        </p:txBody>
      </p:sp>
      <p:sp>
        <p:nvSpPr>
          <p:cNvPr id="3" name="object 3"/>
          <p:cNvSpPr/>
          <p:nvPr/>
        </p:nvSpPr>
        <p:spPr>
          <a:xfrm>
            <a:off x="902805" y="504190"/>
            <a:ext cx="1886585" cy="1848485"/>
          </a:xfrm>
          <a:custGeom>
            <a:avLst/>
            <a:gdLst/>
            <a:ahLst/>
            <a:cxnLst/>
            <a:rect l="l" t="t" r="r" b="b"/>
            <a:pathLst>
              <a:path w="1886585" h="1848485">
                <a:moveTo>
                  <a:pt x="0" y="1848489"/>
                </a:moveTo>
                <a:lnTo>
                  <a:pt x="1886375" y="1848489"/>
                </a:lnTo>
                <a:lnTo>
                  <a:pt x="1886375" y="0"/>
                </a:lnTo>
                <a:lnTo>
                  <a:pt x="0" y="0"/>
                </a:lnTo>
                <a:lnTo>
                  <a:pt x="0" y="184848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2041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4062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6074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8095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0108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2120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4141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6154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08175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0187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2200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4221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6233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8255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20267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22279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4301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6313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28334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30347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32359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34380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36393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38414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40426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42439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44460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46472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48493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50506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52518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54539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56552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58573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60585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2598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4619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66631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68653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70665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72677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74699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76711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78732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0745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82757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84778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86791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88812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90824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92837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94858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96870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98891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00904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202916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204937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206950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208971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210983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212996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215017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170299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19051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210635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23076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25097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27109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291307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311431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33155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35176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37189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392103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41222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43235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45256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47268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49290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51302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533148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55336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57348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59369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61382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633944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65415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67428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69449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71461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734740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754952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775076" y="21255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92041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94062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96074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98095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100108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102120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104141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106154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108175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110187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112200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114221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116233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118255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120267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122279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124301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126313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128334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130347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132359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34380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36393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38414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40426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42439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144460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146472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148493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50506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52518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54539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156552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58573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60585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62598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64619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66631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68653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170665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172677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174699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76711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178732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180745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182757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184778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186791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188812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90824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92837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94858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96870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198891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200904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202916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204937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206950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208971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210983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12996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215017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2170299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219051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2210635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223076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25097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27109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2291307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311431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33155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35176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37189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392103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41222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43235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45256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47268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49290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51302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33148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5336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7348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59369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61382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633944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65415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67428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69449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71461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734740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754952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775076" y="195122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92041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94062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96074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98095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00108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02120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04141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06154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08175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10187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12200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14221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16233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18255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20267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22279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24301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26313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28334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30347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2359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4380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6393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38414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40426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42439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44460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46472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48493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50506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52518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54539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56552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58573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60585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62598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64619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66631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68653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70665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72677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74699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76711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78732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80745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82757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84778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86791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88812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90824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92837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194858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196870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198891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00904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02916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04937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06950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08971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10983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12996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15017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170299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19051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210635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23076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25097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27109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291307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311431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33155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35176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37189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392103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41222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43235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45256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47268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49290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51302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533148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55336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57348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59369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61382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633944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65415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67428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69449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71461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734740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754952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775076" y="17769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92041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94062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96074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98095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100108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102120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104141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106154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108175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110187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112200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14221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16233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18255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120267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122279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124301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26313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28334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30347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132359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134380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136393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138414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140426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142439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44460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46472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48493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150506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152518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154539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156552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158573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160585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162598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64619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166631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168653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170665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172677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174699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176711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178732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180745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82757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84778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86791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88812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90824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92837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94858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96870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98891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200904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202916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204937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206950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208971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210983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212996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215017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170299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19051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210635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23076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225097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227109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2291307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2311431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233155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235176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237189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2392103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241222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243235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245256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247268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249290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251302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2533148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55336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57348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259369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261382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2633944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265415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267428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269449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271461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2734740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754952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2775076" y="16027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92041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94062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96074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98095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00108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02120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04141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06154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08175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10187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12200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14221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16233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118255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120267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122279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124301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126313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128334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130347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132359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134380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136393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138414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140426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142439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144460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146472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148493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150506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152518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154539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156552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158573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160585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162598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164619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166631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168653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170665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172677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174699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176711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178732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180745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182757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184778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186791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188812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190824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192837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194858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196870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198891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00904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02916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04937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06950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08971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10983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12996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15017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170299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19051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210635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23076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25097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27109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2291307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2311431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233155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235176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237189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2392103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241222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243235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245256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247268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249290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251302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2533148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255336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257348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259369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261382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2633944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265415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267428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269449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271461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2734740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2754952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2775076" y="1428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92041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94062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96074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98095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00108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02120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04141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06154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08175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10187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12200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14221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16233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18255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20267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22279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24301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26313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28334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30347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32359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34380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36393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38414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40426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42439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44460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46472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48493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50506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52518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54539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56552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58573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60585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62598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64619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66631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68653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70665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72677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74699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76711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78732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80745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82757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84778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86791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88812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90824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92837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94858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96870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98891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00904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02916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04937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06950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08971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10983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12996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15017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170299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19051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210635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23076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25097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27109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291307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311431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33155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35176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37189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392103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41222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43235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45256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47268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49290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51302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533148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55336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57348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59369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61382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633944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65415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67428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69449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71461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734740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754952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775076" y="12541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92041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94062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96074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98095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100108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102120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104141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106154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08175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10187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12200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14221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16233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18255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20267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22279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24301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26313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28334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30347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32359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34380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36393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38414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40426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42439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44460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46472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48493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50506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52518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54539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56552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58573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60585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62598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64619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166631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168653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170665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172677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74699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76711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78732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80745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182757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184778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186791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188812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190824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192837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94858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96870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98891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200904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202916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204937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206950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208971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210983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212996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215017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2170299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19051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210635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23076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225097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227109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2291307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2311431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233155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235176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237189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2392103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41222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43235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45256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247268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249290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251302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2533148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255336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257348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259369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261382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2633944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265415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267428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269449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271461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2734740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2754952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2775076" y="107993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92041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94062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96074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98095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00108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02120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04141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06154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08175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10187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12200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14221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16233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18255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20267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22279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24301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26313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28334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30347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32359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34380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36393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38414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40426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42439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44460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46472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48493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50506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52518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54539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56552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58573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60585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62598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64619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66631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68653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70665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72677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74699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76711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78732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80745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82757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84778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86791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88812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90824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92837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94858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96870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198891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00904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02916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04937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06950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08971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10983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12996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15017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170299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19051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210635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23076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25097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27109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291307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311431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33155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35176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37189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392103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41222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43235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45256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47268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49290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51302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533148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55336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57348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59369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61382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2633944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265415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267428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69449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271461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2734740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2754952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2775076" y="90564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92041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94062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96074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98095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100108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102120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104141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106154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108175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110187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112200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114221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116233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118255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120267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122279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124301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126313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128334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130347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132359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34380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36393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38414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40426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42439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44460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46472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48493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50506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52518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54539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56552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58573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60585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62598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64619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66631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68653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70665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72677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74699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76711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78732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80745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82757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84778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86791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88812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90824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92837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94858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96870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98891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200904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202916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204937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206950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208971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210983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212996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215017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2170299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219051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2210635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223076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225097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227109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2291307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311431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33155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35176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37189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392103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41222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43235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45256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47268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49290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51302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533148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55336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57348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59369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61382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633944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65415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67428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69449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71461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734740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754952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775076" y="73134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537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955671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955671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955671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955671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955671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955671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955671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955671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955671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955671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955671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955671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955671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955671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955671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955671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955671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955671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955671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955671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955671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955671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955671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955671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955671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955671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955671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955671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955671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955671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955671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955671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955671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955671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955671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955671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955671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955671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955671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955671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955671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955671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955671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955671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955671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955671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955671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955671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955671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955671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955671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955671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955671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955671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955671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955671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955671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955671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955671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955671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955671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955671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955671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955671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955671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955671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955671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955671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955671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955671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955671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955671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955671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955671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955671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955671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955671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955671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955671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955671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955671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955671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955671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955671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955671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955671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955671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955671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955671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955671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955671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133727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133727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133727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133727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133727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133727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133727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133727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133727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133727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133727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133727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133727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133727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133727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133727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133727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133727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133727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133727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133727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133727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133727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133727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133727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133727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133727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133727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133727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133727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133727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133727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133727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133727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133727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133727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133727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133727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133727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133727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133727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133727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133727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133727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133727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133727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133727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133727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133727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133727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133727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133727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133727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133727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133727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133727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133727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133727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133727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133727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133727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133727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133727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133727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133727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133727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133727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133727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133727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133727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133727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133727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133727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133727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133727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133727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133727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133727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133727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133727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133727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133727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133727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133727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133727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133727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133727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133727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133727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133727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133727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311782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311782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311782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311782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311782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311782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311782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311782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311782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311782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311782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311782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311782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311782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311782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311782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311782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311782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311782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311782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311782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311782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311782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311782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311782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311782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311782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311782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311782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311782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311782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311782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311782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311782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311782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311782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1311782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1311782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1311782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1311782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1311782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1311782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1311782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1311782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1311782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311782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311782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311782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311782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1311782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1311782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1311782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1311782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1311782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1311782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1311782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311782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311782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311782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311782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1311782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1311782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1311782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1311782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311782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311782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311782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311782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311782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311782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311782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311782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311782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311782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311782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311782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311782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311782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311782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311782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311782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311782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311782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311782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311782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311782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311782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311782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311782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311782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311782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489838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489838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489838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489838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489838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489838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489838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489838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489838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489838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489838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489838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489838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489838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489838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489838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489838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489838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489838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489838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489838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489838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489838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489838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489838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489838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489838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489838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489838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489838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1489838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1489838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1489838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1489838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489838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1489838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1489838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1489838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1489838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1489838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1489838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1489838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1489838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1489838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1489838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1489838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1489838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1489838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1489838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1489838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1489838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1489838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1489838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1489838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1489838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1489838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1489838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1489838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1489838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1489838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1489838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1489838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1489838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1489838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1489838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1489838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1489838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1489838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1489838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1489838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1489838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1489838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489838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1489838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1489838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1489838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1489838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489838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489838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489838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489838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489838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489838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489838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1489838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1489838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1489838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1489838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1489838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1489838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1489838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1667894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1667894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667894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667894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667894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667894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667894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667894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667894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667894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667894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667894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667894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667894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667894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667894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667894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667894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667894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667894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667894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667894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667894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667894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667894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667894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667894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667894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667894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667894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667894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667894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667894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667894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667894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667894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667894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667894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667894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667894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667894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667894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667894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667894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667894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667894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667894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667894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667894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667894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667894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667894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667894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667894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667894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1667894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667894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667894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667894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667894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667894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667894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667894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667894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667894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667894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667894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667894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667894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667894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667894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667894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667894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667894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667894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667894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667894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667894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667894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667894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667894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1667894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1667894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1667894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1667894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1667894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1667894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1667894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1667894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1667894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1667894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1845949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1845949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1845949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1845949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1845949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1845949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1845949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1845949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1845949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1845949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1845949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1845949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1845949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1845949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1845949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1845949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1845949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1845949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1845949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1845949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845949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845949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845949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1845949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1845949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1845949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1845949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1845949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845949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1845949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845949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845949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845949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845949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845949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1845949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1845949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1845949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1845949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1845949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1845949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1845949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845949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845949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845949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1845949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1845949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1845949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1845949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845949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845949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1845949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845949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845949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845949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845949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845949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1845949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1845949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1845949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1845949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1845949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1845949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1845949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1845949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1845949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1845949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1845949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1845949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1845949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1845949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1845949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1845949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1845949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1845949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1845949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1845949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1845949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1845949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1845949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1845949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1845949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1845949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1845949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1845949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1845949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1845949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1845949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1845949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1845949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1845949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2024005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2024005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2024005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2024005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2024005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2024005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2024005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2024005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2024005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2024005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2024005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2024005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2024005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2024005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2024005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2024005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2024005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2024005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2024005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2024005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2024005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2024005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2024005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2024005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2024005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2024005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2024005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2024005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2024005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2024005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2024005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2024005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2024005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2024005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2024005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2024005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2024005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2024005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2024005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2024005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2024005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2024005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2024005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2024005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2024005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2024005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2024005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2024005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2024005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2024005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2024005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2024005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2024005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2024005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024005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2024005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2024005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2024005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2024005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2024005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2024005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2024005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2024005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2024005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2024005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2024005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2024005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2024005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2024005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2024005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2024005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2024005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2024005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2024005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2024005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2024005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2024005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2024005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2024005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2024005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2024005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2024005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2024005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2024005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024005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024005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024005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2024005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2024005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2024005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2024005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2202061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2202061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2202061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2202061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2202061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2202061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2202061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2202061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2202061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2202061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2202061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2202061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2202061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2202061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2202061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2202061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2202061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2202061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2202061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2202061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2202061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2202061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2202061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2202061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2202061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2202061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2202061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2202061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2202061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2202061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2202061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2202061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2202061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2202061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2202061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2202061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2202061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2202061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2202061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2202061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2202061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2202061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2202061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2202061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2202061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2202061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2202061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2202061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2202061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2202061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2202061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2202061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2202061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2202061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2202061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2202061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2202061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2202061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2202061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2202061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2202061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2202061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2202061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2202061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2202061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2202061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2202061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2202061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2202061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2202061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2202061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2202061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2202061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2202061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2202061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2202061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2202061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2202061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2202061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2202061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2202061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2202061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2202061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2202061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2202061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2202061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2202061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2202061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2202061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2202061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2202061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2380116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2380116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2380116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2380116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2380116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2380116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2380116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2380116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2380116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2380116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2380116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2380116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2380116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2380116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2380116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2380116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2380116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2380116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2380116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2380116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2380116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2380116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2380116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2380116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2380116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2380116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2380116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2380116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2380116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2380116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2380116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2380116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2380116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2380116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2380116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2380116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2380116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2380116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2380116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2380116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2380116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2380116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2380116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2380116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2380116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2380116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2380116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2380116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2380116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2380116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2380116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2380116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2380116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2380116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2380116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2380116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2380116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2380116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2380116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2380116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2380116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2380116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2380116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2380116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2380116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2380116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2380116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2380116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2380116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2380116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2380116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2380116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2380116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2380116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2380116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2380116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2380116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2380116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2380116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2380116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2380116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2380116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2380116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2380116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2380116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2380116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2380116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2380116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2380116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2380116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2380116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2558172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2558172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2558172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2558172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2558172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2558172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2558172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2558172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2558172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2558172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2558172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2558172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2558172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2558172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2558172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2558172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2558172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2558172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2558172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2558172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2558172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2558172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2558172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2558172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2558172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2558172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2558172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2558172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2558172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2558172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2558172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2558172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2558172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2558172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2558172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2558172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2558172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2558172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2558172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2558172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2558172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2558172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558172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558172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558172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558172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558172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558172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558172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558172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558172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558172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558172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558172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558172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558172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558172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558172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558172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558172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558172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558172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558172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558172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558172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558172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558172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558172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558172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558172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558172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558172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558172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558172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558172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2558172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2558172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2558172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2558172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2558172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2558172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2558172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2558172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2558172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2558172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2558172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2558172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2558172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2558172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2558172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2558172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2736228" y="23324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2736228" y="23123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2736228" y="22922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2736228" y="22719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2736228" y="2251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2736228" y="22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2736228" y="2211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2736228" y="21914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2736228" y="21711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2736228" y="21510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2736228" y="21308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2736228" y="21107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2736228" y="2090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2736228" y="2070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2736228" y="2050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2736228" y="20300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2736228" y="20099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2736228" y="19898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2736228" y="1969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2736228" y="1949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2736228" y="1929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2736228" y="1909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2736228" y="18890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2736228" y="1868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2736228" y="18486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2736228" y="1828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2736228" y="180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2736228" y="1788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2736228" y="17680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2736228" y="17478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2736228" y="17276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2736228" y="17075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2736228" y="1687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2736228" y="16672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2736228" y="1647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2736228" y="1626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2736228" y="1606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2736228" y="15866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2736228" y="15664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2736228" y="1546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2736228" y="1526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2736228" y="15059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2736228" y="1485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2736228" y="14656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2736228" y="1445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2736228" y="1425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2736228" y="1405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2736228" y="1385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2736228" y="1364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2736228" y="13447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2736228" y="13244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2736228" y="13043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2736228" y="12842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2736228" y="12640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2736228" y="12439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2736228" y="1223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2736228" y="1203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2736228" y="11834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2736228" y="11632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2736228" y="11431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2736228" y="11228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2736228" y="1102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2736228" y="10826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2736228" y="1062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2736228" y="1042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2736228" y="1022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2736228" y="1001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2736228" y="9818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2736228" y="9616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2736228" y="941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2736228" y="921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2736228" y="901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2736228" y="881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2736228" y="8608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2736228" y="8407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2736228" y="8205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2736228" y="800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2736228" y="78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2736228" y="760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2736228" y="7399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2736228" y="7197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736228" y="6995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736228" y="6794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736228" y="6592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736228" y="6391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736228" y="618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736228" y="5987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736228" y="578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736228" y="5584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736228" y="5383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2736228" y="5181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519" y="1268"/>
                </a:moveTo>
                <a:lnTo>
                  <a:pt x="2519" y="12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962846" y="10353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966625" y="103909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998457" y="104204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002237" y="10458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016306" y="10410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020086" y="104486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034068" y="10160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037848" y="10198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051917" y="9921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055697" y="9959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069679" y="9905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073459" y="9942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087528" y="9855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091308" y="98930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123139" y="98386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126919" y="9876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140901" y="9934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144681" y="9972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158751" y="9919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162530" y="9956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176512" y="9844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180292" y="988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194362" y="9975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198142" y="10012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212124" y="10044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215903" y="100820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229973" y="101116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233753" y="101494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247735" y="100722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251515" y="101100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265584" y="101107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269364" y="101485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301195" y="103400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304975" y="10377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318957" y="104834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322737" y="10521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336806" y="104449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340586" y="104827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354568" y="105727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358348" y="10610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372417" y="104756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376197" y="10513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390179" y="10647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393959" y="10685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408029" y="10719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411808" y="107575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443640" y="106541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447420" y="106919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497013" y="10690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500793" y="10728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514862" y="10683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518642" y="10721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550473" y="10866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554253" y="10904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568235" y="108413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572015" y="108791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586084" y="10864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589864" y="10901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603846" y="10833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607626" y="10871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621695" y="10738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625475" y="10776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639457" y="109026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643237" y="109404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657306" y="10885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661086" y="10922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692918" y="10933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696697" y="10971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728529" y="11050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732309" y="11088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746291" y="1089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750071" y="1093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764140" y="11206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767920" y="11244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781902" y="110163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785682" y="110541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799751" y="11043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803531" y="11081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888735" y="110653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892515" y="111031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906584" y="112814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910364" y="113192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924346" y="110364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928126" y="11074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942196" y="112219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945975" y="112597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977807" y="11292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981587" y="11330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995569" y="11341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999348" y="11379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2013418" y="113164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2017198" y="113542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2031180" y="11496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2034960" y="11534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2049029" y="11396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2052809" y="11433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066791" y="11411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070571" y="11449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120251" y="114870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124031" y="115248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155862" y="116375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159642" y="116753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173624" y="1162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177404" y="1166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209235" y="117906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213015" y="118284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227085" y="11740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230864" y="11778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244847" y="119000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248626" y="119378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280458" y="119193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284238" y="119571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298307" y="119831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302087" y="12020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316069" y="12201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319849" y="12238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333918" y="120768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337698" y="121146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351680" y="123104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355460" y="123482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387291" y="12355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391071" y="123937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405140" y="124950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408920" y="125328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440751" y="126429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444531" y="126807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458513" y="12547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462293" y="12585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494125" y="129596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497904" y="12997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511974" y="129640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515754" y="13001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529736" y="131390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533515" y="131768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565347" y="135432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569127" y="135810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583196" y="136526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586976" y="136904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600958" y="137418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604738" y="13779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618807" y="14006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622587" y="14044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654418" y="146474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658198" y="146852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672180" y="149904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675960" y="150282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725641" y="174771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729420" y="175149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980695" y="1050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984475" y="105466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105290" y="98001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109070" y="9837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283346" y="103093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287126" y="10347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425790" y="10700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429570" y="10738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461402" y="10640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465181" y="106787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479251" y="105806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483031" y="106184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532624" y="106654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536404" y="107032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675068" y="11005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1678848" y="1104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1710680" y="109682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1714459" y="11006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1817513" y="11032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1821293" y="11069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1835362" y="10971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1839142" y="11009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1853124" y="110837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1856904" y="111215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870973" y="110670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874753" y="111048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959957" y="11360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963737" y="113980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2084640" y="114188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2088420" y="1145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2102402" y="116157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2106182" y="116535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2138013" y="11698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2141793" y="117366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2191474" y="118195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2195253" y="118573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2262696" y="1185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2266476" y="118879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2369529" y="123602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2373309" y="123980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422902" y="125834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426682" y="12621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476363" y="127050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480142" y="127428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547585" y="131407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551365" y="13178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636569" y="14455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640349" y="144936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2690029" y="15531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2693809" y="155689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707791" y="16258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711571" y="16296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992525" y="141653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999072" y="142409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1028136" y="132860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1034683" y="13361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1134970" y="121800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1141517" y="122556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1170581" y="122133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1177128" y="122889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1188430" y="123524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1194977" y="124280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1206192" y="12663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1212739" y="12739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1277414" y="128004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1283961" y="12876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1295263" y="12901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1301810" y="129774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1313025" y="12754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1319572" y="12830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1330875" y="127689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1337422" y="12844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1348636" y="130313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1355183" y="131069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1526692" y="133166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1533239" y="133922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1562303" y="134505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1568850" y="135261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1597914" y="13636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1604461" y="137115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1722597" y="138984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1729144" y="139740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1811581" y="143333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1818128" y="144089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1847192" y="143980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1853739" y="144736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1936264" y="146763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1942811" y="14751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2007486" y="150394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2014033" y="151150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2060859" y="152196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2067406" y="152952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2078708" y="153168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2085255" y="153924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2096470" y="152783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2103017" y="153539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2114320" y="154148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2120867" y="154904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2132082" y="154209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2138628" y="154965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2185542" y="158531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2192089" y="159287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2221153" y="15875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2227700" y="159515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2238915" y="159905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2245462" y="160661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2470431" y="171988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2476978" y="172744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2488193" y="170999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2494740" y="17175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2506042" y="173983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2512589" y="174739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2541653" y="173327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2548200" y="174083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2612875" y="175208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2619423" y="175964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2630637" y="174858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2637184" y="175614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2666249" y="177054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2672795" y="177810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2701860" y="181245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2708407" y="182001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2719709" y="183581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2726256" y="184337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956914" y="150945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963461" y="151701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974763" y="150691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981310" y="151447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1010374" y="136289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1016921" y="137045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1045986" y="127715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1052532" y="128471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1063747" y="123987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1070294" y="124743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1081597" y="121030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1088144" y="121786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1099358" y="121564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1105905" y="122320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1117208" y="121135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1123755" y="121891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1152819" y="123314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1159366" y="124070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1224041" y="125291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1230588" y="126047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1241803" y="127505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1248350" y="128261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1259652" y="127514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1266199" y="12827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1366486" y="129412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1373033" y="130168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1384248" y="128494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1390794" y="129250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1402097" y="129596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1408644" y="130352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1419859" y="129631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1426406" y="130387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1437708" y="130987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1444255" y="131743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1455470" y="131180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1462017" y="131936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1473319" y="132833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1479866" y="133589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1491081" y="133306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1497628" y="134062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1508930" y="13426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1515477" y="13501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1544541" y="13496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1551088" y="13571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1580153" y="135703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1586700" y="136459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1615764" y="13587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1622311" y="136625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1633526" y="137016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1640072" y="137772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1651375" y="138897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1657922" y="139653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1669137" y="13936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1675684" y="14012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1686986" y="140087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1693533" y="140843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1704748" y="140787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1711295" y="141543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1740359" y="13950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1746906" y="14026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1758208" y="141216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1764755" y="141972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1775970" y="142860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1782517" y="143616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1793819" y="143105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1800366" y="143861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1829430" y="144147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1835978" y="144903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1865042" y="144173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1871589" y="144929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1882804" y="143998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1889350" y="144754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1900653" y="146124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1907200" y="146880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1918415" y="146203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1924962" y="146959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1954026" y="148723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1960573" y="149479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1971875" y="148740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1978422" y="149496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1989637" y="148802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1996184" y="149557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2025248" y="150350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2031795" y="151106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2043097" y="148504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2049644" y="1492605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2149931" y="156554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2156478" y="157310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2167693" y="1571054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09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2174239" y="157861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2203304" y="159669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2209851" y="160425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2256764" y="162241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2263311" y="162997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2274526" y="162617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2281073" y="163373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2292375" y="163833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2298922" y="164589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2310137" y="1651463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2316684" y="1659023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2327986" y="1644901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2334533" y="165246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2345748" y="165067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2352295" y="165823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2363598" y="168165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2370145" y="168921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2381359" y="1682700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2387906" y="1690260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2399209" y="169144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2405756" y="169900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2416971" y="169599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2423517" y="170355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2434820" y="170964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2441367" y="171720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2452582" y="169801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2459129" y="1705571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2523804" y="17169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2530351" y="17245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2559415" y="1758822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2565962" y="1766382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2577264" y="1741147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2583811" y="1748707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2595026" y="1751735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2601573" y="1759294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2648487" y="1765559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2655034" y="1773119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2684098" y="177404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2690645" y="1781606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997582" y="140997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1001362" y="141375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1015431" y="143840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1019211" y="144218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1033193" y="141697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1036973" y="142075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1051042" y="141933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1054822" y="142311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1140026" y="146334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1143806" y="146712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1211249" y="148137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1215029" y="148515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1246860" y="14588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1250640" y="146266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1335931" y="146544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1339711" y="146922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1371542" y="146842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1375322" y="147220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1460527" y="14763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1464306" y="14801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1513987" y="148688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1517767" y="14906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1656432" y="150849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1660212" y="151227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1674193" y="149773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1677973" y="150151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1692043" y="150586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1695823" y="150964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1709804" y="150009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1713584" y="150387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1745416" y="15132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1749196" y="151699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1763265" y="149633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1767045" y="150011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1781027" y="151584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1784807" y="151962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1870098" y="15147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1873878" y="15184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1887860" y="150000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1891640" y="15037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1959082" y="151829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1962862" y="152207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2190599" y="154410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2194379" y="15478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2208360" y="156186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2212140" y="156564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2333043" y="160071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2336823" y="160449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2457638" y="165680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2461418" y="166058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2475488" y="168532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2479268" y="168910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2511099" y="169757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2514879" y="170135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2600083" y="177597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2603863" y="17797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2653543" y="182803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2657323" y="183181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2671305" y="184938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2675085" y="185316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961971" y="154471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965751" y="154849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979820" y="148635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983600" y="149013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1068804" y="141907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1072584" y="142285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1086653" y="143184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1090433" y="143562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1104415" y="143867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1108195" y="14424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1122265" y="144173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1126044" y="144551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1157876" y="145800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1161656" y="146178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1175637" y="145809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1179417" y="146187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1193487" y="146273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1197267" y="146651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1229098" y="145564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1232878" y="145942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1264709" y="145687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1268489" y="14606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1282471" y="145967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1286251" y="146345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1300320" y="14686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1304100" y="147246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1318082" y="146002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1321862" y="146380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1353693" y="14658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1357473" y="146966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1389304" y="146973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1393084" y="147351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1407154" y="14721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1410934" y="147596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1424915" y="147122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1428695" y="147500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1442765" y="145030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1446545" y="145408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1478376" y="147918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1482156" y="14829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1496138" y="148102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1499918" y="148480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1531749" y="148250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1535529" y="148628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1549598" y="149755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1553378" y="150133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1567360" y="149668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1571140" y="150046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1585209" y="149536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1588989" y="149914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1602971" y="150026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1606751" y="150404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1620820" y="150298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1624600" y="150676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1638582" y="15104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1642362" y="151419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1727654" y="15041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4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1731434" y="150789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1798876" y="150543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1802656" y="150921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1816638" y="150236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1820418" y="150614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1834487" y="15069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1838267" y="151069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1852249" y="151418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1856029" y="151796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1905710" y="152109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1909489" y="152487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1923471" y="15111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1927251" y="151489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1941321" y="152223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1945101" y="152601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1976932" y="152013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1980712" y="152391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1994694" y="15168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1998473" y="15205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2012543" y="15231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2016323" y="15268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2030305" y="151558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2034085" y="151936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2048154" y="151549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2051934" y="151927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2065916" y="151671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2069696" y="152049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2083765" y="152739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2087545" y="153117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2101527" y="153439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2105307" y="153817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2119376" y="15266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2123156" y="15303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2137138" y="154681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2140918" y="155059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2154988" y="154944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2158767" y="155322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2172749" y="153728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2176529" y="154106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2226210" y="154620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2229990" y="15499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2243972" y="156379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2247751" y="156757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2261821" y="156212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2265601" y="156590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2279583" y="158085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2283362" y="158463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2297432" y="158934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2301212" y="159312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2315194" y="158759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2318974" y="159137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2350805" y="161121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2354585" y="161499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2368654" y="160727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2372434" y="161105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2386416" y="161296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2390196" y="161674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2404266" y="163553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2408045" y="163931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2422027" y="164656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2425807" y="165034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2439877" y="165776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2443656" y="166154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2493249" y="16918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2497029" y="169566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2528861" y="170982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2532640" y="171360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2546710" y="173344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2550490" y="173722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2564472" y="173213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2568252" y="173591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2582321" y="175908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4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4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2586101" y="176286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2617932" y="179329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2621712" y="179707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2635694" y="179950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2639474" y="180328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2689155" y="185856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2692934" y="186234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2706916" y="189837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2710696" y="190215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2724766" y="195245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4" y="0"/>
                </a:lnTo>
                <a:lnTo>
                  <a:pt x="0" y="5135"/>
                </a:lnTo>
                <a:lnTo>
                  <a:pt x="0" y="17789"/>
                </a:lnTo>
                <a:lnTo>
                  <a:pt x="5134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2728546" y="195623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900294" y="501669"/>
            <a:ext cx="0" cy="1853564"/>
          </a:xfrm>
          <a:custGeom>
            <a:avLst/>
            <a:gdLst/>
            <a:ahLst/>
            <a:cxnLst/>
            <a:rect l="l" t="t" r="r" b="b"/>
            <a:pathLst>
              <a:path w="0" h="1853564">
                <a:moveTo>
                  <a:pt x="0" y="0"/>
                </a:moveTo>
                <a:lnTo>
                  <a:pt x="0" y="1853529"/>
                </a:lnTo>
              </a:path>
            </a:pathLst>
          </a:custGeom>
          <a:ln w="505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865287" y="229972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865287" y="212552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865287" y="195122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865287" y="1776934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865287" y="1602728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865287" y="1428434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865287" y="1254141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865287" y="1079935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865287" y="90564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865287" y="731349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865287" y="557143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4998" y="0"/>
                </a:moveTo>
                <a:lnTo>
                  <a:pt x="0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 txBox="1"/>
          <p:nvPr/>
        </p:nvSpPr>
        <p:spPr>
          <a:xfrm>
            <a:off x="435029" y="554930"/>
            <a:ext cx="123189" cy="1749425"/>
          </a:xfrm>
          <a:prstGeom prst="rect">
            <a:avLst/>
          </a:prstGeom>
        </p:spPr>
        <p:txBody>
          <a:bodyPr wrap="square" lIns="0" tIns="889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 spc="15">
                <a:latin typeface="Arial"/>
                <a:cs typeface="Arial"/>
              </a:rPr>
              <a:t>Share </a:t>
            </a:r>
            <a:r>
              <a:rPr dirty="0" sz="650" spc="10">
                <a:latin typeface="Arial"/>
                <a:cs typeface="Arial"/>
              </a:rPr>
              <a:t>with better </a:t>
            </a:r>
            <a:r>
              <a:rPr dirty="0" sz="650" spc="15">
                <a:latin typeface="Arial"/>
                <a:cs typeface="Arial"/>
              </a:rPr>
              <a:t>outcome than </a:t>
            </a:r>
            <a:r>
              <a:rPr dirty="0" sz="650" spc="10">
                <a:latin typeface="Arial"/>
                <a:cs typeface="Arial"/>
              </a:rPr>
              <a:t>their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parents</a:t>
            </a:r>
            <a:endParaRPr sz="650">
              <a:latin typeface="Arial"/>
              <a:cs typeface="Arial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900286" y="2355199"/>
            <a:ext cx="1891664" cy="0"/>
          </a:xfrm>
          <a:custGeom>
            <a:avLst/>
            <a:gdLst/>
            <a:ahLst/>
            <a:cxnLst/>
            <a:rect l="l" t="t" r="r" b="b"/>
            <a:pathLst>
              <a:path w="1891664" h="0">
                <a:moveTo>
                  <a:pt x="0" y="0"/>
                </a:moveTo>
                <a:lnTo>
                  <a:pt x="1891415" y="0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955671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1133727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1311782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1489838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1667894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1845949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2024005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2202061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2380116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2558172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2736228" y="2352662"/>
            <a:ext cx="0" cy="38100"/>
          </a:xfrm>
          <a:custGeom>
            <a:avLst/>
            <a:gdLst/>
            <a:ahLst/>
            <a:cxnLst/>
            <a:rect l="l" t="t" r="r" b="b"/>
            <a:pathLst>
              <a:path w="0" h="38100">
                <a:moveTo>
                  <a:pt x="0" y="0"/>
                </a:moveTo>
                <a:lnTo>
                  <a:pt x="0" y="37536"/>
                </a:lnTo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1262329" y="2641646"/>
            <a:ext cx="1167765" cy="280670"/>
          </a:xfrm>
          <a:custGeom>
            <a:avLst/>
            <a:gdLst/>
            <a:ahLst/>
            <a:cxnLst/>
            <a:rect l="l" t="t" r="r" b="b"/>
            <a:pathLst>
              <a:path w="1167764" h="280669">
                <a:moveTo>
                  <a:pt x="0" y="280549"/>
                </a:moveTo>
                <a:lnTo>
                  <a:pt x="1167240" y="280549"/>
                </a:lnTo>
                <a:lnTo>
                  <a:pt x="1167240" y="0"/>
                </a:lnTo>
                <a:lnTo>
                  <a:pt x="0" y="0"/>
                </a:lnTo>
                <a:lnTo>
                  <a:pt x="0" y="280549"/>
                </a:lnTo>
                <a:close/>
              </a:path>
            </a:pathLst>
          </a:custGeom>
          <a:ln w="50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1296645" y="271008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174"/>
                </a:moveTo>
                <a:lnTo>
                  <a:pt x="21174" y="21174"/>
                </a:lnTo>
                <a:lnTo>
                  <a:pt x="21174" y="0"/>
                </a:lnTo>
                <a:lnTo>
                  <a:pt x="0" y="0"/>
                </a:lnTo>
                <a:lnTo>
                  <a:pt x="0" y="21174"/>
                </a:lnTo>
                <a:close/>
              </a:path>
            </a:pathLst>
          </a:custGeom>
          <a:solidFill>
            <a:srgbClr val="6E6E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1300425" y="271386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0" y="13614"/>
                </a:moveTo>
                <a:lnTo>
                  <a:pt x="13614" y="13614"/>
                </a:lnTo>
                <a:lnTo>
                  <a:pt x="13614" y="0"/>
                </a:lnTo>
                <a:lnTo>
                  <a:pt x="0" y="0"/>
                </a:lnTo>
                <a:lnTo>
                  <a:pt x="0" y="13614"/>
                </a:lnTo>
                <a:close/>
              </a:path>
            </a:pathLst>
          </a:custGeom>
          <a:ln w="7559">
            <a:solidFill>
              <a:srgbClr val="6E6E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1877379" y="2701598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5" h="29210">
                <a:moveTo>
                  <a:pt x="16518" y="0"/>
                </a:moveTo>
                <a:lnTo>
                  <a:pt x="0" y="28611"/>
                </a:lnTo>
                <a:lnTo>
                  <a:pt x="33037" y="28611"/>
                </a:lnTo>
                <a:lnTo>
                  <a:pt x="16518" y="0"/>
                </a:lnTo>
                <a:close/>
              </a:path>
            </a:pathLst>
          </a:custGeom>
          <a:solidFill>
            <a:srgbClr val="A9AE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1883926" y="2709158"/>
            <a:ext cx="20320" cy="17780"/>
          </a:xfrm>
          <a:custGeom>
            <a:avLst/>
            <a:gdLst/>
            <a:ahLst/>
            <a:cxnLst/>
            <a:rect l="l" t="t" r="r" b="b"/>
            <a:pathLst>
              <a:path w="20319" h="17780">
                <a:moveTo>
                  <a:pt x="9971" y="0"/>
                </a:moveTo>
                <a:lnTo>
                  <a:pt x="0" y="17271"/>
                </a:lnTo>
                <a:lnTo>
                  <a:pt x="19943" y="17271"/>
                </a:lnTo>
                <a:lnTo>
                  <a:pt x="9971" y="0"/>
                </a:lnTo>
                <a:close/>
              </a:path>
            </a:pathLst>
          </a:custGeom>
          <a:ln w="7559">
            <a:solidFill>
              <a:srgbClr val="A9AE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1295770" y="28317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17789" y="0"/>
                </a:moveTo>
                <a:lnTo>
                  <a:pt x="5135" y="0"/>
                </a:lnTo>
                <a:lnTo>
                  <a:pt x="0" y="5135"/>
                </a:lnTo>
                <a:lnTo>
                  <a:pt x="0" y="17789"/>
                </a:lnTo>
                <a:lnTo>
                  <a:pt x="5135" y="22924"/>
                </a:lnTo>
                <a:lnTo>
                  <a:pt x="17789" y="22924"/>
                </a:lnTo>
                <a:lnTo>
                  <a:pt x="22924" y="17789"/>
                </a:lnTo>
                <a:lnTo>
                  <a:pt x="22924" y="5135"/>
                </a:lnTo>
                <a:lnTo>
                  <a:pt x="17789" y="0"/>
                </a:lnTo>
                <a:close/>
              </a:path>
            </a:pathLst>
          </a:custGeom>
          <a:solidFill>
            <a:srgbClr val="A732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1299550" y="283548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7682"/>
                </a:moveTo>
                <a:lnTo>
                  <a:pt x="0" y="3441"/>
                </a:lnTo>
                <a:lnTo>
                  <a:pt x="3441" y="0"/>
                </a:lnTo>
                <a:lnTo>
                  <a:pt x="7682" y="0"/>
                </a:lnTo>
                <a:lnTo>
                  <a:pt x="11922" y="0"/>
                </a:lnTo>
                <a:lnTo>
                  <a:pt x="15364" y="3441"/>
                </a:lnTo>
                <a:lnTo>
                  <a:pt x="15364" y="7682"/>
                </a:lnTo>
                <a:lnTo>
                  <a:pt x="15364" y="11922"/>
                </a:lnTo>
                <a:lnTo>
                  <a:pt x="11922" y="15364"/>
                </a:lnTo>
                <a:lnTo>
                  <a:pt x="7682" y="15364"/>
                </a:lnTo>
                <a:lnTo>
                  <a:pt x="3441" y="15364"/>
                </a:lnTo>
                <a:lnTo>
                  <a:pt x="0" y="11922"/>
                </a:lnTo>
                <a:lnTo>
                  <a:pt x="0" y="7682"/>
                </a:lnTo>
              </a:path>
            </a:pathLst>
          </a:custGeom>
          <a:ln w="7559">
            <a:solidFill>
              <a:srgbClr val="A732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 txBox="1"/>
          <p:nvPr/>
        </p:nvSpPr>
        <p:spPr>
          <a:xfrm>
            <a:off x="450627" y="487570"/>
            <a:ext cx="2371725" cy="262826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48590">
              <a:lnSpc>
                <a:spcPct val="100000"/>
              </a:lnSpc>
              <a:spcBef>
                <a:spcPts val="135"/>
              </a:spcBef>
            </a:pPr>
            <a:r>
              <a:rPr dirty="0" sz="650" spc="15">
                <a:latin typeface="Arial"/>
                <a:cs typeface="Arial"/>
              </a:rPr>
              <a:t>100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90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80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70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60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50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40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30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5"/>
              </a:spcBef>
            </a:pPr>
            <a:r>
              <a:rPr dirty="0" sz="650" spc="15">
                <a:latin typeface="Arial"/>
                <a:cs typeface="Arial"/>
              </a:rPr>
              <a:t>20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marL="197485">
              <a:lnSpc>
                <a:spcPct val="100000"/>
              </a:lnSpc>
              <a:spcBef>
                <a:spcPts val="590"/>
              </a:spcBef>
            </a:pPr>
            <a:r>
              <a:rPr dirty="0" sz="650" spc="15">
                <a:latin typeface="Arial"/>
                <a:cs typeface="Arial"/>
              </a:rPr>
              <a:t>10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ctr" marR="1719580">
              <a:lnSpc>
                <a:spcPct val="100000"/>
              </a:lnSpc>
              <a:spcBef>
                <a:spcPts val="595"/>
              </a:spcBef>
            </a:pPr>
            <a:r>
              <a:rPr dirty="0" sz="650" spc="20">
                <a:latin typeface="Arial"/>
                <a:cs typeface="Arial"/>
              </a:rPr>
              <a:t>0</a:t>
            </a:r>
            <a:r>
              <a:rPr dirty="0" sz="650" spc="-85">
                <a:latin typeface="Arial"/>
                <a:cs typeface="Arial"/>
              </a:rPr>
              <a:t> </a:t>
            </a:r>
            <a:r>
              <a:rPr dirty="0" sz="650" spc="30">
                <a:latin typeface="Arial"/>
                <a:cs typeface="Arial"/>
              </a:rPr>
              <a:t>%</a:t>
            </a:r>
            <a:endParaRPr sz="650">
              <a:latin typeface="Arial"/>
              <a:cs typeface="Arial"/>
            </a:endParaRPr>
          </a:p>
          <a:p>
            <a:pPr algn="ctr" marL="467995">
              <a:lnSpc>
                <a:spcPts val="770"/>
              </a:lnSpc>
              <a:spcBef>
                <a:spcPts val="310"/>
              </a:spcBef>
            </a:pPr>
            <a:r>
              <a:rPr dirty="0" sz="650" spc="20">
                <a:latin typeface="Arial"/>
                <a:cs typeface="Arial"/>
              </a:rPr>
              <a:t>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10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20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30</a:t>
            </a:r>
            <a:r>
              <a:rPr dirty="0" sz="650" spc="5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40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50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60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70</a:t>
            </a:r>
            <a:r>
              <a:rPr dirty="0" sz="650" spc="5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80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90</a:t>
            </a:r>
            <a:r>
              <a:rPr dirty="0" sz="650" spc="6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  <a:p>
            <a:pPr algn="ctr" marL="417830">
              <a:lnSpc>
                <a:spcPts val="770"/>
              </a:lnSpc>
            </a:pPr>
            <a:r>
              <a:rPr dirty="0" sz="650" spc="10">
                <a:latin typeface="Arial"/>
                <a:cs typeface="Arial"/>
              </a:rPr>
              <a:t>Parental </a:t>
            </a:r>
            <a:r>
              <a:rPr dirty="0" sz="650" spc="15">
                <a:latin typeface="Arial"/>
                <a:cs typeface="Arial"/>
              </a:rPr>
              <a:t>income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percentile</a:t>
            </a:r>
            <a:endParaRPr sz="650">
              <a:latin typeface="Arial"/>
              <a:cs typeface="Arial"/>
            </a:endParaRPr>
          </a:p>
          <a:p>
            <a:pPr marL="918210" marR="433070">
              <a:lnSpc>
                <a:spcPct val="123700"/>
              </a:lnSpc>
              <a:spcBef>
                <a:spcPts val="500"/>
              </a:spcBef>
              <a:tabLst>
                <a:tab pos="1506855" algn="l"/>
              </a:tabLst>
            </a:pPr>
            <a:r>
              <a:rPr dirty="0" sz="650" spc="15">
                <a:latin typeface="Arial"/>
                <a:cs typeface="Arial"/>
              </a:rPr>
              <a:t>incom</a:t>
            </a:r>
            <a:r>
              <a:rPr dirty="0" sz="650" spc="20">
                <a:latin typeface="Arial"/>
                <a:cs typeface="Arial"/>
              </a:rPr>
              <a:t>e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10">
                <a:latin typeface="Arial"/>
                <a:cs typeface="Arial"/>
              </a:rPr>
              <a:t>occupation  </a:t>
            </a:r>
            <a:r>
              <a:rPr dirty="0" sz="650" spc="10">
                <a:latin typeface="Arial"/>
                <a:cs typeface="Arial"/>
              </a:rPr>
              <a:t>education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605"/>
              </a:lnSpc>
              <a:spcBef>
                <a:spcPts val="465"/>
              </a:spcBef>
            </a:pPr>
            <a:r>
              <a:rPr dirty="0" sz="550" spc="-5">
                <a:latin typeface="Arial"/>
                <a:cs typeface="Arial"/>
              </a:rPr>
              <a:t>Binned </a:t>
            </a:r>
            <a:r>
              <a:rPr dirty="0" sz="550">
                <a:latin typeface="Arial"/>
                <a:cs typeface="Arial"/>
              </a:rPr>
              <a:t>scatter </a:t>
            </a:r>
            <a:r>
              <a:rPr dirty="0" sz="550" spc="-5">
                <a:latin typeface="Arial"/>
                <a:cs typeface="Arial"/>
              </a:rPr>
              <a:t>plot: avg. within each</a:t>
            </a:r>
            <a:r>
              <a:rPr dirty="0" sz="550" spc="-20">
                <a:latin typeface="Arial"/>
                <a:cs typeface="Arial"/>
              </a:rPr>
              <a:t> </a:t>
            </a:r>
            <a:r>
              <a:rPr dirty="0" sz="550" spc="-5">
                <a:latin typeface="Arial"/>
                <a:cs typeface="Arial"/>
              </a:rPr>
              <a:t>percentile.</a:t>
            </a:r>
            <a:endParaRPr sz="550">
              <a:latin typeface="Arial"/>
              <a:cs typeface="Arial"/>
            </a:endParaRPr>
          </a:p>
          <a:p>
            <a:pPr marL="12700">
              <a:lnSpc>
                <a:spcPts val="605"/>
              </a:lnSpc>
            </a:pPr>
            <a:r>
              <a:rPr dirty="0" sz="550" spc="-5">
                <a:latin typeface="Arial"/>
                <a:cs typeface="Arial"/>
              </a:rPr>
              <a:t>Parental income percentile defined at </a:t>
            </a:r>
            <a:r>
              <a:rPr dirty="0" sz="550">
                <a:latin typeface="Arial"/>
                <a:cs typeface="Arial"/>
              </a:rPr>
              <a:t>child </a:t>
            </a:r>
            <a:r>
              <a:rPr dirty="0" sz="550" spc="-5">
                <a:latin typeface="Arial"/>
                <a:cs typeface="Arial"/>
              </a:rPr>
              <a:t>age 15-20 </a:t>
            </a:r>
            <a:r>
              <a:rPr dirty="0" sz="550">
                <a:latin typeface="Arial"/>
                <a:cs typeface="Arial"/>
              </a:rPr>
              <a:t>(equal</a:t>
            </a:r>
            <a:r>
              <a:rPr dirty="0" sz="550" spc="-25">
                <a:latin typeface="Arial"/>
                <a:cs typeface="Arial"/>
              </a:rPr>
              <a:t> </a:t>
            </a:r>
            <a:r>
              <a:rPr dirty="0" sz="550">
                <a:latin typeface="Arial"/>
                <a:cs typeface="Arial"/>
              </a:rPr>
              <a:t>split).</a:t>
            </a:r>
            <a:endParaRPr sz="550">
              <a:latin typeface="Arial"/>
              <a:cs typeface="Arial"/>
            </a:endParaRPr>
          </a:p>
        </p:txBody>
      </p:sp>
      <p:sp>
        <p:nvSpPr>
          <p:cNvPr id="2787" name="object 2787"/>
          <p:cNvSpPr txBox="1"/>
          <p:nvPr/>
        </p:nvSpPr>
        <p:spPr>
          <a:xfrm>
            <a:off x="2965805" y="699087"/>
            <a:ext cx="2099310" cy="1088390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911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91770" algn="l"/>
              </a:tabLst>
            </a:pPr>
            <a:r>
              <a:rPr dirty="0" sz="900" spc="-5">
                <a:latin typeface="Arial"/>
                <a:cs typeface="Arial"/>
              </a:rPr>
              <a:t>Hohe absolute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Einkommensmobilität</a:t>
            </a:r>
            <a:endParaRPr sz="900">
              <a:latin typeface="Arial"/>
              <a:cs typeface="Arial"/>
            </a:endParaRPr>
          </a:p>
          <a:p>
            <a:pPr marL="191135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91770" algn="l"/>
              </a:tabLst>
            </a:pPr>
            <a:r>
              <a:rPr dirty="0" sz="900" spc="-5">
                <a:latin typeface="Arial"/>
                <a:cs typeface="Arial"/>
              </a:rPr>
              <a:t>Berufliche Mobilität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geringer</a:t>
            </a:r>
            <a:endParaRPr sz="900">
              <a:latin typeface="Arial"/>
              <a:cs typeface="Arial"/>
            </a:endParaRPr>
          </a:p>
          <a:p>
            <a:pPr marL="1911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91770" algn="l"/>
              </a:tabLst>
            </a:pPr>
            <a:r>
              <a:rPr dirty="0" sz="900" spc="-5">
                <a:latin typeface="Arial"/>
                <a:cs typeface="Arial"/>
              </a:rPr>
              <a:t>Bildungsmobilität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geringer</a:t>
            </a:r>
            <a:endParaRPr sz="900">
              <a:latin typeface="Arial"/>
              <a:cs typeface="Arial"/>
            </a:endParaRPr>
          </a:p>
          <a:p>
            <a:pPr algn="just" marL="187325" marR="180975" indent="3175">
              <a:lnSpc>
                <a:spcPct val="101499"/>
              </a:lnSpc>
              <a:spcBef>
                <a:spcPts val="600"/>
              </a:spcBef>
            </a:pPr>
            <a:r>
              <a:rPr dirty="0" sz="900" spc="75">
                <a:latin typeface="Lucida Sans Unicode"/>
                <a:cs typeface="Lucida Sans Unicode"/>
              </a:rPr>
              <a:t>→ </a:t>
            </a:r>
            <a:r>
              <a:rPr dirty="0" sz="900" spc="-5">
                <a:latin typeface="Arial"/>
                <a:cs typeface="Arial"/>
              </a:rPr>
              <a:t>Insgesamt gut</a:t>
            </a:r>
            <a:r>
              <a:rPr dirty="0" sz="900" spc="-13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funktionierender  Arbeitsmarkt, erfolgreiches duales  Bildungssystem</a:t>
            </a:r>
            <a:endParaRPr sz="900">
              <a:latin typeface="Arial"/>
              <a:cs typeface="Arial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 txBox="1"/>
          <p:nvPr/>
        </p:nvSpPr>
        <p:spPr>
          <a:xfrm>
            <a:off x="3930027" y="2697605"/>
            <a:ext cx="1489710" cy="457834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10489" marR="5080" indent="-98425">
              <a:lnSpc>
                <a:spcPts val="950"/>
              </a:lnSpc>
              <a:spcBef>
                <a:spcPts val="135"/>
              </a:spcBef>
            </a:pPr>
            <a:r>
              <a:rPr dirty="0" sz="800" spc="-5">
                <a:latin typeface="Arial"/>
                <a:cs typeface="Arial"/>
              </a:rPr>
              <a:t>Quelle: Gschwend und </a:t>
            </a:r>
            <a:r>
              <a:rPr dirty="0" sz="800">
                <a:latin typeface="Arial"/>
                <a:cs typeface="Arial"/>
              </a:rPr>
              <a:t>Martínez  </a:t>
            </a:r>
            <a:r>
              <a:rPr dirty="0" sz="800" spc="-5">
                <a:latin typeface="Arial"/>
                <a:cs typeface="Arial"/>
              </a:rPr>
              <a:t>(</a:t>
            </a:r>
            <a:r>
              <a:rPr dirty="0" sz="800" spc="-5" i="1">
                <a:latin typeface="Arial"/>
                <a:cs typeface="Arial"/>
              </a:rPr>
              <a:t>laufendes</a:t>
            </a:r>
            <a:r>
              <a:rPr dirty="0" sz="800" spc="-30" i="1">
                <a:latin typeface="Arial"/>
                <a:cs typeface="Arial"/>
              </a:rPr>
              <a:t> </a:t>
            </a:r>
            <a:r>
              <a:rPr dirty="0" sz="800" spc="-5" i="1">
                <a:latin typeface="Arial"/>
                <a:cs typeface="Arial"/>
              </a:rPr>
              <a:t>Forschungsprojekt</a:t>
            </a:r>
            <a:r>
              <a:rPr dirty="0" sz="800" spc="-5">
                <a:latin typeface="Arial"/>
                <a:cs typeface="Arial"/>
              </a:rPr>
              <a:t>)</a:t>
            </a:r>
            <a:endParaRPr sz="800">
              <a:latin typeface="Arial"/>
              <a:cs typeface="Arial"/>
            </a:endParaRPr>
          </a:p>
          <a:p>
            <a:pPr algn="r" marR="17780">
              <a:lnSpc>
                <a:spcPct val="100000"/>
              </a:lnSpc>
              <a:spcBef>
                <a:spcPts val="985"/>
              </a:spcBef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44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04013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Gesprächsstoff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96595" y="501983"/>
            <a:ext cx="3150870" cy="405130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Führt eine Erbschaftssteuer zu mehr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Chancengleichheit?</a:t>
            </a:r>
            <a:endParaRPr sz="900">
              <a:latin typeface="Arial"/>
              <a:cs typeface="Arial"/>
            </a:endParaRPr>
          </a:p>
          <a:p>
            <a:pPr marL="284480">
              <a:lnSpc>
                <a:spcPct val="100000"/>
              </a:lnSpc>
              <a:spcBef>
                <a:spcPts val="414"/>
              </a:spcBef>
            </a:pPr>
            <a:r>
              <a:rPr dirty="0" sz="900" spc="-5" b="1">
                <a:latin typeface="Arial"/>
                <a:cs typeface="Arial"/>
              </a:rPr>
              <a:t>– </a:t>
            </a:r>
            <a:r>
              <a:rPr dirty="0" sz="900" spc="-5">
                <a:latin typeface="Arial"/>
                <a:cs typeface="Arial"/>
              </a:rPr>
              <a:t>Privileg, in die “richtige” </a:t>
            </a:r>
            <a:r>
              <a:rPr dirty="0" sz="900" spc="-10">
                <a:latin typeface="Arial"/>
                <a:cs typeface="Arial"/>
              </a:rPr>
              <a:t>Familie </a:t>
            </a:r>
            <a:r>
              <a:rPr dirty="0" sz="900" spc="-5">
                <a:latin typeface="Arial"/>
                <a:cs typeface="Arial"/>
              </a:rPr>
              <a:t>hineingeboren zu</a:t>
            </a:r>
            <a:r>
              <a:rPr dirty="0" sz="900" spc="9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sein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45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04013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Gesprächsstoff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4368165" cy="784860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657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Führt eine Erbschaftssteuer zu mehr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Chancengleichheit?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Privileg, in die “richtige” </a:t>
            </a:r>
            <a:r>
              <a:rPr dirty="0" sz="900" spc="-10">
                <a:latin typeface="Arial"/>
                <a:cs typeface="Arial"/>
              </a:rPr>
              <a:t>Familie </a:t>
            </a:r>
            <a:r>
              <a:rPr dirty="0" sz="900" spc="-5">
                <a:latin typeface="Arial"/>
                <a:cs typeface="Arial"/>
              </a:rPr>
              <a:t>hineingeboren zu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sein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>
                <a:latin typeface="Arial"/>
                <a:cs typeface="Arial"/>
              </a:rPr>
              <a:t>Fördert </a:t>
            </a:r>
            <a:r>
              <a:rPr dirty="0" sz="900" spc="-5">
                <a:latin typeface="Arial"/>
                <a:cs typeface="Arial"/>
              </a:rPr>
              <a:t>unser </a:t>
            </a:r>
            <a:r>
              <a:rPr dirty="0" sz="900" spc="-10">
                <a:latin typeface="Arial"/>
                <a:cs typeface="Arial"/>
              </a:rPr>
              <a:t>Steuersystem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Dynastien?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10">
                <a:latin typeface="Arial"/>
                <a:cs typeface="Arial"/>
              </a:rPr>
              <a:t>Keine </a:t>
            </a:r>
            <a:r>
              <a:rPr dirty="0" sz="900" spc="-5">
                <a:latin typeface="Arial"/>
                <a:cs typeface="Arial"/>
              </a:rPr>
              <a:t>Erbschaftssteuern für </a:t>
            </a:r>
            <a:r>
              <a:rPr dirty="0" sz="900" spc="-10">
                <a:latin typeface="Arial"/>
                <a:cs typeface="Arial"/>
              </a:rPr>
              <a:t>direkte </a:t>
            </a:r>
            <a:r>
              <a:rPr dirty="0" sz="900" spc="-5">
                <a:latin typeface="Arial"/>
                <a:cs typeface="Arial"/>
              </a:rPr>
              <a:t>Nachkommen, sehr wohl jedoch für</a:t>
            </a:r>
            <a:r>
              <a:rPr dirty="0" sz="900" spc="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Dritte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45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04013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Gesprächsstoff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4368165" cy="1164590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657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Führt eine Erbschaftssteuer zu mehr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Chancengleichheit?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Privileg, in die “richtige” </a:t>
            </a:r>
            <a:r>
              <a:rPr dirty="0" sz="900" spc="-10">
                <a:latin typeface="Arial"/>
                <a:cs typeface="Arial"/>
              </a:rPr>
              <a:t>Familie </a:t>
            </a:r>
            <a:r>
              <a:rPr dirty="0" sz="900" spc="-5">
                <a:latin typeface="Arial"/>
                <a:cs typeface="Arial"/>
              </a:rPr>
              <a:t>hineingeboren zu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sein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>
                <a:latin typeface="Arial"/>
                <a:cs typeface="Arial"/>
              </a:rPr>
              <a:t>Fördert </a:t>
            </a:r>
            <a:r>
              <a:rPr dirty="0" sz="900" spc="-5">
                <a:latin typeface="Arial"/>
                <a:cs typeface="Arial"/>
              </a:rPr>
              <a:t>unser </a:t>
            </a:r>
            <a:r>
              <a:rPr dirty="0" sz="900" spc="-10">
                <a:latin typeface="Arial"/>
                <a:cs typeface="Arial"/>
              </a:rPr>
              <a:t>Steuersystem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Dynastien?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10">
                <a:latin typeface="Arial"/>
                <a:cs typeface="Arial"/>
              </a:rPr>
              <a:t>Keine </a:t>
            </a:r>
            <a:r>
              <a:rPr dirty="0" sz="900" spc="-5">
                <a:latin typeface="Arial"/>
                <a:cs typeface="Arial"/>
              </a:rPr>
              <a:t>Erbschaftssteuern für </a:t>
            </a:r>
            <a:r>
              <a:rPr dirty="0" sz="900" spc="-10">
                <a:latin typeface="Arial"/>
                <a:cs typeface="Arial"/>
              </a:rPr>
              <a:t>direkte </a:t>
            </a:r>
            <a:r>
              <a:rPr dirty="0" sz="900" spc="-5">
                <a:latin typeface="Arial"/>
                <a:cs typeface="Arial"/>
              </a:rPr>
              <a:t>Nachkommen, sehr wohl jedoch für</a:t>
            </a:r>
            <a:r>
              <a:rPr dirty="0" sz="900" spc="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Dritte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Macht Erben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faul?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Nicht selbst </a:t>
            </a:r>
            <a:r>
              <a:rPr dirty="0" sz="900" spc="-10">
                <a:latin typeface="Arial"/>
                <a:cs typeface="Arial"/>
              </a:rPr>
              <a:t>verdientes </a:t>
            </a:r>
            <a:r>
              <a:rPr dirty="0" sz="900" spc="-5">
                <a:latin typeface="Arial"/>
                <a:cs typeface="Arial"/>
              </a:rPr>
              <a:t>Geld, Analogie zu Arbeitslosengeld und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Sozialhilfe?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45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04013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Gesprächsstoff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4368165" cy="1544320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657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Führt eine Erbschaftssteuer zu mehr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Chancengleichheit?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Privileg, in die “richtige” </a:t>
            </a:r>
            <a:r>
              <a:rPr dirty="0" sz="900" spc="-10">
                <a:latin typeface="Arial"/>
                <a:cs typeface="Arial"/>
              </a:rPr>
              <a:t>Familie </a:t>
            </a:r>
            <a:r>
              <a:rPr dirty="0" sz="900" spc="-5">
                <a:latin typeface="Arial"/>
                <a:cs typeface="Arial"/>
              </a:rPr>
              <a:t>hineingeboren zu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sein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>
                <a:latin typeface="Arial"/>
                <a:cs typeface="Arial"/>
              </a:rPr>
              <a:t>Fördert </a:t>
            </a:r>
            <a:r>
              <a:rPr dirty="0" sz="900" spc="-5">
                <a:latin typeface="Arial"/>
                <a:cs typeface="Arial"/>
              </a:rPr>
              <a:t>unser </a:t>
            </a:r>
            <a:r>
              <a:rPr dirty="0" sz="900" spc="-10">
                <a:latin typeface="Arial"/>
                <a:cs typeface="Arial"/>
              </a:rPr>
              <a:t>Steuersystem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Dynastien?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10">
                <a:latin typeface="Arial"/>
                <a:cs typeface="Arial"/>
              </a:rPr>
              <a:t>Keine </a:t>
            </a:r>
            <a:r>
              <a:rPr dirty="0" sz="900" spc="-5">
                <a:latin typeface="Arial"/>
                <a:cs typeface="Arial"/>
              </a:rPr>
              <a:t>Erbschaftssteuern für </a:t>
            </a:r>
            <a:r>
              <a:rPr dirty="0" sz="900" spc="-10">
                <a:latin typeface="Arial"/>
                <a:cs typeface="Arial"/>
              </a:rPr>
              <a:t>direkte </a:t>
            </a:r>
            <a:r>
              <a:rPr dirty="0" sz="900" spc="-5">
                <a:latin typeface="Arial"/>
                <a:cs typeface="Arial"/>
              </a:rPr>
              <a:t>Nachkommen, sehr wohl jedoch für</a:t>
            </a:r>
            <a:r>
              <a:rPr dirty="0" sz="900" spc="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Dritte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Macht Erben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faul?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Nicht selbst </a:t>
            </a:r>
            <a:r>
              <a:rPr dirty="0" sz="900" spc="-10">
                <a:latin typeface="Arial"/>
                <a:cs typeface="Arial"/>
              </a:rPr>
              <a:t>verdientes </a:t>
            </a:r>
            <a:r>
              <a:rPr dirty="0" sz="900" spc="-5">
                <a:latin typeface="Arial"/>
                <a:cs typeface="Arial"/>
              </a:rPr>
              <a:t>Geld, Analogie zu Arbeitslosengeld und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Sozialhilfe?</a:t>
            </a:r>
            <a:endParaRPr sz="900">
              <a:latin typeface="Arial"/>
              <a:cs typeface="Arial"/>
            </a:endParaRPr>
          </a:p>
          <a:p>
            <a:pPr marL="161925" indent="-12446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2560" algn="l"/>
              </a:tabLst>
            </a:pPr>
            <a:r>
              <a:rPr dirty="0" sz="900" spc="-35">
                <a:latin typeface="Arial"/>
                <a:cs typeface="Arial"/>
              </a:rPr>
              <a:t>Tun </a:t>
            </a:r>
            <a:r>
              <a:rPr dirty="0" sz="900" spc="-5">
                <a:latin typeface="Arial"/>
                <a:cs typeface="Arial"/>
              </a:rPr>
              <a:t>wir genug für Chancengleichheit und intergenerationelle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Mobilität?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Finanzielle Sicherheit, Bildungschancen und sozialer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Aufstieg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45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04013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Gesprächsstoff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4368165" cy="1923414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657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Führt eine Erbschaftssteuer zu mehr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Chancengleichheit?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Privileg, in die “richtige” </a:t>
            </a:r>
            <a:r>
              <a:rPr dirty="0" sz="900" spc="-10">
                <a:latin typeface="Arial"/>
                <a:cs typeface="Arial"/>
              </a:rPr>
              <a:t>Familie </a:t>
            </a:r>
            <a:r>
              <a:rPr dirty="0" sz="900" spc="-5">
                <a:latin typeface="Arial"/>
                <a:cs typeface="Arial"/>
              </a:rPr>
              <a:t>hineingeboren zu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sein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>
                <a:latin typeface="Arial"/>
                <a:cs typeface="Arial"/>
              </a:rPr>
              <a:t>Fördert </a:t>
            </a:r>
            <a:r>
              <a:rPr dirty="0" sz="900" spc="-5">
                <a:latin typeface="Arial"/>
                <a:cs typeface="Arial"/>
              </a:rPr>
              <a:t>unser </a:t>
            </a:r>
            <a:r>
              <a:rPr dirty="0" sz="900" spc="-10">
                <a:latin typeface="Arial"/>
                <a:cs typeface="Arial"/>
              </a:rPr>
              <a:t>Steuersystem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Dynastien?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10">
                <a:latin typeface="Arial"/>
                <a:cs typeface="Arial"/>
              </a:rPr>
              <a:t>Keine </a:t>
            </a:r>
            <a:r>
              <a:rPr dirty="0" sz="900" spc="-5">
                <a:latin typeface="Arial"/>
                <a:cs typeface="Arial"/>
              </a:rPr>
              <a:t>Erbschaftssteuern für </a:t>
            </a:r>
            <a:r>
              <a:rPr dirty="0" sz="900" spc="-10">
                <a:latin typeface="Arial"/>
                <a:cs typeface="Arial"/>
              </a:rPr>
              <a:t>direkte </a:t>
            </a:r>
            <a:r>
              <a:rPr dirty="0" sz="900" spc="-5">
                <a:latin typeface="Arial"/>
                <a:cs typeface="Arial"/>
              </a:rPr>
              <a:t>Nachkommen, sehr wohl jedoch für</a:t>
            </a:r>
            <a:r>
              <a:rPr dirty="0" sz="900" spc="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Dritte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Macht Erben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faul?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Nicht selbst </a:t>
            </a:r>
            <a:r>
              <a:rPr dirty="0" sz="900" spc="-10">
                <a:latin typeface="Arial"/>
                <a:cs typeface="Arial"/>
              </a:rPr>
              <a:t>verdientes </a:t>
            </a:r>
            <a:r>
              <a:rPr dirty="0" sz="900" spc="-5">
                <a:latin typeface="Arial"/>
                <a:cs typeface="Arial"/>
              </a:rPr>
              <a:t>Geld, Analogie zu Arbeitslosengeld und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Sozialhilfe?</a:t>
            </a:r>
            <a:endParaRPr sz="900">
              <a:latin typeface="Arial"/>
              <a:cs typeface="Arial"/>
            </a:endParaRPr>
          </a:p>
          <a:p>
            <a:pPr marL="161925" indent="-12446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2560" algn="l"/>
              </a:tabLst>
            </a:pPr>
            <a:r>
              <a:rPr dirty="0" sz="900" spc="-35">
                <a:latin typeface="Arial"/>
                <a:cs typeface="Arial"/>
              </a:rPr>
              <a:t>Tun </a:t>
            </a:r>
            <a:r>
              <a:rPr dirty="0" sz="900" spc="-5">
                <a:latin typeface="Arial"/>
                <a:cs typeface="Arial"/>
              </a:rPr>
              <a:t>wir genug für Chancengleichheit und intergenerationelle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Mobilität?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Finanzielle Sicherheit, Bildungschancen und sozialer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Aufstieg</a:t>
            </a:r>
            <a:endParaRPr sz="900">
              <a:latin typeface="Arial"/>
              <a:cs typeface="Arial"/>
            </a:endParaRPr>
          </a:p>
          <a:p>
            <a:pPr marL="160020" indent="-122555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0655" algn="l"/>
              </a:tabLst>
            </a:pPr>
            <a:r>
              <a:rPr dirty="0" sz="900" spc="-5">
                <a:latin typeface="Arial"/>
                <a:cs typeface="Arial"/>
              </a:rPr>
              <a:t>Wie viel Umverteilung und sozialen Ausgleich </a:t>
            </a:r>
            <a:r>
              <a:rPr dirty="0" sz="900" spc="-10">
                <a:latin typeface="Arial"/>
                <a:cs typeface="Arial"/>
              </a:rPr>
              <a:t>können </a:t>
            </a:r>
            <a:r>
              <a:rPr dirty="0" sz="900" spc="-5">
                <a:latin typeface="Arial"/>
                <a:cs typeface="Arial"/>
              </a:rPr>
              <a:t>wir uns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leisten?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Die ständig drohende Abwanderung der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Reichen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45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04013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Gesprächsstoff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4963160" cy="2303145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657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Führt eine Erbschaftssteuer zu mehr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Chancengleichheit?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Privileg, in die “richtige” </a:t>
            </a:r>
            <a:r>
              <a:rPr dirty="0" sz="900" spc="-10">
                <a:latin typeface="Arial"/>
                <a:cs typeface="Arial"/>
              </a:rPr>
              <a:t>Familie </a:t>
            </a:r>
            <a:r>
              <a:rPr dirty="0" sz="900" spc="-5">
                <a:latin typeface="Arial"/>
                <a:cs typeface="Arial"/>
              </a:rPr>
              <a:t>hineingeboren zu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sein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>
                <a:latin typeface="Arial"/>
                <a:cs typeface="Arial"/>
              </a:rPr>
              <a:t>Fördert </a:t>
            </a:r>
            <a:r>
              <a:rPr dirty="0" sz="900" spc="-5">
                <a:latin typeface="Arial"/>
                <a:cs typeface="Arial"/>
              </a:rPr>
              <a:t>unser </a:t>
            </a:r>
            <a:r>
              <a:rPr dirty="0" sz="900" spc="-10">
                <a:latin typeface="Arial"/>
                <a:cs typeface="Arial"/>
              </a:rPr>
              <a:t>Steuersystem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Dynastien?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10">
                <a:latin typeface="Arial"/>
                <a:cs typeface="Arial"/>
              </a:rPr>
              <a:t>Keine </a:t>
            </a:r>
            <a:r>
              <a:rPr dirty="0" sz="900" spc="-5">
                <a:latin typeface="Arial"/>
                <a:cs typeface="Arial"/>
              </a:rPr>
              <a:t>Erbschaftssteuern für </a:t>
            </a:r>
            <a:r>
              <a:rPr dirty="0" sz="900" spc="-10">
                <a:latin typeface="Arial"/>
                <a:cs typeface="Arial"/>
              </a:rPr>
              <a:t>direkte </a:t>
            </a:r>
            <a:r>
              <a:rPr dirty="0" sz="900" spc="-5">
                <a:latin typeface="Arial"/>
                <a:cs typeface="Arial"/>
              </a:rPr>
              <a:t>Nachkommen, sehr wohl jedoch für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Dritte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Macht Erben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faul?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Nicht selbst </a:t>
            </a:r>
            <a:r>
              <a:rPr dirty="0" sz="900" spc="-10">
                <a:latin typeface="Arial"/>
                <a:cs typeface="Arial"/>
              </a:rPr>
              <a:t>verdientes </a:t>
            </a:r>
            <a:r>
              <a:rPr dirty="0" sz="900" spc="-5">
                <a:latin typeface="Arial"/>
                <a:cs typeface="Arial"/>
              </a:rPr>
              <a:t>Geld, Analogie zu Arbeitslosengeld und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Sozialhilfe?</a:t>
            </a:r>
            <a:endParaRPr sz="900">
              <a:latin typeface="Arial"/>
              <a:cs typeface="Arial"/>
            </a:endParaRPr>
          </a:p>
          <a:p>
            <a:pPr marL="161925" indent="-12446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2560" algn="l"/>
              </a:tabLst>
            </a:pPr>
            <a:r>
              <a:rPr dirty="0" sz="900" spc="-35">
                <a:latin typeface="Arial"/>
                <a:cs typeface="Arial"/>
              </a:rPr>
              <a:t>Tun </a:t>
            </a:r>
            <a:r>
              <a:rPr dirty="0" sz="900" spc="-5">
                <a:latin typeface="Arial"/>
                <a:cs typeface="Arial"/>
              </a:rPr>
              <a:t>wir genug für Chancengleichheit und intergenerationelle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Mobilität?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Finanzielle Sicherheit, Bildungschancen und sozialer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Aufstieg</a:t>
            </a:r>
            <a:endParaRPr sz="900">
              <a:latin typeface="Arial"/>
              <a:cs typeface="Arial"/>
            </a:endParaRPr>
          </a:p>
          <a:p>
            <a:pPr marL="160020" indent="-122555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0655" algn="l"/>
              </a:tabLst>
            </a:pPr>
            <a:r>
              <a:rPr dirty="0" sz="900" spc="-5">
                <a:latin typeface="Arial"/>
                <a:cs typeface="Arial"/>
              </a:rPr>
              <a:t>Wie viel Umverteilung und sozialen Ausgleich </a:t>
            </a:r>
            <a:r>
              <a:rPr dirty="0" sz="900" spc="-10">
                <a:latin typeface="Arial"/>
                <a:cs typeface="Arial"/>
              </a:rPr>
              <a:t>können </a:t>
            </a:r>
            <a:r>
              <a:rPr dirty="0" sz="900" spc="-5">
                <a:latin typeface="Arial"/>
                <a:cs typeface="Arial"/>
              </a:rPr>
              <a:t>wir uns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leisten?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Die ständig drohende Abwanderung der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Reichen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>
                <a:latin typeface="Arial"/>
                <a:cs typeface="Arial"/>
              </a:rPr>
              <a:t>Reduziert </a:t>
            </a:r>
            <a:r>
              <a:rPr dirty="0" sz="900" spc="-5">
                <a:latin typeface="Arial"/>
                <a:cs typeface="Arial"/>
              </a:rPr>
              <a:t>der föderalistische </a:t>
            </a:r>
            <a:r>
              <a:rPr dirty="0" sz="900" spc="-10">
                <a:latin typeface="Arial"/>
                <a:cs typeface="Arial"/>
              </a:rPr>
              <a:t>Wettbewerb </a:t>
            </a:r>
            <a:r>
              <a:rPr dirty="0" sz="900" spc="-5">
                <a:latin typeface="Arial"/>
                <a:cs typeface="Arial"/>
              </a:rPr>
              <a:t>die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Umverteilung?</a:t>
            </a:r>
            <a:endParaRPr sz="900">
              <a:latin typeface="Arial"/>
              <a:cs typeface="Arial"/>
            </a:endParaRPr>
          </a:p>
          <a:p>
            <a:pPr lvl="1" marL="438784" indent="-129539">
              <a:lnSpc>
                <a:spcPct val="100000"/>
              </a:lnSpc>
              <a:spcBef>
                <a:spcPts val="409"/>
              </a:spcBef>
              <a:buFont typeface="Arial"/>
              <a:buChar char="–"/>
              <a:tabLst>
                <a:tab pos="439420" algn="l"/>
              </a:tabLst>
            </a:pPr>
            <a:r>
              <a:rPr dirty="0" sz="900" spc="-5">
                <a:latin typeface="Arial"/>
                <a:cs typeface="Arial"/>
              </a:rPr>
              <a:t>Anreize für Kantonale Steuersenkungen für Reiche und </a:t>
            </a:r>
            <a:r>
              <a:rPr dirty="0" sz="900">
                <a:latin typeface="Arial"/>
                <a:cs typeface="Arial"/>
              </a:rPr>
              <a:t>harte </a:t>
            </a:r>
            <a:r>
              <a:rPr dirty="0" sz="900" spc="-5">
                <a:latin typeface="Arial"/>
                <a:cs typeface="Arial"/>
              </a:rPr>
              <a:t>Regimes in der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Sozialhilfe?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45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04013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Gesprächsstoff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1195" y="501983"/>
            <a:ext cx="4963160" cy="2303145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657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Führt eine Erbschaftssteuer zu mehr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Chancengleichheit?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Privileg, in die “richtige” </a:t>
            </a:r>
            <a:r>
              <a:rPr dirty="0" sz="900" spc="-10">
                <a:latin typeface="Arial"/>
                <a:cs typeface="Arial"/>
              </a:rPr>
              <a:t>Familie </a:t>
            </a:r>
            <a:r>
              <a:rPr dirty="0" sz="900" spc="-5">
                <a:latin typeface="Arial"/>
                <a:cs typeface="Arial"/>
              </a:rPr>
              <a:t>hineingeboren zu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sein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09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>
                <a:latin typeface="Arial"/>
                <a:cs typeface="Arial"/>
              </a:rPr>
              <a:t>Fördert </a:t>
            </a:r>
            <a:r>
              <a:rPr dirty="0" sz="900" spc="-5">
                <a:latin typeface="Arial"/>
                <a:cs typeface="Arial"/>
              </a:rPr>
              <a:t>unser </a:t>
            </a:r>
            <a:r>
              <a:rPr dirty="0" sz="900" spc="-10">
                <a:latin typeface="Arial"/>
                <a:cs typeface="Arial"/>
              </a:rPr>
              <a:t>Steuersystem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Dynastien?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10">
                <a:latin typeface="Arial"/>
                <a:cs typeface="Arial"/>
              </a:rPr>
              <a:t>Keine </a:t>
            </a:r>
            <a:r>
              <a:rPr dirty="0" sz="900" spc="-5">
                <a:latin typeface="Arial"/>
                <a:cs typeface="Arial"/>
              </a:rPr>
              <a:t>Erbschaftssteuern für </a:t>
            </a:r>
            <a:r>
              <a:rPr dirty="0" sz="900" spc="-10">
                <a:latin typeface="Arial"/>
                <a:cs typeface="Arial"/>
              </a:rPr>
              <a:t>direkte </a:t>
            </a:r>
            <a:r>
              <a:rPr dirty="0" sz="900" spc="-5">
                <a:latin typeface="Arial"/>
                <a:cs typeface="Arial"/>
              </a:rPr>
              <a:t>Nachkommen, sehr wohl jedoch für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Dritte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Macht Erben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faul?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Nicht selbst </a:t>
            </a:r>
            <a:r>
              <a:rPr dirty="0" sz="900" spc="-10">
                <a:latin typeface="Arial"/>
                <a:cs typeface="Arial"/>
              </a:rPr>
              <a:t>verdientes </a:t>
            </a:r>
            <a:r>
              <a:rPr dirty="0" sz="900" spc="-5">
                <a:latin typeface="Arial"/>
                <a:cs typeface="Arial"/>
              </a:rPr>
              <a:t>Geld, Analogie zu Arbeitslosengeld und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Sozialhilfe?</a:t>
            </a:r>
            <a:endParaRPr sz="900">
              <a:latin typeface="Arial"/>
              <a:cs typeface="Arial"/>
            </a:endParaRPr>
          </a:p>
          <a:p>
            <a:pPr marL="161925" indent="-124460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2560" algn="l"/>
              </a:tabLst>
            </a:pPr>
            <a:r>
              <a:rPr dirty="0" sz="900" spc="-35">
                <a:latin typeface="Arial"/>
                <a:cs typeface="Arial"/>
              </a:rPr>
              <a:t>Tun </a:t>
            </a:r>
            <a:r>
              <a:rPr dirty="0" sz="900" spc="-5">
                <a:latin typeface="Arial"/>
                <a:cs typeface="Arial"/>
              </a:rPr>
              <a:t>wir genug für Chancengleichheit und intergenerationelle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Mobilität?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Finanzielle Sicherheit, Bildungschancen und sozialer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Aufstieg</a:t>
            </a:r>
            <a:endParaRPr sz="900">
              <a:latin typeface="Arial"/>
              <a:cs typeface="Arial"/>
            </a:endParaRPr>
          </a:p>
          <a:p>
            <a:pPr marL="160020" indent="-122555">
              <a:lnSpc>
                <a:spcPct val="100000"/>
              </a:lnSpc>
              <a:spcBef>
                <a:spcPts val="415"/>
              </a:spcBef>
              <a:buFont typeface="Lucida Sans Unicode"/>
              <a:buChar char="•"/>
              <a:tabLst>
                <a:tab pos="160655" algn="l"/>
              </a:tabLst>
            </a:pPr>
            <a:r>
              <a:rPr dirty="0" sz="900" spc="-5">
                <a:latin typeface="Arial"/>
                <a:cs typeface="Arial"/>
              </a:rPr>
              <a:t>Wie viel Umverteilung und sozialen Ausgleich </a:t>
            </a:r>
            <a:r>
              <a:rPr dirty="0" sz="900" spc="-10">
                <a:latin typeface="Arial"/>
                <a:cs typeface="Arial"/>
              </a:rPr>
              <a:t>können </a:t>
            </a:r>
            <a:r>
              <a:rPr dirty="0" sz="900" spc="-5">
                <a:latin typeface="Arial"/>
                <a:cs typeface="Arial"/>
              </a:rPr>
              <a:t>wir uns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leisten?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Die ständig drohende Abwanderung der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Reichen</a:t>
            </a:r>
            <a:endParaRPr sz="90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spcBef>
                <a:spcPts val="414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>
                <a:latin typeface="Arial"/>
                <a:cs typeface="Arial"/>
              </a:rPr>
              <a:t>Reduziert </a:t>
            </a:r>
            <a:r>
              <a:rPr dirty="0" sz="900" spc="-5">
                <a:latin typeface="Arial"/>
                <a:cs typeface="Arial"/>
              </a:rPr>
              <a:t>der föderalistische </a:t>
            </a:r>
            <a:r>
              <a:rPr dirty="0" sz="900" spc="-10">
                <a:latin typeface="Arial"/>
                <a:cs typeface="Arial"/>
              </a:rPr>
              <a:t>Wettbewerb </a:t>
            </a:r>
            <a:r>
              <a:rPr dirty="0" sz="900" spc="-5">
                <a:latin typeface="Arial"/>
                <a:cs typeface="Arial"/>
              </a:rPr>
              <a:t>die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Umverteilung?</a:t>
            </a:r>
            <a:endParaRPr sz="900">
              <a:latin typeface="Arial"/>
              <a:cs typeface="Arial"/>
            </a:endParaRPr>
          </a:p>
          <a:p>
            <a:pPr lvl="1" marL="438784" indent="-129539">
              <a:lnSpc>
                <a:spcPct val="100000"/>
              </a:lnSpc>
              <a:spcBef>
                <a:spcPts val="409"/>
              </a:spcBef>
              <a:buFont typeface="Arial"/>
              <a:buChar char="–"/>
              <a:tabLst>
                <a:tab pos="439420" algn="l"/>
              </a:tabLst>
            </a:pPr>
            <a:r>
              <a:rPr dirty="0" sz="900" spc="-5">
                <a:latin typeface="Arial"/>
                <a:cs typeface="Arial"/>
              </a:rPr>
              <a:t>Anreize für Kantonale Steuersenkungen für Reiche und </a:t>
            </a:r>
            <a:r>
              <a:rPr dirty="0" sz="900">
                <a:latin typeface="Arial"/>
                <a:cs typeface="Arial"/>
              </a:rPr>
              <a:t>harte </a:t>
            </a:r>
            <a:r>
              <a:rPr dirty="0" sz="900" spc="-5">
                <a:latin typeface="Arial"/>
                <a:cs typeface="Arial"/>
              </a:rPr>
              <a:t>Regimes in der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Sozialhilfe?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45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319553" y="1007832"/>
            <a:ext cx="1110615" cy="403225"/>
          </a:xfrm>
          <a:prstGeom prst="rect"/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450" spc="15"/>
              <a:t>Anhang</a:t>
            </a:r>
            <a:endParaRPr sz="2450"/>
          </a:p>
        </p:txBody>
      </p:sp>
      <p:sp>
        <p:nvSpPr>
          <p:cNvPr id="3" name="object 3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46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42621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Literaturverzeichnis</a:t>
            </a:r>
            <a:r>
              <a:rPr dirty="0" spc="-40"/>
              <a:t> </a:t>
            </a:r>
            <a:r>
              <a:rPr dirty="0" spc="-5"/>
              <a:t>I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1947" y="534575"/>
            <a:ext cx="5074920" cy="222694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2700" marR="59055" indent="5080">
              <a:lnSpc>
                <a:spcPct val="101499"/>
              </a:lnSpc>
              <a:spcBef>
                <a:spcPts val="80"/>
              </a:spcBef>
            </a:pPr>
            <a:r>
              <a:rPr dirty="0" sz="900" spc="-5">
                <a:latin typeface="Arial"/>
                <a:cs typeface="Arial"/>
              </a:rPr>
              <a:t>Baselgia, Enea, and Isabel Z. </a:t>
            </a:r>
            <a:r>
              <a:rPr dirty="0" sz="900">
                <a:latin typeface="Arial"/>
                <a:cs typeface="Arial"/>
              </a:rPr>
              <a:t>Martínez </a:t>
            </a:r>
            <a:r>
              <a:rPr dirty="0" sz="900" spc="-5">
                <a:latin typeface="Arial"/>
                <a:cs typeface="Arial"/>
              </a:rPr>
              <a:t>(2024a). “Using Rich Lists </a:t>
            </a:r>
            <a:r>
              <a:rPr dirty="0" sz="900" spc="-10">
                <a:latin typeface="Arial"/>
                <a:cs typeface="Arial"/>
              </a:rPr>
              <a:t>to </a:t>
            </a:r>
            <a:r>
              <a:rPr dirty="0" sz="900" spc="-5">
                <a:latin typeface="Arial"/>
                <a:cs typeface="Arial"/>
              </a:rPr>
              <a:t>Study the </a:t>
            </a:r>
            <a:r>
              <a:rPr dirty="0" sz="900" spc="-10">
                <a:latin typeface="Arial"/>
                <a:cs typeface="Arial"/>
              </a:rPr>
              <a:t>Super-Rich </a:t>
            </a:r>
            <a:r>
              <a:rPr dirty="0" sz="900" spc="-5">
                <a:latin typeface="Arial"/>
                <a:cs typeface="Arial"/>
              </a:rPr>
              <a:t>and </a:t>
            </a:r>
            <a:r>
              <a:rPr dirty="0" sz="900" spc="-35">
                <a:latin typeface="Arial"/>
                <a:cs typeface="Arial"/>
              </a:rPr>
              <a:t>Top  </a:t>
            </a:r>
            <a:r>
              <a:rPr dirty="0" sz="900" spc="-10">
                <a:latin typeface="Arial"/>
                <a:cs typeface="Arial"/>
              </a:rPr>
              <a:t>Wealth </a:t>
            </a:r>
            <a:r>
              <a:rPr dirty="0" sz="900" spc="-5">
                <a:latin typeface="Arial"/>
                <a:cs typeface="Arial"/>
              </a:rPr>
              <a:t>Inequality: Insights from Switzerland.” Forthcoming in </a:t>
            </a:r>
            <a:r>
              <a:rPr dirty="0" sz="900" spc="-5" i="1">
                <a:latin typeface="Arial"/>
                <a:cs typeface="Arial"/>
                <a:hlinkClick r:id="rId2"/>
              </a:rPr>
              <a:t>The </a:t>
            </a:r>
            <a:r>
              <a:rPr dirty="0" sz="900" spc="-15" i="1">
                <a:latin typeface="Arial"/>
                <a:cs typeface="Arial"/>
                <a:hlinkClick r:id="rId2"/>
              </a:rPr>
              <a:t>Review </a:t>
            </a:r>
            <a:r>
              <a:rPr dirty="0" sz="900" spc="-5" i="1">
                <a:latin typeface="Arial"/>
                <a:cs typeface="Arial"/>
                <a:hlinkClick r:id="rId2"/>
              </a:rPr>
              <a:t>of Economics and </a:t>
            </a:r>
            <a:r>
              <a:rPr dirty="0" sz="900" spc="-5" i="1">
                <a:latin typeface="Arial"/>
                <a:cs typeface="Arial"/>
              </a:rPr>
              <a:t> </a:t>
            </a:r>
            <a:r>
              <a:rPr dirty="0" sz="900" spc="-5" i="1">
                <a:latin typeface="Arial"/>
                <a:cs typeface="Arial"/>
                <a:hlinkClick r:id="rId2"/>
              </a:rPr>
              <a:t>Statistics</a:t>
            </a:r>
            <a:endParaRPr sz="900">
              <a:latin typeface="Arial"/>
              <a:cs typeface="Arial"/>
            </a:endParaRPr>
          </a:p>
          <a:p>
            <a:pPr marL="17780" marR="140970">
              <a:lnSpc>
                <a:spcPct val="101499"/>
              </a:lnSpc>
              <a:spcBef>
                <a:spcPts val="620"/>
              </a:spcBef>
            </a:pPr>
            <a:r>
              <a:rPr dirty="0" sz="900" spc="-5">
                <a:latin typeface="Arial"/>
                <a:cs typeface="Arial"/>
              </a:rPr>
              <a:t>Baselgia, Enea, and Isabel Z. </a:t>
            </a:r>
            <a:r>
              <a:rPr dirty="0" sz="900">
                <a:latin typeface="Arial"/>
                <a:cs typeface="Arial"/>
              </a:rPr>
              <a:t>Martínez </a:t>
            </a:r>
            <a:r>
              <a:rPr dirty="0" sz="900" spc="-5">
                <a:latin typeface="Arial"/>
                <a:cs typeface="Arial"/>
              </a:rPr>
              <a:t>(2023). “Wealth-Income Ratios in </a:t>
            </a:r>
            <a:r>
              <a:rPr dirty="0" sz="900" spc="-15">
                <a:latin typeface="Arial"/>
                <a:cs typeface="Arial"/>
              </a:rPr>
              <a:t>Free </a:t>
            </a:r>
            <a:r>
              <a:rPr dirty="0" sz="900" spc="-10">
                <a:latin typeface="Arial"/>
                <a:cs typeface="Arial"/>
              </a:rPr>
              <a:t>Market </a:t>
            </a:r>
            <a:r>
              <a:rPr dirty="0" sz="900" spc="-5">
                <a:latin typeface="Arial"/>
                <a:cs typeface="Arial"/>
              </a:rPr>
              <a:t>Capitalism:  Switzerland, </a:t>
            </a:r>
            <a:r>
              <a:rPr dirty="0" sz="900" spc="-10">
                <a:latin typeface="Arial"/>
                <a:cs typeface="Arial"/>
              </a:rPr>
              <a:t>1900-2020.” </a:t>
            </a:r>
            <a:r>
              <a:rPr dirty="0" sz="900" spc="-5">
                <a:latin typeface="Arial"/>
                <a:cs typeface="Arial"/>
              </a:rPr>
              <a:t>Forthcoming in </a:t>
            </a:r>
            <a:r>
              <a:rPr dirty="0" sz="900" spc="-5" i="1">
                <a:latin typeface="Arial"/>
                <a:cs typeface="Arial"/>
                <a:hlinkClick r:id="rId3"/>
              </a:rPr>
              <a:t>The </a:t>
            </a:r>
            <a:r>
              <a:rPr dirty="0" sz="900" spc="-15" i="1">
                <a:latin typeface="Arial"/>
                <a:cs typeface="Arial"/>
                <a:hlinkClick r:id="rId3"/>
              </a:rPr>
              <a:t>Review </a:t>
            </a:r>
            <a:r>
              <a:rPr dirty="0" sz="900" spc="-5" i="1">
                <a:latin typeface="Arial"/>
                <a:cs typeface="Arial"/>
                <a:hlinkClick r:id="rId3"/>
              </a:rPr>
              <a:t>of Economics and</a:t>
            </a:r>
            <a:r>
              <a:rPr dirty="0" sz="900" spc="-120" i="1">
                <a:latin typeface="Arial"/>
                <a:cs typeface="Arial"/>
                <a:hlinkClick r:id="rId3"/>
              </a:rPr>
              <a:t> </a:t>
            </a:r>
            <a:r>
              <a:rPr dirty="0" sz="900" spc="-5" i="1">
                <a:latin typeface="Arial"/>
                <a:cs typeface="Arial"/>
                <a:hlinkClick r:id="rId3"/>
              </a:rPr>
              <a:t>Statistics</a:t>
            </a:r>
            <a:endParaRPr sz="900">
              <a:latin typeface="Arial"/>
              <a:cs typeface="Arial"/>
            </a:endParaRPr>
          </a:p>
          <a:p>
            <a:pPr marL="17780" marR="5080">
              <a:lnSpc>
                <a:spcPct val="101499"/>
              </a:lnSpc>
              <a:spcBef>
                <a:spcPts val="620"/>
              </a:spcBef>
              <a:tabLst>
                <a:tab pos="2766695" algn="l"/>
              </a:tabLst>
            </a:pPr>
            <a:r>
              <a:rPr dirty="0" sz="900" spc="-10">
                <a:latin typeface="Arial"/>
                <a:cs typeface="Arial"/>
              </a:rPr>
              <a:t>Benhabib, Jess, </a:t>
            </a:r>
            <a:r>
              <a:rPr dirty="0" sz="900" spc="-5">
                <a:latin typeface="Arial"/>
                <a:cs typeface="Arial"/>
              </a:rPr>
              <a:t>Alberto Bisin, </a:t>
            </a:r>
            <a:r>
              <a:rPr dirty="0" sz="900" spc="-10">
                <a:latin typeface="Arial"/>
                <a:cs typeface="Arial"/>
              </a:rPr>
              <a:t>and Mi Luo(2019). “Wealth distribution and </a:t>
            </a:r>
            <a:r>
              <a:rPr dirty="0" sz="900" spc="-5">
                <a:latin typeface="Arial"/>
                <a:cs typeface="Arial"/>
              </a:rPr>
              <a:t>social mobility in </a:t>
            </a:r>
            <a:r>
              <a:rPr dirty="0" sz="900" spc="-10">
                <a:latin typeface="Arial"/>
                <a:cs typeface="Arial"/>
              </a:rPr>
              <a:t>the US: A  </a:t>
            </a:r>
            <a:r>
              <a:rPr dirty="0" sz="900" spc="-5">
                <a:latin typeface="Arial"/>
                <a:cs typeface="Arial"/>
              </a:rPr>
              <a:t>quantitative </a:t>
            </a:r>
            <a:r>
              <a:rPr dirty="0" sz="900" spc="-10">
                <a:latin typeface="Arial"/>
                <a:cs typeface="Arial"/>
              </a:rPr>
              <a:t>approach.”  </a:t>
            </a:r>
            <a:r>
              <a:rPr dirty="0" sz="900" spc="-5" i="1">
                <a:latin typeface="Arial"/>
                <a:cs typeface="Arial"/>
              </a:rPr>
              <a:t>American</a:t>
            </a:r>
            <a:r>
              <a:rPr dirty="0" sz="900" spc="-90" i="1">
                <a:latin typeface="Arial"/>
                <a:cs typeface="Arial"/>
              </a:rPr>
              <a:t> </a:t>
            </a:r>
            <a:r>
              <a:rPr dirty="0" sz="900" spc="-5" i="1">
                <a:latin typeface="Arial"/>
                <a:cs typeface="Arial"/>
              </a:rPr>
              <a:t>Economic</a:t>
            </a:r>
            <a:r>
              <a:rPr dirty="0" sz="900" spc="15" i="1">
                <a:latin typeface="Arial"/>
                <a:cs typeface="Arial"/>
              </a:rPr>
              <a:t> </a:t>
            </a:r>
            <a:r>
              <a:rPr dirty="0" sz="900" spc="-15" i="1">
                <a:latin typeface="Arial"/>
                <a:cs typeface="Arial"/>
              </a:rPr>
              <a:t>Review	</a:t>
            </a:r>
            <a:r>
              <a:rPr dirty="0" sz="900" spc="-5">
                <a:latin typeface="Arial"/>
                <a:cs typeface="Arial"/>
              </a:rPr>
              <a:t>, 109(5),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1623–1647.</a:t>
            </a:r>
            <a:endParaRPr sz="900">
              <a:latin typeface="Arial"/>
              <a:cs typeface="Arial"/>
            </a:endParaRPr>
          </a:p>
          <a:p>
            <a:pPr marL="13970" marR="426084" indent="3175">
              <a:lnSpc>
                <a:spcPct val="101499"/>
              </a:lnSpc>
              <a:spcBef>
                <a:spcPts val="625"/>
              </a:spcBef>
              <a:tabLst>
                <a:tab pos="4211955" algn="l"/>
              </a:tabLst>
            </a:pPr>
            <a:r>
              <a:rPr dirty="0" sz="900" spc="-5">
                <a:latin typeface="Arial"/>
                <a:cs typeface="Arial"/>
              </a:rPr>
              <a:t>Black, Sandra, </a:t>
            </a:r>
            <a:r>
              <a:rPr dirty="0" sz="900" spc="-10">
                <a:latin typeface="Arial"/>
                <a:cs typeface="Arial"/>
              </a:rPr>
              <a:t>Paul </a:t>
            </a:r>
            <a:r>
              <a:rPr dirty="0" sz="900" spc="-5">
                <a:latin typeface="Arial"/>
                <a:cs typeface="Arial"/>
              </a:rPr>
              <a:t>J. </a:t>
            </a:r>
            <a:r>
              <a:rPr dirty="0" sz="900" spc="-10">
                <a:latin typeface="Arial"/>
                <a:cs typeface="Arial"/>
              </a:rPr>
              <a:t>Devereux, </a:t>
            </a:r>
            <a:r>
              <a:rPr dirty="0" sz="900" spc="-15">
                <a:latin typeface="Arial"/>
                <a:cs typeface="Arial"/>
              </a:rPr>
              <a:t>Fanny </a:t>
            </a:r>
            <a:r>
              <a:rPr dirty="0" sz="900" spc="-5">
                <a:latin typeface="Arial"/>
                <a:cs typeface="Arial"/>
              </a:rPr>
              <a:t>Landaud, and Kjell G. Salvanes. (2024). “The  </a:t>
            </a:r>
            <a:r>
              <a:rPr dirty="0" sz="900" spc="-5">
                <a:latin typeface="Arial"/>
                <a:cs typeface="Arial"/>
              </a:rPr>
              <a:t>(</a:t>
            </a:r>
            <a:r>
              <a:rPr dirty="0" sz="900" spc="-10">
                <a:latin typeface="Arial"/>
                <a:cs typeface="Arial"/>
              </a:rPr>
              <a:t>U</a:t>
            </a:r>
            <a:r>
              <a:rPr dirty="0" sz="900" spc="-5">
                <a:latin typeface="Arial"/>
                <a:cs typeface="Arial"/>
              </a:rPr>
              <a:t>n)Im</a:t>
            </a:r>
            <a:r>
              <a:rPr dirty="0" sz="900" spc="-5">
                <a:latin typeface="Arial"/>
                <a:cs typeface="Arial"/>
              </a:rPr>
              <a:t>po</a:t>
            </a:r>
            <a:r>
              <a:rPr dirty="0" sz="900" spc="20">
                <a:latin typeface="Arial"/>
                <a:cs typeface="Arial"/>
              </a:rPr>
              <a:t>r</a:t>
            </a:r>
            <a:r>
              <a:rPr dirty="0" sz="900" spc="-5">
                <a:latin typeface="Arial"/>
                <a:cs typeface="Arial"/>
              </a:rPr>
              <a:t>tance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of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Inheritance</a:t>
            </a:r>
            <a:r>
              <a:rPr dirty="0" sz="900" spc="-50">
                <a:latin typeface="Arial"/>
                <a:cs typeface="Arial"/>
              </a:rPr>
              <a:t>.</a:t>
            </a:r>
            <a:r>
              <a:rPr dirty="0" sz="900" spc="-5">
                <a:latin typeface="Arial"/>
                <a:cs typeface="Arial"/>
              </a:rPr>
              <a:t>”</a:t>
            </a:r>
            <a:r>
              <a:rPr dirty="0" sz="900">
                <a:latin typeface="Arial"/>
                <a:cs typeface="Arial"/>
              </a:rPr>
              <a:t>  </a:t>
            </a:r>
            <a:r>
              <a:rPr dirty="0" sz="900" spc="-85">
                <a:latin typeface="Arial"/>
                <a:cs typeface="Arial"/>
              </a:rPr>
              <a:t> </a:t>
            </a:r>
            <a:r>
              <a:rPr dirty="0" sz="900" spc="-5" i="1">
                <a:latin typeface="Arial"/>
                <a:cs typeface="Arial"/>
                <a:hlinkClick r:id="rId4"/>
              </a:rPr>
              <a:t>Jou</a:t>
            </a:r>
            <a:r>
              <a:rPr dirty="0" sz="900" spc="-15" i="1">
                <a:latin typeface="Arial"/>
                <a:cs typeface="Arial"/>
                <a:hlinkClick r:id="rId4"/>
              </a:rPr>
              <a:t>r</a:t>
            </a:r>
            <a:r>
              <a:rPr dirty="0" sz="900" spc="-5" i="1">
                <a:latin typeface="Arial"/>
                <a:cs typeface="Arial"/>
                <a:hlinkClick r:id="rId4"/>
              </a:rPr>
              <a:t>nal</a:t>
            </a:r>
            <a:r>
              <a:rPr dirty="0" sz="900" spc="-5" i="1">
                <a:latin typeface="Arial"/>
                <a:cs typeface="Arial"/>
                <a:hlinkClick r:id="rId4"/>
              </a:rPr>
              <a:t> </a:t>
            </a:r>
            <a:r>
              <a:rPr dirty="0" sz="900" spc="-5" i="1">
                <a:latin typeface="Arial"/>
                <a:cs typeface="Arial"/>
                <a:hlinkClick r:id="rId4"/>
              </a:rPr>
              <a:t>of</a:t>
            </a:r>
            <a:r>
              <a:rPr dirty="0" sz="900" spc="-5" i="1">
                <a:latin typeface="Arial"/>
                <a:cs typeface="Arial"/>
                <a:hlinkClick r:id="rId4"/>
              </a:rPr>
              <a:t> </a:t>
            </a:r>
            <a:r>
              <a:rPr dirty="0" sz="900" spc="-20" i="1">
                <a:latin typeface="Arial"/>
                <a:cs typeface="Arial"/>
                <a:hlinkClick r:id="rId4"/>
              </a:rPr>
              <a:t>t</a:t>
            </a:r>
            <a:r>
              <a:rPr dirty="0" sz="900" spc="-5" i="1">
                <a:latin typeface="Arial"/>
                <a:cs typeface="Arial"/>
                <a:hlinkClick r:id="rId4"/>
              </a:rPr>
              <a:t>he</a:t>
            </a:r>
            <a:r>
              <a:rPr dirty="0" sz="900" spc="-5" i="1">
                <a:latin typeface="Arial"/>
                <a:cs typeface="Arial"/>
                <a:hlinkClick r:id="rId4"/>
              </a:rPr>
              <a:t> </a:t>
            </a:r>
            <a:r>
              <a:rPr dirty="0" sz="900" spc="-5" i="1">
                <a:latin typeface="Arial"/>
                <a:cs typeface="Arial"/>
                <a:hlinkClick r:id="rId4"/>
              </a:rPr>
              <a:t>Eu</a:t>
            </a:r>
            <a:r>
              <a:rPr dirty="0" sz="900" spc="-20" i="1">
                <a:latin typeface="Arial"/>
                <a:cs typeface="Arial"/>
                <a:hlinkClick r:id="rId4"/>
              </a:rPr>
              <a:t>r</a:t>
            </a:r>
            <a:r>
              <a:rPr dirty="0" sz="900" spc="-5" i="1">
                <a:latin typeface="Arial"/>
                <a:cs typeface="Arial"/>
                <a:hlinkClick r:id="rId4"/>
              </a:rPr>
              <a:t>opean</a:t>
            </a:r>
            <a:r>
              <a:rPr dirty="0" sz="900" spc="-5" i="1">
                <a:latin typeface="Arial"/>
                <a:cs typeface="Arial"/>
                <a:hlinkClick r:id="rId4"/>
              </a:rPr>
              <a:t> </a:t>
            </a:r>
            <a:r>
              <a:rPr dirty="0" sz="900" spc="-5" i="1">
                <a:latin typeface="Arial"/>
                <a:cs typeface="Arial"/>
                <a:hlinkClick r:id="rId4"/>
              </a:rPr>
              <a:t>Economic</a:t>
            </a:r>
            <a:r>
              <a:rPr dirty="0" sz="900" spc="-5" i="1">
                <a:latin typeface="Arial"/>
                <a:cs typeface="Arial"/>
                <a:hlinkClick r:id="rId4"/>
              </a:rPr>
              <a:t> </a:t>
            </a:r>
            <a:r>
              <a:rPr dirty="0" sz="900" spc="-5" i="1">
                <a:latin typeface="Arial"/>
                <a:cs typeface="Arial"/>
                <a:hlinkClick r:id="rId4"/>
              </a:rPr>
              <a:t>Association</a:t>
            </a:r>
            <a:r>
              <a:rPr dirty="0" sz="900" i="1">
                <a:latin typeface="Arial"/>
                <a:cs typeface="Arial"/>
              </a:rPr>
              <a:t>	</a:t>
            </a:r>
            <a:r>
              <a:rPr dirty="0" sz="900" spc="-5">
                <a:latin typeface="Arial"/>
                <a:cs typeface="Arial"/>
              </a:rPr>
              <a:t>j</a:t>
            </a:r>
            <a:r>
              <a:rPr dirty="0" sz="900" spc="-25">
                <a:latin typeface="Arial"/>
                <a:cs typeface="Arial"/>
              </a:rPr>
              <a:t>v</a:t>
            </a:r>
            <a:r>
              <a:rPr dirty="0" sz="900" spc="-5">
                <a:latin typeface="Arial"/>
                <a:cs typeface="Arial"/>
              </a:rPr>
              <a:t>ae056.</a:t>
            </a:r>
            <a:endParaRPr sz="900">
              <a:latin typeface="Arial"/>
              <a:cs typeface="Arial"/>
            </a:endParaRPr>
          </a:p>
          <a:p>
            <a:pPr marL="17780" marR="116839">
              <a:lnSpc>
                <a:spcPct val="101499"/>
              </a:lnSpc>
              <a:spcBef>
                <a:spcPts val="620"/>
              </a:spcBef>
              <a:tabLst>
                <a:tab pos="1579245" algn="l"/>
              </a:tabLst>
            </a:pPr>
            <a:r>
              <a:rPr dirty="0" sz="900">
                <a:latin typeface="Arial"/>
                <a:cs typeface="Arial"/>
              </a:rPr>
              <a:t>Brülhart, </a:t>
            </a:r>
            <a:r>
              <a:rPr dirty="0" sz="900" spc="-5">
                <a:latin typeface="Arial"/>
                <a:cs typeface="Arial"/>
              </a:rPr>
              <a:t>Marius (2021). </a:t>
            </a:r>
            <a:r>
              <a:rPr dirty="0" sz="900">
                <a:latin typeface="Arial"/>
                <a:cs typeface="Arial"/>
              </a:rPr>
              <a:t>“Wie </a:t>
            </a:r>
            <a:r>
              <a:rPr dirty="0" sz="900" spc="-5">
                <a:latin typeface="Arial"/>
                <a:cs typeface="Arial"/>
              </a:rPr>
              <a:t>viel werden wir im Jahr 2022 (ver)erben?” </a:t>
            </a:r>
            <a:r>
              <a:rPr dirty="0" sz="900" spc="-20">
                <a:latin typeface="Arial"/>
                <a:cs typeface="Arial"/>
                <a:hlinkClick r:id="rId5"/>
              </a:rPr>
              <a:t>BATZ.ch </a:t>
            </a:r>
            <a:r>
              <a:rPr dirty="0" sz="900" spc="-5">
                <a:latin typeface="Arial"/>
                <a:cs typeface="Arial"/>
                <a:hlinkClick r:id="rId5"/>
              </a:rPr>
              <a:t>– Das </a:t>
            </a:r>
            <a:r>
              <a:rPr dirty="0" sz="900" spc="-10">
                <a:latin typeface="Arial"/>
                <a:cs typeface="Arial"/>
                <a:hlinkClick r:id="rId5"/>
              </a:rPr>
              <a:t>Forum </a:t>
            </a:r>
            <a:r>
              <a:rPr dirty="0" sz="900" spc="-5">
                <a:latin typeface="Arial"/>
                <a:cs typeface="Arial"/>
                <a:hlinkClick r:id="rId5"/>
              </a:rPr>
              <a:t>für 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  <a:hlinkClick r:id="rId5"/>
              </a:rPr>
              <a:t>Schweizer</a:t>
            </a:r>
            <a:r>
              <a:rPr dirty="0" sz="900" spc="5">
                <a:latin typeface="Arial"/>
                <a:cs typeface="Arial"/>
                <a:hlinkClick r:id="rId5"/>
              </a:rPr>
              <a:t> </a:t>
            </a:r>
            <a:r>
              <a:rPr dirty="0" sz="900">
                <a:latin typeface="Arial"/>
                <a:cs typeface="Arial"/>
                <a:hlinkClick r:id="rId5"/>
              </a:rPr>
              <a:t>Wirtschaftspolitik</a:t>
            </a:r>
            <a:r>
              <a:rPr dirty="0" sz="900">
                <a:latin typeface="Arial"/>
                <a:cs typeface="Arial"/>
              </a:rPr>
              <a:t>	</a:t>
            </a:r>
            <a:r>
              <a:rPr dirty="0" sz="900" spc="-5">
                <a:latin typeface="Arial"/>
                <a:cs typeface="Arial"/>
              </a:rPr>
              <a:t>, 8.12.2021.</a:t>
            </a:r>
            <a:endParaRPr sz="900">
              <a:latin typeface="Arial"/>
              <a:cs typeface="Arial"/>
            </a:endParaRPr>
          </a:p>
          <a:p>
            <a:pPr marL="17780" marR="367665">
              <a:lnSpc>
                <a:spcPct val="101499"/>
              </a:lnSpc>
              <a:spcBef>
                <a:spcPts val="620"/>
              </a:spcBef>
              <a:tabLst>
                <a:tab pos="1073150" algn="l"/>
              </a:tabLst>
            </a:pPr>
            <a:r>
              <a:rPr dirty="0" sz="900" spc="-5">
                <a:latin typeface="Arial"/>
                <a:cs typeface="Arial"/>
              </a:rPr>
              <a:t>De Nardi, Mariacristina (2004). “Wealth inequality and intergenerational </a:t>
            </a:r>
            <a:r>
              <a:rPr dirty="0" sz="900" spc="-10">
                <a:latin typeface="Arial"/>
                <a:cs typeface="Arial"/>
              </a:rPr>
              <a:t>links.” </a:t>
            </a:r>
            <a:r>
              <a:rPr dirty="0" sz="900" spc="-5" i="1">
                <a:latin typeface="Arial"/>
                <a:cs typeface="Arial"/>
                <a:hlinkClick r:id="rId6"/>
              </a:rPr>
              <a:t>The </a:t>
            </a:r>
            <a:r>
              <a:rPr dirty="0" sz="900" spc="-15" i="1">
                <a:latin typeface="Arial"/>
                <a:cs typeface="Arial"/>
                <a:hlinkClick r:id="rId6"/>
              </a:rPr>
              <a:t>Review </a:t>
            </a:r>
            <a:r>
              <a:rPr dirty="0" sz="900" spc="-5" i="1">
                <a:latin typeface="Arial"/>
                <a:cs typeface="Arial"/>
                <a:hlinkClick r:id="rId6"/>
              </a:rPr>
              <a:t>of </a:t>
            </a:r>
            <a:r>
              <a:rPr dirty="0" sz="900" spc="-5" i="1">
                <a:latin typeface="Arial"/>
                <a:cs typeface="Arial"/>
              </a:rPr>
              <a:t> </a:t>
            </a:r>
            <a:r>
              <a:rPr dirty="0" sz="900" spc="-5" i="1">
                <a:latin typeface="Arial"/>
                <a:cs typeface="Arial"/>
                <a:hlinkClick r:id="rId6"/>
              </a:rPr>
              <a:t>Economic</a:t>
            </a:r>
            <a:r>
              <a:rPr dirty="0" sz="900" spc="5" i="1">
                <a:latin typeface="Arial"/>
                <a:cs typeface="Arial"/>
                <a:hlinkClick r:id="rId6"/>
              </a:rPr>
              <a:t> </a:t>
            </a:r>
            <a:r>
              <a:rPr dirty="0" sz="900" spc="-5" i="1">
                <a:latin typeface="Arial"/>
                <a:cs typeface="Arial"/>
                <a:hlinkClick r:id="rId6"/>
              </a:rPr>
              <a:t>Studies</a:t>
            </a:r>
            <a:r>
              <a:rPr dirty="0" sz="900" spc="-5" i="1">
                <a:latin typeface="Arial"/>
                <a:cs typeface="Arial"/>
              </a:rPr>
              <a:t>	</a:t>
            </a:r>
            <a:r>
              <a:rPr dirty="0" sz="900" spc="-5">
                <a:latin typeface="Arial"/>
                <a:cs typeface="Arial"/>
              </a:rPr>
              <a:t>, 71(3), 743–768.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47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7294" y="1296828"/>
            <a:ext cx="4286250" cy="54165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ts val="2035"/>
              </a:lnSpc>
              <a:spcBef>
                <a:spcPts val="90"/>
              </a:spcBef>
            </a:pP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Die 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Schweizer Vermögensverteilung</a:t>
            </a:r>
            <a:endParaRPr sz="1700">
              <a:latin typeface="Arial"/>
              <a:cs typeface="Arial"/>
            </a:endParaRPr>
          </a:p>
          <a:p>
            <a:pPr marL="12700">
              <a:lnSpc>
                <a:spcPts val="2035"/>
              </a:lnSpc>
            </a:pP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im </a:t>
            </a:r>
            <a:r>
              <a:rPr dirty="0" sz="1700" spc="-10">
                <a:solidFill>
                  <a:srgbClr val="FFFFFF"/>
                </a:solidFill>
                <a:latin typeface="Arial"/>
                <a:cs typeface="Arial"/>
              </a:rPr>
              <a:t>historischen </a:t>
            </a:r>
            <a:r>
              <a:rPr dirty="0" sz="1700" spc="-5">
                <a:solidFill>
                  <a:srgbClr val="FFFFFF"/>
                </a:solidFill>
                <a:latin typeface="Arial"/>
                <a:cs typeface="Arial"/>
              </a:rPr>
              <a:t>und internationalen</a:t>
            </a:r>
            <a:r>
              <a:rPr dirty="0" sz="1700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700" spc="-15">
                <a:solidFill>
                  <a:srgbClr val="FFFFFF"/>
                </a:solidFill>
                <a:latin typeface="Arial"/>
                <a:cs typeface="Arial"/>
              </a:rPr>
              <a:t>Vergleich</a:t>
            </a:r>
            <a:endParaRPr sz="17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146875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Literaturverzeichnis</a:t>
            </a:r>
            <a:r>
              <a:rPr dirty="0" spc="-40"/>
              <a:t> </a:t>
            </a:r>
            <a:r>
              <a:rPr dirty="0" spc="-5"/>
              <a:t>II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44106" y="380207"/>
            <a:ext cx="5084445" cy="256222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5875" marR="20320">
              <a:lnSpc>
                <a:spcPct val="101499"/>
              </a:lnSpc>
              <a:spcBef>
                <a:spcPts val="80"/>
              </a:spcBef>
              <a:tabLst>
                <a:tab pos="4201795" algn="l"/>
              </a:tabLst>
            </a:pPr>
            <a:r>
              <a:rPr dirty="0" sz="900" spc="-15">
                <a:latin typeface="Arial"/>
                <a:cs typeface="Arial"/>
              </a:rPr>
              <a:t>Föllmi, </a:t>
            </a:r>
            <a:r>
              <a:rPr dirty="0" sz="900" spc="-20">
                <a:latin typeface="Arial"/>
                <a:cs typeface="Arial"/>
              </a:rPr>
              <a:t>Reto, </a:t>
            </a:r>
            <a:r>
              <a:rPr dirty="0" sz="900" spc="-15">
                <a:latin typeface="Arial"/>
                <a:cs typeface="Arial"/>
              </a:rPr>
              <a:t>and </a:t>
            </a:r>
            <a:r>
              <a:rPr dirty="0" sz="900" spc="-10">
                <a:latin typeface="Arial"/>
                <a:cs typeface="Arial"/>
              </a:rPr>
              <a:t>Isabel Z. Martínez (2017). </a:t>
            </a:r>
            <a:r>
              <a:rPr dirty="0" sz="900" spc="-15">
                <a:latin typeface="Arial"/>
                <a:cs typeface="Arial"/>
              </a:rPr>
              <a:t>“Volatile </a:t>
            </a:r>
            <a:r>
              <a:rPr dirty="0" sz="900" spc="-45">
                <a:latin typeface="Arial"/>
                <a:cs typeface="Arial"/>
              </a:rPr>
              <a:t>Top </a:t>
            </a:r>
            <a:r>
              <a:rPr dirty="0" sz="900" spc="-15">
                <a:latin typeface="Arial"/>
                <a:cs typeface="Arial"/>
              </a:rPr>
              <a:t>Income Shares </a:t>
            </a:r>
            <a:r>
              <a:rPr dirty="0" sz="900" spc="-10">
                <a:latin typeface="Arial"/>
                <a:cs typeface="Arial"/>
              </a:rPr>
              <a:t>in </a:t>
            </a:r>
            <a:r>
              <a:rPr dirty="0" sz="900" spc="-15">
                <a:latin typeface="Arial"/>
                <a:cs typeface="Arial"/>
              </a:rPr>
              <a:t>Switzerland? Reassessing  </a:t>
            </a:r>
            <a:r>
              <a:rPr dirty="0" sz="900" spc="-5">
                <a:latin typeface="Arial"/>
                <a:cs typeface="Arial"/>
              </a:rPr>
              <a:t>the Evolution Between 1981 and </a:t>
            </a:r>
            <a:r>
              <a:rPr dirty="0" sz="900" spc="-10">
                <a:latin typeface="Arial"/>
                <a:cs typeface="Arial"/>
              </a:rPr>
              <a:t>2010.”  </a:t>
            </a:r>
            <a:r>
              <a:rPr dirty="0" sz="900" spc="-5" i="1">
                <a:latin typeface="Arial"/>
                <a:cs typeface="Arial"/>
                <a:hlinkClick r:id="rId2"/>
              </a:rPr>
              <a:t>The </a:t>
            </a:r>
            <a:r>
              <a:rPr dirty="0" sz="900" spc="-15" i="1">
                <a:latin typeface="Arial"/>
                <a:cs typeface="Arial"/>
                <a:hlinkClick r:id="rId2"/>
              </a:rPr>
              <a:t>Review </a:t>
            </a:r>
            <a:r>
              <a:rPr dirty="0" sz="900" spc="-5" i="1">
                <a:latin typeface="Arial"/>
                <a:cs typeface="Arial"/>
                <a:hlinkClick r:id="rId2"/>
              </a:rPr>
              <a:t>of Economics</a:t>
            </a:r>
            <a:r>
              <a:rPr dirty="0" sz="900" spc="-50" i="1">
                <a:latin typeface="Arial"/>
                <a:cs typeface="Arial"/>
                <a:hlinkClick r:id="rId2"/>
              </a:rPr>
              <a:t> </a:t>
            </a:r>
            <a:r>
              <a:rPr dirty="0" sz="900" spc="-5" i="1">
                <a:latin typeface="Arial"/>
                <a:cs typeface="Arial"/>
                <a:hlinkClick r:id="rId2"/>
              </a:rPr>
              <a:t>and</a:t>
            </a:r>
            <a:r>
              <a:rPr dirty="0" sz="900" spc="5" i="1">
                <a:latin typeface="Arial"/>
                <a:cs typeface="Arial"/>
                <a:hlinkClick r:id="rId2"/>
              </a:rPr>
              <a:t> </a:t>
            </a:r>
            <a:r>
              <a:rPr dirty="0" sz="900" spc="-5" i="1">
                <a:latin typeface="Arial"/>
                <a:cs typeface="Arial"/>
                <a:hlinkClick r:id="rId2"/>
              </a:rPr>
              <a:t>Statistics</a:t>
            </a:r>
            <a:r>
              <a:rPr dirty="0" sz="900" spc="-5" i="1">
                <a:latin typeface="Arial"/>
                <a:cs typeface="Arial"/>
              </a:rPr>
              <a:t>	</a:t>
            </a:r>
            <a:r>
              <a:rPr dirty="0" sz="900" spc="-5">
                <a:latin typeface="Arial"/>
                <a:cs typeface="Arial"/>
              </a:rPr>
              <a:t>, 99(5),  pp.793–809.</a:t>
            </a:r>
            <a:endParaRPr sz="900">
              <a:latin typeface="Arial"/>
              <a:cs typeface="Arial"/>
            </a:endParaRPr>
          </a:p>
          <a:p>
            <a:pPr marL="15875" marR="67945">
              <a:lnSpc>
                <a:spcPct val="101499"/>
              </a:lnSpc>
              <a:spcBef>
                <a:spcPts val="590"/>
              </a:spcBef>
              <a:tabLst>
                <a:tab pos="1091565" algn="l"/>
              </a:tabLst>
            </a:pPr>
            <a:r>
              <a:rPr dirty="0" sz="900" spc="-10">
                <a:latin typeface="Arial"/>
                <a:cs typeface="Arial"/>
              </a:rPr>
              <a:t>Kopczuk, Wojciech </a:t>
            </a:r>
            <a:r>
              <a:rPr dirty="0" sz="900" spc="-5">
                <a:latin typeface="Arial"/>
                <a:cs typeface="Arial"/>
              </a:rPr>
              <a:t>(2013). “Incentive effects of inheritances and optimal estate </a:t>
            </a:r>
            <a:r>
              <a:rPr dirty="0" sz="900" spc="-10">
                <a:latin typeface="Arial"/>
                <a:cs typeface="Arial"/>
              </a:rPr>
              <a:t>taxation.” </a:t>
            </a:r>
            <a:r>
              <a:rPr dirty="0" sz="900" spc="-5" i="1">
                <a:latin typeface="Arial"/>
                <a:cs typeface="Arial"/>
                <a:hlinkClick r:id="rId3"/>
              </a:rPr>
              <a:t>American </a:t>
            </a:r>
            <a:r>
              <a:rPr dirty="0" sz="900" spc="-5" i="1">
                <a:latin typeface="Arial"/>
                <a:cs typeface="Arial"/>
              </a:rPr>
              <a:t> </a:t>
            </a:r>
            <a:r>
              <a:rPr dirty="0" sz="900" spc="-5" i="1">
                <a:latin typeface="Arial"/>
                <a:cs typeface="Arial"/>
                <a:hlinkClick r:id="rId3"/>
              </a:rPr>
              <a:t>Economic</a:t>
            </a:r>
            <a:r>
              <a:rPr dirty="0" sz="900" spc="10" i="1">
                <a:latin typeface="Arial"/>
                <a:cs typeface="Arial"/>
                <a:hlinkClick r:id="rId3"/>
              </a:rPr>
              <a:t> </a:t>
            </a:r>
            <a:r>
              <a:rPr dirty="0" sz="900" spc="-15" i="1">
                <a:latin typeface="Arial"/>
                <a:cs typeface="Arial"/>
                <a:hlinkClick r:id="rId3"/>
              </a:rPr>
              <a:t>Review</a:t>
            </a:r>
            <a:r>
              <a:rPr dirty="0" sz="900" spc="-15" i="1">
                <a:latin typeface="Arial"/>
                <a:cs typeface="Arial"/>
              </a:rPr>
              <a:t>	</a:t>
            </a:r>
            <a:r>
              <a:rPr dirty="0" sz="900" spc="-5">
                <a:latin typeface="Arial"/>
                <a:cs typeface="Arial"/>
              </a:rPr>
              <a:t>103(3),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pp.472–477.</a:t>
            </a:r>
            <a:endParaRPr sz="900">
              <a:latin typeface="Arial"/>
              <a:cs typeface="Arial"/>
            </a:endParaRPr>
          </a:p>
          <a:p>
            <a:pPr marL="15875" marR="223520">
              <a:lnSpc>
                <a:spcPct val="101499"/>
              </a:lnSpc>
              <a:spcBef>
                <a:spcPts val="590"/>
              </a:spcBef>
              <a:tabLst>
                <a:tab pos="3609975" algn="l"/>
              </a:tabLst>
            </a:pPr>
            <a:r>
              <a:rPr dirty="0" sz="900" spc="-10">
                <a:latin typeface="Arial"/>
                <a:cs typeface="Arial"/>
              </a:rPr>
              <a:t>Langenmayr, </a:t>
            </a:r>
            <a:r>
              <a:rPr dirty="0" sz="900" spc="-5">
                <a:latin typeface="Arial"/>
                <a:cs typeface="Arial"/>
              </a:rPr>
              <a:t>Dominika, and Lennard </a:t>
            </a:r>
            <a:r>
              <a:rPr dirty="0" sz="900" spc="-15">
                <a:latin typeface="Arial"/>
                <a:cs typeface="Arial"/>
              </a:rPr>
              <a:t>Zyska </a:t>
            </a:r>
            <a:r>
              <a:rPr dirty="0" sz="900" spc="-5">
                <a:latin typeface="Arial"/>
                <a:cs typeface="Arial"/>
              </a:rPr>
              <a:t>(2023). “Escaping the </a:t>
            </a:r>
            <a:r>
              <a:rPr dirty="0" sz="900" spc="-10">
                <a:latin typeface="Arial"/>
                <a:cs typeface="Arial"/>
              </a:rPr>
              <a:t>Exchange </a:t>
            </a:r>
            <a:r>
              <a:rPr dirty="0" sz="900" spc="-5">
                <a:latin typeface="Arial"/>
                <a:cs typeface="Arial"/>
              </a:rPr>
              <a:t>of Information: </a:t>
            </a:r>
            <a:r>
              <a:rPr dirty="0" sz="900" spc="-35">
                <a:latin typeface="Arial"/>
                <a:cs typeface="Arial"/>
              </a:rPr>
              <a:t>Tax  </a:t>
            </a:r>
            <a:r>
              <a:rPr dirty="0" sz="900" spc="-5">
                <a:latin typeface="Arial"/>
                <a:cs typeface="Arial"/>
              </a:rPr>
              <a:t>Evasion via </a:t>
            </a:r>
            <a:r>
              <a:rPr dirty="0" sz="900" spc="-10">
                <a:latin typeface="Arial"/>
                <a:cs typeface="Arial"/>
              </a:rPr>
              <a:t>Citizenship-by-Investment.”  </a:t>
            </a:r>
            <a:r>
              <a:rPr dirty="0" sz="900" spc="-5" i="1">
                <a:latin typeface="Arial"/>
                <a:cs typeface="Arial"/>
                <a:hlinkClick r:id="rId4"/>
              </a:rPr>
              <a:t>Journal of</a:t>
            </a:r>
            <a:r>
              <a:rPr dirty="0" sz="900" spc="-35" i="1">
                <a:latin typeface="Arial"/>
                <a:cs typeface="Arial"/>
                <a:hlinkClick r:id="rId4"/>
              </a:rPr>
              <a:t> </a:t>
            </a:r>
            <a:r>
              <a:rPr dirty="0" sz="900" spc="-5" i="1">
                <a:latin typeface="Arial"/>
                <a:cs typeface="Arial"/>
                <a:hlinkClick r:id="rId4"/>
              </a:rPr>
              <a:t>Public</a:t>
            </a:r>
            <a:r>
              <a:rPr dirty="0" sz="900" spc="20" i="1">
                <a:latin typeface="Arial"/>
                <a:cs typeface="Arial"/>
                <a:hlinkClick r:id="rId4"/>
              </a:rPr>
              <a:t> </a:t>
            </a:r>
            <a:r>
              <a:rPr dirty="0" sz="900" spc="-5" i="1">
                <a:latin typeface="Arial"/>
                <a:cs typeface="Arial"/>
                <a:hlinkClick r:id="rId4"/>
              </a:rPr>
              <a:t>Economics</a:t>
            </a:r>
            <a:r>
              <a:rPr dirty="0" sz="900" spc="-5" i="1">
                <a:latin typeface="Arial"/>
                <a:cs typeface="Arial"/>
              </a:rPr>
              <a:t>	</a:t>
            </a:r>
            <a:r>
              <a:rPr dirty="0" sz="900" spc="-5">
                <a:latin typeface="Arial"/>
                <a:cs typeface="Arial"/>
              </a:rPr>
              <a:t>, 221,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104865.</a:t>
            </a:r>
            <a:endParaRPr sz="900">
              <a:latin typeface="Arial"/>
              <a:cs typeface="Arial"/>
            </a:endParaRPr>
          </a:p>
          <a:p>
            <a:pPr marL="15875" marR="20320">
              <a:lnSpc>
                <a:spcPct val="101499"/>
              </a:lnSpc>
              <a:spcBef>
                <a:spcPts val="595"/>
              </a:spcBef>
            </a:pPr>
            <a:r>
              <a:rPr dirty="0" sz="900" spc="-10">
                <a:latin typeface="Arial"/>
                <a:cs typeface="Arial"/>
              </a:rPr>
              <a:t>Martínez, Isabel Z. (2024). </a:t>
            </a:r>
            <a:r>
              <a:rPr dirty="0" sz="900" spc="-15">
                <a:latin typeface="Arial"/>
                <a:cs typeface="Arial"/>
              </a:rPr>
              <a:t>“Steuerbelastung der Reichen </a:t>
            </a:r>
            <a:r>
              <a:rPr dirty="0" sz="900" spc="-10">
                <a:latin typeface="Arial"/>
                <a:cs typeface="Arial"/>
              </a:rPr>
              <a:t>in </a:t>
            </a:r>
            <a:r>
              <a:rPr dirty="0" sz="900" spc="-15">
                <a:latin typeface="Arial"/>
                <a:cs typeface="Arial"/>
              </a:rPr>
              <a:t>der Schweiz: Eine vergleichende Analyse  </a:t>
            </a:r>
            <a:r>
              <a:rPr dirty="0" sz="900" spc="-5">
                <a:latin typeface="Arial"/>
                <a:cs typeface="Arial"/>
              </a:rPr>
              <a:t>aufgrund verschiedener Modellrechnungen”. </a:t>
            </a:r>
            <a:r>
              <a:rPr dirty="0" sz="900" spc="-20">
                <a:latin typeface="Arial"/>
                <a:cs typeface="Arial"/>
              </a:rPr>
              <a:t>KOF </a:t>
            </a:r>
            <a:r>
              <a:rPr dirty="0" sz="900" spc="-5">
                <a:latin typeface="Arial"/>
                <a:cs typeface="Arial"/>
              </a:rPr>
              <a:t>Studien, </a:t>
            </a:r>
            <a:r>
              <a:rPr dirty="0" sz="900" spc="-25">
                <a:latin typeface="Arial"/>
                <a:cs typeface="Arial"/>
              </a:rPr>
              <a:t>Nr.</a:t>
            </a:r>
            <a:r>
              <a:rPr dirty="0" sz="900" spc="-6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178.</a:t>
            </a:r>
            <a:endParaRPr sz="900">
              <a:latin typeface="Arial"/>
              <a:cs typeface="Arial"/>
            </a:endParaRPr>
          </a:p>
          <a:p>
            <a:pPr marL="15875" marR="20320">
              <a:lnSpc>
                <a:spcPct val="101499"/>
              </a:lnSpc>
              <a:spcBef>
                <a:spcPts val="590"/>
              </a:spcBef>
              <a:tabLst>
                <a:tab pos="3070225" algn="l"/>
              </a:tabLst>
            </a:pPr>
            <a:r>
              <a:rPr dirty="0" sz="900" spc="-5">
                <a:latin typeface="Arial"/>
                <a:cs typeface="Arial"/>
              </a:rPr>
              <a:t>Nekoei, Arash, and Seim, </a:t>
            </a:r>
            <a:r>
              <a:rPr dirty="0" sz="900" spc="-10">
                <a:latin typeface="Arial"/>
                <a:cs typeface="Arial"/>
              </a:rPr>
              <a:t>David </a:t>
            </a:r>
            <a:r>
              <a:rPr dirty="0" sz="900" spc="-5">
                <a:latin typeface="Arial"/>
                <a:cs typeface="Arial"/>
              </a:rPr>
              <a:t>(2023). </a:t>
            </a:r>
            <a:r>
              <a:rPr dirty="0" sz="900" spc="-10">
                <a:latin typeface="Arial"/>
                <a:cs typeface="Arial"/>
              </a:rPr>
              <a:t>How </a:t>
            </a:r>
            <a:r>
              <a:rPr dirty="0" sz="900" spc="-5">
                <a:latin typeface="Arial"/>
                <a:cs typeface="Arial"/>
              </a:rPr>
              <a:t>Do Inheritances Shape </a:t>
            </a:r>
            <a:r>
              <a:rPr dirty="0" sz="900" spc="-10">
                <a:latin typeface="Arial"/>
                <a:cs typeface="Arial"/>
              </a:rPr>
              <a:t>Wealth </a:t>
            </a:r>
            <a:r>
              <a:rPr dirty="0" sz="900" spc="-5">
                <a:latin typeface="Arial"/>
                <a:cs typeface="Arial"/>
              </a:rPr>
              <a:t>Inequality? </a:t>
            </a:r>
            <a:r>
              <a:rPr dirty="0" sz="900">
                <a:latin typeface="Arial"/>
                <a:cs typeface="Arial"/>
              </a:rPr>
              <a:t>Theory </a:t>
            </a:r>
            <a:r>
              <a:rPr dirty="0" sz="900" spc="-5">
                <a:latin typeface="Arial"/>
                <a:cs typeface="Arial"/>
              </a:rPr>
              <a:t>and  Evidence from Sweden.  </a:t>
            </a:r>
            <a:r>
              <a:rPr dirty="0" sz="900" spc="-5">
                <a:latin typeface="Arial"/>
                <a:cs typeface="Arial"/>
                <a:hlinkClick r:id="rId5"/>
              </a:rPr>
              <a:t>The </a:t>
            </a:r>
            <a:r>
              <a:rPr dirty="0" sz="900" spc="-10">
                <a:latin typeface="Arial"/>
                <a:cs typeface="Arial"/>
                <a:hlinkClick r:id="rId5"/>
              </a:rPr>
              <a:t>Review </a:t>
            </a:r>
            <a:r>
              <a:rPr dirty="0" sz="900" spc="-5">
                <a:latin typeface="Arial"/>
                <a:cs typeface="Arial"/>
                <a:hlinkClick r:id="rId5"/>
              </a:rPr>
              <a:t>of</a:t>
            </a:r>
            <a:r>
              <a:rPr dirty="0" sz="900" spc="-85">
                <a:latin typeface="Arial"/>
                <a:cs typeface="Arial"/>
                <a:hlinkClick r:id="rId5"/>
              </a:rPr>
              <a:t> </a:t>
            </a:r>
            <a:r>
              <a:rPr dirty="0" sz="900" spc="-5">
                <a:latin typeface="Arial"/>
                <a:cs typeface="Arial"/>
                <a:hlinkClick r:id="rId5"/>
              </a:rPr>
              <a:t>Economic</a:t>
            </a:r>
            <a:r>
              <a:rPr dirty="0" sz="900" spc="10">
                <a:latin typeface="Arial"/>
                <a:cs typeface="Arial"/>
                <a:hlinkClick r:id="rId5"/>
              </a:rPr>
              <a:t> </a:t>
            </a:r>
            <a:r>
              <a:rPr dirty="0" sz="900" spc="-5">
                <a:latin typeface="Arial"/>
                <a:cs typeface="Arial"/>
                <a:hlinkClick r:id="rId5"/>
              </a:rPr>
              <a:t>Studies</a:t>
            </a:r>
            <a:r>
              <a:rPr dirty="0" sz="900" spc="-5">
                <a:latin typeface="Arial"/>
                <a:cs typeface="Arial"/>
              </a:rPr>
              <a:t>	, 90(1),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463–498.</a:t>
            </a:r>
            <a:endParaRPr sz="900">
              <a:latin typeface="Arial"/>
              <a:cs typeface="Arial"/>
            </a:endParaRPr>
          </a:p>
          <a:p>
            <a:pPr marL="15875" marR="42545">
              <a:lnSpc>
                <a:spcPct val="101499"/>
              </a:lnSpc>
              <a:spcBef>
                <a:spcPts val="595"/>
              </a:spcBef>
            </a:pPr>
            <a:r>
              <a:rPr dirty="0" sz="900" spc="-5">
                <a:latin typeface="Arial"/>
                <a:cs typeface="Arial"/>
              </a:rPr>
              <a:t>Nishiyama, S. (2002). “Bequests, inter vivos transfers, and wealth distribution.” </a:t>
            </a:r>
            <a:r>
              <a:rPr dirty="0" sz="900" spc="-15" i="1">
                <a:latin typeface="Arial"/>
                <a:cs typeface="Arial"/>
              </a:rPr>
              <a:t>Review </a:t>
            </a:r>
            <a:r>
              <a:rPr dirty="0" sz="900" spc="-5" i="1">
                <a:latin typeface="Arial"/>
                <a:cs typeface="Arial"/>
              </a:rPr>
              <a:t>of Economic  </a:t>
            </a:r>
            <a:r>
              <a:rPr dirty="0" sz="900" spc="-5" i="1">
                <a:latin typeface="Arial"/>
                <a:cs typeface="Arial"/>
              </a:rPr>
              <a:t>Dynamics</a:t>
            </a:r>
            <a:r>
              <a:rPr dirty="0" sz="900" spc="-5">
                <a:latin typeface="Arial"/>
                <a:cs typeface="Arial"/>
              </a:rPr>
              <a:t>, 5(4),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892–931.</a:t>
            </a:r>
            <a:endParaRPr sz="900">
              <a:latin typeface="Arial"/>
              <a:cs typeface="Arial"/>
            </a:endParaRPr>
          </a:p>
          <a:p>
            <a:pPr marL="12700" marR="5080" indent="3175">
              <a:lnSpc>
                <a:spcPct val="101499"/>
              </a:lnSpc>
              <a:spcBef>
                <a:spcPts val="590"/>
              </a:spcBef>
            </a:pPr>
            <a:r>
              <a:rPr dirty="0" sz="900" spc="-20">
                <a:latin typeface="Arial"/>
                <a:cs typeface="Arial"/>
              </a:rPr>
              <a:t>Scheuer, </a:t>
            </a:r>
            <a:r>
              <a:rPr dirty="0" sz="900" spc="-10">
                <a:latin typeface="Arial"/>
                <a:cs typeface="Arial"/>
              </a:rPr>
              <a:t>Florian, </a:t>
            </a:r>
            <a:r>
              <a:rPr dirty="0" sz="900" spc="-15">
                <a:latin typeface="Arial"/>
                <a:cs typeface="Arial"/>
              </a:rPr>
              <a:t>and </a:t>
            </a:r>
            <a:r>
              <a:rPr dirty="0" sz="900" spc="-10">
                <a:latin typeface="Arial"/>
                <a:cs typeface="Arial"/>
              </a:rPr>
              <a:t>Joel </a:t>
            </a:r>
            <a:r>
              <a:rPr dirty="0" sz="900" spc="-15">
                <a:latin typeface="Arial"/>
                <a:cs typeface="Arial"/>
              </a:rPr>
              <a:t>Slemrod </a:t>
            </a:r>
            <a:r>
              <a:rPr dirty="0" sz="900" spc="-20">
                <a:latin typeface="Arial"/>
                <a:cs typeface="Arial"/>
              </a:rPr>
              <a:t>(2020).“Taxation </a:t>
            </a:r>
            <a:r>
              <a:rPr dirty="0" sz="900" spc="-15">
                <a:latin typeface="Arial"/>
                <a:cs typeface="Arial"/>
              </a:rPr>
              <a:t>and the Superrich.” </a:t>
            </a:r>
            <a:r>
              <a:rPr dirty="0" sz="900" spc="-15" i="1">
                <a:latin typeface="Arial"/>
                <a:cs typeface="Arial"/>
              </a:rPr>
              <a:t>Annual </a:t>
            </a:r>
            <a:r>
              <a:rPr dirty="0" sz="900" spc="-25" i="1">
                <a:latin typeface="Arial"/>
                <a:cs typeface="Arial"/>
              </a:rPr>
              <a:t>Review </a:t>
            </a:r>
            <a:r>
              <a:rPr dirty="0" sz="900" spc="-10" i="1">
                <a:latin typeface="Arial"/>
                <a:cs typeface="Arial"/>
              </a:rPr>
              <a:t>of </a:t>
            </a:r>
            <a:r>
              <a:rPr dirty="0" sz="900" spc="-15" i="1">
                <a:latin typeface="Arial"/>
                <a:cs typeface="Arial"/>
              </a:rPr>
              <a:t>Economics</a:t>
            </a:r>
            <a:r>
              <a:rPr dirty="0" sz="900" spc="-15">
                <a:latin typeface="Arial"/>
                <a:cs typeface="Arial"/>
              </a:rPr>
              <a:t>,  </a:t>
            </a:r>
            <a:r>
              <a:rPr dirty="0" sz="900" spc="-5">
                <a:latin typeface="Arial"/>
                <a:cs typeface="Arial"/>
              </a:rPr>
              <a:t>12:</a:t>
            </a:r>
            <a:r>
              <a:rPr dirty="0" sz="900" spc="7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189–211.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48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311150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Umverteilung </a:t>
            </a:r>
            <a:r>
              <a:rPr dirty="0" spc="-5"/>
              <a:t>durch </a:t>
            </a:r>
            <a:r>
              <a:rPr dirty="0" spc="-10"/>
              <a:t>Einkommenssteuern</a:t>
            </a:r>
            <a:r>
              <a:rPr dirty="0" spc="35"/>
              <a:t> </a:t>
            </a:r>
            <a:r>
              <a:rPr dirty="0" spc="-5"/>
              <a:t>sinkt</a:t>
            </a:r>
          </a:p>
        </p:txBody>
      </p:sp>
      <p:sp>
        <p:nvSpPr>
          <p:cNvPr id="3" name="object 3"/>
          <p:cNvSpPr/>
          <p:nvPr/>
        </p:nvSpPr>
        <p:spPr>
          <a:xfrm>
            <a:off x="761379" y="481753"/>
            <a:ext cx="2788920" cy="1681480"/>
          </a:xfrm>
          <a:custGeom>
            <a:avLst/>
            <a:gdLst/>
            <a:ahLst/>
            <a:cxnLst/>
            <a:rect l="l" t="t" r="r" b="b"/>
            <a:pathLst>
              <a:path w="2788920" h="1681480">
                <a:moveTo>
                  <a:pt x="0" y="0"/>
                </a:moveTo>
                <a:lnTo>
                  <a:pt x="2788714" y="0"/>
                </a:lnTo>
                <a:lnTo>
                  <a:pt x="2788714" y="1681470"/>
                </a:lnTo>
                <a:lnTo>
                  <a:pt x="0" y="1681470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5899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7803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9708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1612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3516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5430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7334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9239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1143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3047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4951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96855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98759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00663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02568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04472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06386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08290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10194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12099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14003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15907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17811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19715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21619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23524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25438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27342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29246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31150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3305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34959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36863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38767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40671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42575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44480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46394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48298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50202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52106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54011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5591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57819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59723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61627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63531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65436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67350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69254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71158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73062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74967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76871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78775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80679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82583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84487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86391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88306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90210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92114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94018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95922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97827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99731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01635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03539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05443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07347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09262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11166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13070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14974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16878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18783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20687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22591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24495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26399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28303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30218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32122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34026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35930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37834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39739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41643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43547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45451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47355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49270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51174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53078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54982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56886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58790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60694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62599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64503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66407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68311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70226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72130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74034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75938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77842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79746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81651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8355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85459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87363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89267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91182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93086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94990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96894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98798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00702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302607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304511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06415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308319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310223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312138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314042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15946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317850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319754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321658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323562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25467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327371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29275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31179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33093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34998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36902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38806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40710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42614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44518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46423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48327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50231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2135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049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5899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7803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9708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81612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83516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85430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87334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89239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91143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93047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94951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96855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98759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100663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102568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104472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106386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108290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110194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112099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114003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115907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117811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119715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121619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123524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125438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127342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29246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31150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3305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34959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36863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38767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40671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42575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44480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46394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48298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50202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52106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54011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5591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57819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59723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61627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63531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65436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67350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69254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1158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73062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74967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76871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78775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80679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82583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84487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86391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88306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90210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92114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94018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95922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97827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99731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201635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203539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205443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207347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209262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211166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213070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214974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216878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218783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220687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222591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224495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226399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228303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230218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232122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234026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235930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237834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239739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241643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243547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45451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47355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49270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51174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53078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54982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56886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58790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60694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62599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64503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66407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68311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70226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72130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74034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75938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77842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79746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81651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8355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85459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87363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89267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91182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93086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94990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96894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98798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300702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302607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304511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306415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308319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310223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312138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314042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315946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317850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319754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321658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323562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325467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327371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329275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331179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333093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334998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336902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338806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340710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342614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344518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346423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48327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50231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52135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54049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5899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7803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9708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1612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3516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430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7334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9239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91143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93047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94951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96855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98759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00663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102568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104472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106386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108290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110194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112099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114003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15907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117811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119715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121619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123524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125438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127342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129246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131150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3305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34959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36863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38767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40671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42575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44480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46394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48298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50202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52106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54011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5591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57819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59723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61627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63531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65436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67350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69254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71158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73062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74967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76871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78775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80679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82583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84487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86391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88306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90210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92114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94018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95922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97827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99731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01635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03539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205443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207347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209262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211166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213070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214974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216878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218783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20687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222591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224495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226399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228303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230218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232122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34026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35930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37834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39739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41643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43547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45451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47355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49270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51174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53078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54982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56886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58790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60694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62599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64503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66407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68311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70226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72130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74034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75938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77842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79746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81651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8355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85459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87363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89267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91182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93086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94990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96894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98798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300702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302607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304511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306415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308319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310223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312138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314042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315946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317850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319754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321658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323562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325467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327371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329275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331179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333093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334998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336902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338806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340710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342614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44518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346423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348327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350231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352135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54049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5899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7803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9708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81612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83516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85430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87334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89239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91143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93047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94951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96855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98759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100663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102568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104472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106386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108290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110194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112099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114003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115907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117811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119715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121619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123524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125438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127342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29246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31150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3305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34959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36863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38767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40671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42575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44480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46394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48298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50202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52106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54011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5591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57819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59723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61627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63531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65436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67350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69254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71158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73062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74967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76871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78775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80679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82583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84487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86391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88306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90210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92114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94018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95922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97827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99731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201635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203539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205443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207347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09262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11166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213070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214974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216878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218783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20687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222591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24495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26399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28303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30218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32122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34026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35930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37834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39739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41643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43547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45451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47355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49270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51174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53078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54982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56886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58790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60694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62599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64503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66407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68311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70226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72130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74034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75938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79746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81651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8355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85459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87363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89267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91182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93086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94990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96894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98798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300702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302607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304511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306415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308319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310223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312138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314042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315946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317850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319754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321658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323562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325467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327371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329275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331179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333093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334998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336902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338806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340710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342614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344518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346423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348327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350231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352135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54049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5899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7803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9708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81612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83516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85430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87334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89239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91143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93047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94951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96855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98759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00663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02568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04472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106386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108290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110194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112099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114003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115907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17811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19715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21619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123524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125438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127342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129246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131150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13305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134959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136863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138767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140671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142575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144480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146394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148298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150202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152106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154011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15591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57819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59723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61627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63531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65436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67350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69254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71158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73062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74967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76871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78775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80679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82583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84487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86391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88306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90210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92114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94018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95922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97827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99731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201635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203539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205443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207347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209262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211166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213070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214974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216878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218783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220687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222591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224495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226399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228303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230218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232122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234026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235930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237834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239739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241643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243547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245451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247355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249270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251174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253078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254982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256886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258790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260694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262599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264503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266407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268311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70226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72130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274034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275938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279746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281651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8355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85459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87363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89267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91182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93086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94990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96894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98798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300702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302607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304511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306415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308319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310223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312138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314042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315946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317850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319754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321658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323562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325467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327371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329275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331179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333093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334998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336902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338806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340710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342614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344518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346423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348327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350231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352135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354049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589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7803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970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8161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8351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8543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8733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89239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91143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93047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9495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96855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98759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10066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102568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104472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10638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108290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11019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112099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1139609" y="524826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0"/>
                </a:moveTo>
                <a:lnTo>
                  <a:pt x="0" y="9343"/>
                </a:lnTo>
              </a:path>
            </a:pathLst>
          </a:custGeom>
          <a:ln w="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11590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117811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119715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121619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123524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12543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127342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12924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131150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13305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13495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36863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38767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40671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42575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44480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466722" y="52482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90">
                <a:moveTo>
                  <a:pt x="0" y="0"/>
                </a:moveTo>
                <a:lnTo>
                  <a:pt x="0" y="21396"/>
                </a:lnTo>
              </a:path>
            </a:pathLst>
          </a:custGeom>
          <a:ln w="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4829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5020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52106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54011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5591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57819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59723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61627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63531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65436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6735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6925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71158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73062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7496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76871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78775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8067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82583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84487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86391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88306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9021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92114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94018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9592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97827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9973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201635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20353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205443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207347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209262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211166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213070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214974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216878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218783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220687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222591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224495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226399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28303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30218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32122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3402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3593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23783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239739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241643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24354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4545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47355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49270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51174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5307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54982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5688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58790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6069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6259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64503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66407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68311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70226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72130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74034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75938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77842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79746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81651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8355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85459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87363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89267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91182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93086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94990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96894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9879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30070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30260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304511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306415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308319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310223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31213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31404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31594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31785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31975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321658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32356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325467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327371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329275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33117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33309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334998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336902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38806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34071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342614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344518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346423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348327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35023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352135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354049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5899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7803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9708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81612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83516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85430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87334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89239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91143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93047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94951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96855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98759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00663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02568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04472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06386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08290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10194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12099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14003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15907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17811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19715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21619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23524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25438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27342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29246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31150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33055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34959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36863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38767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40671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42575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44480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46394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48298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50202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52106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54011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155915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157819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159723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161627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163531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165436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67350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69254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71158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73062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74967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76871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78775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80679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82583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84487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86391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88306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90210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92114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94018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95922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97827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99731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201635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203539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205443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207347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209262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211166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213070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214974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216878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218783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220687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222591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224495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226399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228303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230218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232122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234026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235930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237834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239739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241643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243547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245451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247355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249270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251174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253078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254982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256886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258790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260694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262599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264503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266407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268311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270226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272130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274034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275938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277842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279746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281651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283555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285459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287363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289267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291182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293086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294990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296894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2987986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300702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302607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304511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306415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308319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310223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312138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314042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315946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317850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319754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321658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323562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325467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327371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329275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331179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333093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3349981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336902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3388064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340710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3426147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3445188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3464230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3483272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3502313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3521355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3540499" y="198132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5899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7803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9708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81612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83516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85430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87334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89239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91143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93047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94951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96855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98759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00663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02568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04472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06386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08290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10194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12099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14003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15907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17811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19715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21619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23524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25438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27342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129246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131150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13305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134959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136863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138767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140671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142575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144480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46394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48298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50202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52106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154011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15591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157819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159723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161627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163531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165436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67350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69254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71158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73062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174967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176871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178775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180679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82583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84487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86391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88306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90210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92114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94018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95922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97827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99731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201635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203539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205443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207347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209262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211166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213070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214974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216878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218783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220687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222591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224495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226399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228303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230218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232122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234026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235930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237834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239739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241643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243547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245451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247355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249270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251174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253078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254982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256886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258790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260694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262599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264503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266407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268311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270226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272130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274034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275938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277842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279746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281651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283555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285459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287363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289267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91182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93086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94990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96894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987986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300702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302607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304511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306415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308319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310223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312138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314042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315946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317850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319754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321658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323562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325467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327371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329275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331179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333093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3349981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336902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3388064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340710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3426147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3445188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3464230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3483272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3502313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3521355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3540499" y="184957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5899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7803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9708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81612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83516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85430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87334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89239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91143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93047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94951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96855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98759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00663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02568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04472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06386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08290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10194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12099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114003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115907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117811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119715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121619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123524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125438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127342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129246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31150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33055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34959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36863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38767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40671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42575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44480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46394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48298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50202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52106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54011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55915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57819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59723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61627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63531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65436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67350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69254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71158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73062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74967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76871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78775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80679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82583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84487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86391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88306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90210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92114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94018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95922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97827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99731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201635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203539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205443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207347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209262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211166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213070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214974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216878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218783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220687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222591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224495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226399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228303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230218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232122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234026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235930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37834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39739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41643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43547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245451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247355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249270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251174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253078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54982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256886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258790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260694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262599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264503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266407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268311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270226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272130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274034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75938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77842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79746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81651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83555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85459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87363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89267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91182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93086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94990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96894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987986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300702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302607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304511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306415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308319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310223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12138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314042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315946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317850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319754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321658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323562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325467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27371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329275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331179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333093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3349981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336902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3388064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340710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3426147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3445188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3464230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3483272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3502313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3521355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3540499" y="1717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5899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7803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9708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81612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83516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85430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87334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89239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91143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93047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94951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96855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98759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00663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02568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04472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106386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108290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110194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112099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14003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15907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117811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19715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21619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23524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25438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27342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129246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131150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13305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134959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136863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138767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140671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142575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144480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146394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148298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150202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152106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154011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15591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157819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159723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161627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163531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165436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167350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169254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171158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173062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174967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176871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178775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180679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182583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184487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186391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188306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190210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192114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194018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195922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197827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199731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201635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203539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205443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207347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209262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211166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213070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214974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216878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218783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220687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222591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224495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226399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228303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230218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232122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234026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235930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237834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239739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241643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243547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245451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247355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249270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251174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253078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254982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256886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258790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260694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262599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264503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266407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268311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270226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272130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274034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275938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277842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279746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281651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283555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285459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287363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289267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291182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293086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294990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96894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2987986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300702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302607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304511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306415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308319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310223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312138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314042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315946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317850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319754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321658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323562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325467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327371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329275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331179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333093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3349981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336902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3388064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340710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3426147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3445188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3464230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3483272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3502313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3521355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3540499" y="158605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5899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7803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9708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81612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83516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85430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87334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89239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91143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93047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94951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96855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98759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100663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102568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104472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106386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108290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110194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12099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14003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15907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17811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19715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121619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123524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125438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127342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129246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131150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33055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34959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36863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38767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40671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142575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144480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146394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148298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50202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52106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54011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55915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57819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59723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161627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163531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165436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167350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169254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171158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173062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74967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76871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78775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80679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182583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184487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186391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188306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90210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92114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94018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95922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97827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99731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201635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203539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205443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207347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209262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211166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213070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214974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216878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218783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220687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222591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224495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226399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228303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230218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232122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234026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235930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237834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239739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241643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243547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245451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247355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249270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251174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253078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254982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256886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258790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260694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262599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264503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266407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268311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270226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272130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274034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275938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277842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279746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281651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283555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285459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287363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289267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291182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293086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294990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296894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2987986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300702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302607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304511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306415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308319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310223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312138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314042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315946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317850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319754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321658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323562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325467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327371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329275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331179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333093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3349981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336902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3388064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340710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3426147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3445188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3464230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3483272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3502313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3521355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3540499" y="145419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5899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7803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9708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81612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83516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85430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87334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89239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91143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93047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94951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96855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98759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100663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102568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104472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106386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108290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110194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12099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14003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15907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17811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19715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121619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23524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25438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27342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29246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31150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3305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34959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36863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138767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40671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142575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144480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146394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148298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150202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152106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54011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5591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57819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59723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61627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63531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65436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67350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169254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171158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173062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74967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76871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178775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180679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182583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184487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186391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188306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190210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192114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194018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95922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97827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199731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201635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203539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205443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207347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209262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211166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213070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214974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216878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218783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220687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222591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224495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226399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228303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230218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232122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34026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35930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37834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39739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41643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43547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45451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47355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49270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51174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53078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54982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56886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58790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60694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62599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64503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66407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68311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70226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72130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74034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75938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77842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79746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81651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83555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85459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87363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89267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91182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93086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94990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296894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2987986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300702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302607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304511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306415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308319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310223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312138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314042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315946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317850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319754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321658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323562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325467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327371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329275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331179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333093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3349981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336902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3388064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340710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3426147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3445188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3464230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3483272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3502313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3521355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3540499" y="13224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75899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77803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79708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81612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83516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85430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87334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89239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91143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93047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94951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96855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98759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00663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02568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04472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06386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08290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10194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12099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14003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15907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17811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19715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21619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23524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25438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27342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29246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31150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33055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34959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36863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38767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40671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42575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44480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46394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48298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50202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52106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54011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55915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57819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59723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61627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63531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65436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67350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69254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71158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73062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74967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76871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78775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80679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82583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84487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86391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88306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90210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92114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94018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95922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97827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99731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01635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03539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05443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07347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09262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11166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13070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14974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16878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218783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220687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222591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224495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226399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228303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230218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232122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234026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235930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237834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239739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241643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243547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245451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247355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249270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251174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253078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254982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256886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258790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260694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262599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264503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266407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268311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270226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272130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274034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275938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2778733" y="1188297"/>
            <a:ext cx="0" cy="5715"/>
          </a:xfrm>
          <a:custGeom>
            <a:avLst/>
            <a:gdLst/>
            <a:ahLst/>
            <a:cxnLst/>
            <a:rect l="l" t="t" r="r" b="b"/>
            <a:pathLst>
              <a:path w="0" h="5715">
                <a:moveTo>
                  <a:pt x="0" y="0"/>
                </a:moveTo>
                <a:lnTo>
                  <a:pt x="0" y="5658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279746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281651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283555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285459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287363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289267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291182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293086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294990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296894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2987986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300702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302607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304511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306415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308319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310223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312138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314042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315946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317850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319754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321658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323562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325467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327371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329275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331179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333093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3349981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336902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3388064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340710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3426147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3445188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3464230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3483272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3502313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3521355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3540499" y="119067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75899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77803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79708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81612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83516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85430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87334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89239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91143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93047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94951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96855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98759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00663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02568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04472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06386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08290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10194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12099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14003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15907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17811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19715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21619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23524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25438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27342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29246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31150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3305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34959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36863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38767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40671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42575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44480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46394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48298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50202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52106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54011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5591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57819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59723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61627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63531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65436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67350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69254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71158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73062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74967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76871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78775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80679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82583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84487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86391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88306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90210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92114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94018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95922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97827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99731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01635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03539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05443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07347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09262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11166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13070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14974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16878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18783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20687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22591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24495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26399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28303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30218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32122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34026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35930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37834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39739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41643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43547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45451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47355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49270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51174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53078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54982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56886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58790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60694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62599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64503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66407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68311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70226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72130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74034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75938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779603" y="105653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79746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81651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83555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85459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87363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89267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91182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93086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94990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96894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987986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300702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302607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304511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306415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308319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310223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312138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314042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315946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317850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319754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321658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323562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325467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327371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329275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331179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333093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3349981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336902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3388064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340710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3426147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3445188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3464230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3483272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3502313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3521355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3540499" y="10589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75899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77803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79708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81612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83516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85430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87334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89239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91143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93047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94951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96855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98759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00663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02568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04472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06386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08290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10194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12099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14003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15907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17811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119715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121619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123524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125438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27342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29246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31150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33055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34959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136863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138767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140671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142575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144480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46394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48298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50202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52106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54011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155915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157819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159723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161627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63531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65436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167350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169254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71158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173062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74967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76871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78775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80679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82583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84487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86391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88306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90210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92114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94018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95922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97827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99731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01635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03539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05443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07347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09262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11166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13070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14974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16878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18783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20687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22591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24495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26399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28303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30218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32122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34026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35930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37834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39739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41643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43547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45451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47355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49270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51174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53078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54982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56886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58790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60694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262599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264503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266407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268311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270226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272130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274034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275938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2778733" y="924678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279746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281651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283555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285459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287363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289267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291182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293086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294990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296894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2987986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00702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02607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04511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06415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08319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10223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12138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14042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15946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17850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19754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21658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23562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25467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27371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29275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31179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33093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349981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36902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388064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40710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426147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445188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464230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483272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502313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521355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540499" y="92706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75899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77803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79708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81612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83516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85430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87334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89239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91143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93047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94951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96855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98759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00663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102568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104472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06386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08290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110194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112099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114003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115907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117811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119715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121619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123524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125438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127342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129246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131150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13305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134959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136863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138767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140671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142575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144480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146394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148298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150202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152106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154011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15591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157819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159723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161627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163531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165436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167350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169254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171158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173062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174967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176871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178775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180679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182583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184487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186391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188306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190210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192114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194018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195922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197827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199731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01635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03539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05443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07347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209262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211166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213070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214974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216878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218783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220687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222591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224495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226399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228303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30218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32122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234026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35930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37834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39739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41643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43547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45451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47355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49270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51174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53078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54982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56886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58790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60694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62599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64503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66407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68311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70226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72130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74034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75938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779603" y="791515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1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79746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81651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83555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85459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87363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89267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91182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93086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94990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96894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987986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300702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302607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304511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306415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308319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310223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312138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314042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315946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317850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319754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321658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323562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325467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327371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329275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331179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333093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3349981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336902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3388064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340710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3426147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3445188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3464230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3483272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3502313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3521355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3540499" y="7953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75899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77803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79708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81612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83516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85430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87334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89239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91143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93047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94951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96855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98759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100663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102568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104472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106386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108290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110194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112099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114003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115907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117811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119715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121619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123524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125438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127342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129246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131150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133055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134959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136863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138767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140671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142575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144480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146394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148298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150202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152106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154011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155915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157819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159723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161627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163531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165436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167350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169254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171158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173062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174967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176871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178775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180679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182583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184487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186391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188306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190210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192114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194018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195922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197827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199731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201635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203539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205443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207347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209262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211166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213070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214974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216878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218783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220687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222591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224495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226399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228303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230218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232122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234026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235930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237834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239739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241643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243547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245451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247355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249270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251174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253078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254982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256886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258790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260694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262599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264503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266407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268311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270226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272130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274034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275938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277842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279746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281651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283555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285459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287363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289267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291182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293086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294990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296894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2987986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300702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302607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304511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306415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308319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310223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312138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314042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315946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317850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319754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321658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323562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325467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327371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329275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331179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333093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3349981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336902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3388064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340710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3426147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3445188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3464230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3483272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3502313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3521355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3540499" y="6635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7589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77803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7970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8161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8351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8543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8733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89239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91143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93047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9495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96855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98759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10066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102568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104472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10638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108290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11019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112099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114003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11590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117811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119715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121619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123524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12543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127342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12924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131150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13305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13495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136863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138767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140671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142575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144480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146394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14829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15020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152106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154011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15591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157819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159723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161627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163531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165436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16735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16925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171158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173062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17496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176871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178775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18067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182583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184487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186391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188306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19021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192114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194018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19592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197827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19973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201635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203539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205443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207347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209262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211166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213070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214974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216878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218783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220687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222591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224495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226399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228303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230218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232122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234026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235930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237834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239739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241643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243547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245451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247355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249270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251174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253078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254982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256886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258790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260694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262599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264503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266407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268311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270226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272130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274034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275938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277842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279746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281651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283555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285459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287363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289267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291182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293086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294990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296894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2987986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300702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302607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304511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306415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308319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310223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312138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314042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315946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317850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319754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321658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323562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325467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327371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329275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331179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333093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3349981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336902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3388064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340710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3426147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3445188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3464230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3483272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3502313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3521355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3540499" y="5317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811310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811310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811310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811310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811310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811310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811310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811310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811310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811310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811310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811310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811310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811310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811310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811310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811310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811310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811310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811310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811310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811310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811310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811310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811310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811310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811310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811310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811310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811310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811310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811310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811310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811310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811310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811310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811310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811310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811310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811310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811310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811310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811310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811310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811310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811310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811310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811310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811310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811310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811310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811310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811310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811310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811310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811310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811310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811310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811310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811310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811310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811310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811310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811310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811310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811310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811310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811310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811310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811310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811310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811310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811310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811310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811310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811310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811310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811310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811310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811310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811310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811310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811310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811310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811310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811310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811310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811310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1139214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1139214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1139214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1139214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1139214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1139214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1139214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1139214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1139214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1139214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1139214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1139214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1139214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1139214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1139214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1139214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1139214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1139214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1139214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1139214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1139214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1139214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1139214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1139214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1139214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1139214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1139214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1139214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1139214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1139214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1139214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1139214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1139214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1139214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1139214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1139214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1139214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1139214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1139214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1139214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1139214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1139214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1139214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1139214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1139214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1139214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1139214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1139214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1139214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1139214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1139214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1139214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1139214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1139214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1139214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1139214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1139214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1139214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1139214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1139214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1139214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1139214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1139214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1139214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1139214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1139214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1139214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1139214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1139214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1139214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1139214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1139214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1139214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1139214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1139214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1139214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1139214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1139214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1139214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1139214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1139214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1139214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1139214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1139214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1139214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1139214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1139214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1467117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1467117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1467117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1467117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1467117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1467117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1467117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1467117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1467117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1467117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1467117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1467117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1467117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1467117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1467117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1467117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1467117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1467117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1467117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1467117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1467117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1467117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1467117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1467117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1467117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1467117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1467117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1467117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1467117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1467117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1467117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1467117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1467117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1467117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1467117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1467117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1467117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1467117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1467117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1467117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1467117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1467117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1467117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1467117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1467117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1467117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1467117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1467117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1467117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1467117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1467117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1467117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1467117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1467117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1467117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1467117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1467117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1467117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1467117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1467117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1467117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1467117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1467117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1467117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1467117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1467117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1467117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1467117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/>
          <p:nvPr/>
        </p:nvSpPr>
        <p:spPr>
          <a:xfrm>
            <a:off x="1467117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" name="object 2892"/>
          <p:cNvSpPr/>
          <p:nvPr/>
        </p:nvSpPr>
        <p:spPr>
          <a:xfrm>
            <a:off x="1467117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1467117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1467117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1467117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1467117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1467117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/>
          <p:nvPr/>
        </p:nvSpPr>
        <p:spPr>
          <a:xfrm>
            <a:off x="1467117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" name="object 2899"/>
          <p:cNvSpPr/>
          <p:nvPr/>
        </p:nvSpPr>
        <p:spPr>
          <a:xfrm>
            <a:off x="1467117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" name="object 2900"/>
          <p:cNvSpPr/>
          <p:nvPr/>
        </p:nvSpPr>
        <p:spPr>
          <a:xfrm>
            <a:off x="1467117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" name="object 2901"/>
          <p:cNvSpPr/>
          <p:nvPr/>
        </p:nvSpPr>
        <p:spPr>
          <a:xfrm>
            <a:off x="1467117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" name="object 2902"/>
          <p:cNvSpPr/>
          <p:nvPr/>
        </p:nvSpPr>
        <p:spPr>
          <a:xfrm>
            <a:off x="1467117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" name="object 2903"/>
          <p:cNvSpPr/>
          <p:nvPr/>
        </p:nvSpPr>
        <p:spPr>
          <a:xfrm>
            <a:off x="1467117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" name="object 2904"/>
          <p:cNvSpPr/>
          <p:nvPr/>
        </p:nvSpPr>
        <p:spPr>
          <a:xfrm>
            <a:off x="1467117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1467117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1467117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1467117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1467117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1795021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/>
          <p:nvPr/>
        </p:nvSpPr>
        <p:spPr>
          <a:xfrm>
            <a:off x="1795021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" name="object 2911"/>
          <p:cNvSpPr/>
          <p:nvPr/>
        </p:nvSpPr>
        <p:spPr>
          <a:xfrm>
            <a:off x="1795021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" name="object 2912"/>
          <p:cNvSpPr/>
          <p:nvPr/>
        </p:nvSpPr>
        <p:spPr>
          <a:xfrm>
            <a:off x="1795021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" name="object 2913"/>
          <p:cNvSpPr/>
          <p:nvPr/>
        </p:nvSpPr>
        <p:spPr>
          <a:xfrm>
            <a:off x="1795021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" name="object 2914"/>
          <p:cNvSpPr/>
          <p:nvPr/>
        </p:nvSpPr>
        <p:spPr>
          <a:xfrm>
            <a:off x="1795021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" name="object 2915"/>
          <p:cNvSpPr/>
          <p:nvPr/>
        </p:nvSpPr>
        <p:spPr>
          <a:xfrm>
            <a:off x="1795021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" name="object 2916"/>
          <p:cNvSpPr/>
          <p:nvPr/>
        </p:nvSpPr>
        <p:spPr>
          <a:xfrm>
            <a:off x="1795021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" name="object 2917"/>
          <p:cNvSpPr/>
          <p:nvPr/>
        </p:nvSpPr>
        <p:spPr>
          <a:xfrm>
            <a:off x="1795021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1795021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1795021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1795021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1795021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1795021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1795021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/>
          <p:nvPr/>
        </p:nvSpPr>
        <p:spPr>
          <a:xfrm>
            <a:off x="1795021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" name="object 2925"/>
          <p:cNvSpPr/>
          <p:nvPr/>
        </p:nvSpPr>
        <p:spPr>
          <a:xfrm>
            <a:off x="1795021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" name="object 2926"/>
          <p:cNvSpPr/>
          <p:nvPr/>
        </p:nvSpPr>
        <p:spPr>
          <a:xfrm>
            <a:off x="1795021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" name="object 2927"/>
          <p:cNvSpPr/>
          <p:nvPr/>
        </p:nvSpPr>
        <p:spPr>
          <a:xfrm>
            <a:off x="1795021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" name="object 2928"/>
          <p:cNvSpPr/>
          <p:nvPr/>
        </p:nvSpPr>
        <p:spPr>
          <a:xfrm>
            <a:off x="1795021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1795021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1795021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1795021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1795021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/>
          <p:nvPr/>
        </p:nvSpPr>
        <p:spPr>
          <a:xfrm>
            <a:off x="1795021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" name="object 2934"/>
          <p:cNvSpPr/>
          <p:nvPr/>
        </p:nvSpPr>
        <p:spPr>
          <a:xfrm>
            <a:off x="1795021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" name="object 2935"/>
          <p:cNvSpPr/>
          <p:nvPr/>
        </p:nvSpPr>
        <p:spPr>
          <a:xfrm>
            <a:off x="1795021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" name="object 2936"/>
          <p:cNvSpPr/>
          <p:nvPr/>
        </p:nvSpPr>
        <p:spPr>
          <a:xfrm>
            <a:off x="1795021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" name="object 2937"/>
          <p:cNvSpPr/>
          <p:nvPr/>
        </p:nvSpPr>
        <p:spPr>
          <a:xfrm>
            <a:off x="1795021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" name="object 2938"/>
          <p:cNvSpPr/>
          <p:nvPr/>
        </p:nvSpPr>
        <p:spPr>
          <a:xfrm>
            <a:off x="1795021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" name="object 2939"/>
          <p:cNvSpPr/>
          <p:nvPr/>
        </p:nvSpPr>
        <p:spPr>
          <a:xfrm>
            <a:off x="1795021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" name="object 2940"/>
          <p:cNvSpPr/>
          <p:nvPr/>
        </p:nvSpPr>
        <p:spPr>
          <a:xfrm>
            <a:off x="1795021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1795021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1795021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1795021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1795021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1795021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1795021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1795021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1795021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1795021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/>
          <p:nvPr/>
        </p:nvSpPr>
        <p:spPr>
          <a:xfrm>
            <a:off x="1795021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" name="object 2951"/>
          <p:cNvSpPr/>
          <p:nvPr/>
        </p:nvSpPr>
        <p:spPr>
          <a:xfrm>
            <a:off x="1795021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1795021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1795021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1795021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1795021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1795021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1795021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1795021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/>
          <p:nvPr/>
        </p:nvSpPr>
        <p:spPr>
          <a:xfrm>
            <a:off x="1795021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" name="object 2960"/>
          <p:cNvSpPr/>
          <p:nvPr/>
        </p:nvSpPr>
        <p:spPr>
          <a:xfrm>
            <a:off x="1795021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1795021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1795021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1795021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1795021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1795021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1795021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/>
          <p:nvPr/>
        </p:nvSpPr>
        <p:spPr>
          <a:xfrm>
            <a:off x="1795021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" name="object 2968"/>
          <p:cNvSpPr/>
          <p:nvPr/>
        </p:nvSpPr>
        <p:spPr>
          <a:xfrm>
            <a:off x="1795021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1795021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1795021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1795021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/>
          <p:nvPr/>
        </p:nvSpPr>
        <p:spPr>
          <a:xfrm>
            <a:off x="1795021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" name="object 2973"/>
          <p:cNvSpPr/>
          <p:nvPr/>
        </p:nvSpPr>
        <p:spPr>
          <a:xfrm>
            <a:off x="1795021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1795021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1795021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/>
          <p:nvPr/>
        </p:nvSpPr>
        <p:spPr>
          <a:xfrm>
            <a:off x="1795021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" name="object 2977"/>
          <p:cNvSpPr/>
          <p:nvPr/>
        </p:nvSpPr>
        <p:spPr>
          <a:xfrm>
            <a:off x="1795021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/>
          <p:nvPr/>
        </p:nvSpPr>
        <p:spPr>
          <a:xfrm>
            <a:off x="1795021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" name="object 2979"/>
          <p:cNvSpPr/>
          <p:nvPr/>
        </p:nvSpPr>
        <p:spPr>
          <a:xfrm>
            <a:off x="1795021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1795021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1795021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1795021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1795021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/>
          <p:nvPr/>
        </p:nvSpPr>
        <p:spPr>
          <a:xfrm>
            <a:off x="1795021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" name="object 2985"/>
          <p:cNvSpPr/>
          <p:nvPr/>
        </p:nvSpPr>
        <p:spPr>
          <a:xfrm>
            <a:off x="1795021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1795021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/>
          <p:nvPr/>
        </p:nvSpPr>
        <p:spPr>
          <a:xfrm>
            <a:off x="1795021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" name="object 2988"/>
          <p:cNvSpPr/>
          <p:nvPr/>
        </p:nvSpPr>
        <p:spPr>
          <a:xfrm>
            <a:off x="1795021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1795021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1795021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1795021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1795021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/>
          <p:nvPr/>
        </p:nvSpPr>
        <p:spPr>
          <a:xfrm>
            <a:off x="1795021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" name="object 2994"/>
          <p:cNvSpPr/>
          <p:nvPr/>
        </p:nvSpPr>
        <p:spPr>
          <a:xfrm>
            <a:off x="1795021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1795021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/>
          <p:nvPr/>
        </p:nvSpPr>
        <p:spPr>
          <a:xfrm>
            <a:off x="1795021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" name="object 2997"/>
          <p:cNvSpPr/>
          <p:nvPr/>
        </p:nvSpPr>
        <p:spPr>
          <a:xfrm>
            <a:off x="2122925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2122925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2122925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2122925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2122925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/>
          <p:nvPr/>
        </p:nvSpPr>
        <p:spPr>
          <a:xfrm>
            <a:off x="2122925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" name="object 3003"/>
          <p:cNvSpPr/>
          <p:nvPr/>
        </p:nvSpPr>
        <p:spPr>
          <a:xfrm>
            <a:off x="2122925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/>
          <p:nvPr/>
        </p:nvSpPr>
        <p:spPr>
          <a:xfrm>
            <a:off x="2122925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" name="object 3005"/>
          <p:cNvSpPr/>
          <p:nvPr/>
        </p:nvSpPr>
        <p:spPr>
          <a:xfrm>
            <a:off x="2122925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2122925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2122925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2122925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2122925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/>
          <p:nvPr/>
        </p:nvSpPr>
        <p:spPr>
          <a:xfrm>
            <a:off x="2122925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" name="object 3011"/>
          <p:cNvSpPr/>
          <p:nvPr/>
        </p:nvSpPr>
        <p:spPr>
          <a:xfrm>
            <a:off x="2122925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2122925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/>
          <p:nvPr/>
        </p:nvSpPr>
        <p:spPr>
          <a:xfrm>
            <a:off x="2122925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" name="object 3014"/>
          <p:cNvSpPr/>
          <p:nvPr/>
        </p:nvSpPr>
        <p:spPr>
          <a:xfrm>
            <a:off x="2122925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2122925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2122925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2122925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2122925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/>
          <p:nvPr/>
        </p:nvSpPr>
        <p:spPr>
          <a:xfrm>
            <a:off x="2122925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" name="object 3020"/>
          <p:cNvSpPr/>
          <p:nvPr/>
        </p:nvSpPr>
        <p:spPr>
          <a:xfrm>
            <a:off x="2122925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2122925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/>
          <p:nvPr/>
        </p:nvSpPr>
        <p:spPr>
          <a:xfrm>
            <a:off x="2122925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3" name="object 3023"/>
          <p:cNvSpPr/>
          <p:nvPr/>
        </p:nvSpPr>
        <p:spPr>
          <a:xfrm>
            <a:off x="2122925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2122925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2122925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2122925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/>
          <p:nvPr/>
        </p:nvSpPr>
        <p:spPr>
          <a:xfrm>
            <a:off x="2122925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" name="object 3028"/>
          <p:cNvSpPr/>
          <p:nvPr/>
        </p:nvSpPr>
        <p:spPr>
          <a:xfrm>
            <a:off x="2122925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2122925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/>
          <p:nvPr/>
        </p:nvSpPr>
        <p:spPr>
          <a:xfrm>
            <a:off x="2122925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1" name="object 3031"/>
          <p:cNvSpPr/>
          <p:nvPr/>
        </p:nvSpPr>
        <p:spPr>
          <a:xfrm>
            <a:off x="2122925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2122925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/>
          <p:nvPr/>
        </p:nvSpPr>
        <p:spPr>
          <a:xfrm>
            <a:off x="2122925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4" name="object 3034"/>
          <p:cNvSpPr/>
          <p:nvPr/>
        </p:nvSpPr>
        <p:spPr>
          <a:xfrm>
            <a:off x="2122925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" name="object 3035"/>
          <p:cNvSpPr/>
          <p:nvPr/>
        </p:nvSpPr>
        <p:spPr>
          <a:xfrm>
            <a:off x="2122925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" name="object 3036"/>
          <p:cNvSpPr/>
          <p:nvPr/>
        </p:nvSpPr>
        <p:spPr>
          <a:xfrm>
            <a:off x="2122925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7" name="object 3037"/>
          <p:cNvSpPr/>
          <p:nvPr/>
        </p:nvSpPr>
        <p:spPr>
          <a:xfrm>
            <a:off x="2122925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" name="object 3038"/>
          <p:cNvSpPr/>
          <p:nvPr/>
        </p:nvSpPr>
        <p:spPr>
          <a:xfrm>
            <a:off x="2122925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9" name="object 3039"/>
          <p:cNvSpPr/>
          <p:nvPr/>
        </p:nvSpPr>
        <p:spPr>
          <a:xfrm>
            <a:off x="2122925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" name="object 3040"/>
          <p:cNvSpPr/>
          <p:nvPr/>
        </p:nvSpPr>
        <p:spPr>
          <a:xfrm>
            <a:off x="2122925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" name="object 3041"/>
          <p:cNvSpPr/>
          <p:nvPr/>
        </p:nvSpPr>
        <p:spPr>
          <a:xfrm>
            <a:off x="2122925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" name="object 3042"/>
          <p:cNvSpPr/>
          <p:nvPr/>
        </p:nvSpPr>
        <p:spPr>
          <a:xfrm>
            <a:off x="2122925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3" name="object 3043"/>
          <p:cNvSpPr/>
          <p:nvPr/>
        </p:nvSpPr>
        <p:spPr>
          <a:xfrm>
            <a:off x="2122925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" name="object 3044"/>
          <p:cNvSpPr/>
          <p:nvPr/>
        </p:nvSpPr>
        <p:spPr>
          <a:xfrm>
            <a:off x="2122925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" name="object 3045"/>
          <p:cNvSpPr/>
          <p:nvPr/>
        </p:nvSpPr>
        <p:spPr>
          <a:xfrm>
            <a:off x="2122925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6" name="object 3046"/>
          <p:cNvSpPr/>
          <p:nvPr/>
        </p:nvSpPr>
        <p:spPr>
          <a:xfrm>
            <a:off x="2122925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7" name="object 3047"/>
          <p:cNvSpPr/>
          <p:nvPr/>
        </p:nvSpPr>
        <p:spPr>
          <a:xfrm>
            <a:off x="2122925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8" name="object 3048"/>
          <p:cNvSpPr/>
          <p:nvPr/>
        </p:nvSpPr>
        <p:spPr>
          <a:xfrm>
            <a:off x="2122925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9" name="object 3049"/>
          <p:cNvSpPr/>
          <p:nvPr/>
        </p:nvSpPr>
        <p:spPr>
          <a:xfrm>
            <a:off x="2122925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/>
          <p:nvPr/>
        </p:nvSpPr>
        <p:spPr>
          <a:xfrm>
            <a:off x="2122925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1" name="object 3051"/>
          <p:cNvSpPr/>
          <p:nvPr/>
        </p:nvSpPr>
        <p:spPr>
          <a:xfrm>
            <a:off x="2122925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2122925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/>
          <p:nvPr/>
        </p:nvSpPr>
        <p:spPr>
          <a:xfrm>
            <a:off x="2122925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" name="object 3054"/>
          <p:cNvSpPr/>
          <p:nvPr/>
        </p:nvSpPr>
        <p:spPr>
          <a:xfrm>
            <a:off x="2122925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2122925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/>
          <p:nvPr/>
        </p:nvSpPr>
        <p:spPr>
          <a:xfrm>
            <a:off x="2122925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7" name="object 3057"/>
          <p:cNvSpPr/>
          <p:nvPr/>
        </p:nvSpPr>
        <p:spPr>
          <a:xfrm>
            <a:off x="2122925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2122925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2122925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/>
          <p:nvPr/>
        </p:nvSpPr>
        <p:spPr>
          <a:xfrm>
            <a:off x="2122925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1" name="object 3061"/>
          <p:cNvSpPr/>
          <p:nvPr/>
        </p:nvSpPr>
        <p:spPr>
          <a:xfrm>
            <a:off x="2122925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2122925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2122925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/>
          <p:nvPr/>
        </p:nvSpPr>
        <p:spPr>
          <a:xfrm>
            <a:off x="2122925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" name="object 3065"/>
          <p:cNvSpPr/>
          <p:nvPr/>
        </p:nvSpPr>
        <p:spPr>
          <a:xfrm>
            <a:off x="2122925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2122925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2122925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/>
          <p:nvPr/>
        </p:nvSpPr>
        <p:spPr>
          <a:xfrm>
            <a:off x="2122925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9" name="object 3069"/>
          <p:cNvSpPr/>
          <p:nvPr/>
        </p:nvSpPr>
        <p:spPr>
          <a:xfrm>
            <a:off x="2122925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2122925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2122925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/>
          <p:nvPr/>
        </p:nvSpPr>
        <p:spPr>
          <a:xfrm>
            <a:off x="2122925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" name="object 3073"/>
          <p:cNvSpPr/>
          <p:nvPr/>
        </p:nvSpPr>
        <p:spPr>
          <a:xfrm>
            <a:off x="2122925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4" name="object 3074"/>
          <p:cNvSpPr/>
          <p:nvPr/>
        </p:nvSpPr>
        <p:spPr>
          <a:xfrm>
            <a:off x="2122925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5" name="object 3075"/>
          <p:cNvSpPr/>
          <p:nvPr/>
        </p:nvSpPr>
        <p:spPr>
          <a:xfrm>
            <a:off x="2122925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" name="object 3076"/>
          <p:cNvSpPr/>
          <p:nvPr/>
        </p:nvSpPr>
        <p:spPr>
          <a:xfrm>
            <a:off x="2122925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7" name="object 3077"/>
          <p:cNvSpPr/>
          <p:nvPr/>
        </p:nvSpPr>
        <p:spPr>
          <a:xfrm>
            <a:off x="2122925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" name="object 3078"/>
          <p:cNvSpPr/>
          <p:nvPr/>
        </p:nvSpPr>
        <p:spPr>
          <a:xfrm>
            <a:off x="2122925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" name="object 3079"/>
          <p:cNvSpPr/>
          <p:nvPr/>
        </p:nvSpPr>
        <p:spPr>
          <a:xfrm>
            <a:off x="2122925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" name="object 3080"/>
          <p:cNvSpPr/>
          <p:nvPr/>
        </p:nvSpPr>
        <p:spPr>
          <a:xfrm>
            <a:off x="2122925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" name="object 3081"/>
          <p:cNvSpPr/>
          <p:nvPr/>
        </p:nvSpPr>
        <p:spPr>
          <a:xfrm>
            <a:off x="2122925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2122925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2122925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/>
          <p:nvPr/>
        </p:nvSpPr>
        <p:spPr>
          <a:xfrm>
            <a:off x="2122925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" name="object 3085"/>
          <p:cNvSpPr/>
          <p:nvPr/>
        </p:nvSpPr>
        <p:spPr>
          <a:xfrm>
            <a:off x="2450829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2450829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2450829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/>
          <p:nvPr/>
        </p:nvSpPr>
        <p:spPr>
          <a:xfrm>
            <a:off x="2450829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9" name="object 3089"/>
          <p:cNvSpPr/>
          <p:nvPr/>
        </p:nvSpPr>
        <p:spPr>
          <a:xfrm>
            <a:off x="2450829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/>
          <p:nvPr/>
        </p:nvSpPr>
        <p:spPr>
          <a:xfrm>
            <a:off x="2450829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" name="object 3091"/>
          <p:cNvSpPr/>
          <p:nvPr/>
        </p:nvSpPr>
        <p:spPr>
          <a:xfrm>
            <a:off x="2450829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/>
          <p:nvPr/>
        </p:nvSpPr>
        <p:spPr>
          <a:xfrm>
            <a:off x="2450829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" name="object 3093"/>
          <p:cNvSpPr/>
          <p:nvPr/>
        </p:nvSpPr>
        <p:spPr>
          <a:xfrm>
            <a:off x="2450829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2450829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2450829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/>
          <p:nvPr/>
        </p:nvSpPr>
        <p:spPr>
          <a:xfrm>
            <a:off x="2450829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" name="object 3097"/>
          <p:cNvSpPr/>
          <p:nvPr/>
        </p:nvSpPr>
        <p:spPr>
          <a:xfrm>
            <a:off x="2450829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2450829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/>
          <p:nvPr/>
        </p:nvSpPr>
        <p:spPr>
          <a:xfrm>
            <a:off x="2450829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0" name="object 3100"/>
          <p:cNvSpPr/>
          <p:nvPr/>
        </p:nvSpPr>
        <p:spPr>
          <a:xfrm>
            <a:off x="2450829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" name="object 3101"/>
          <p:cNvSpPr/>
          <p:nvPr/>
        </p:nvSpPr>
        <p:spPr>
          <a:xfrm>
            <a:off x="2450829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2450829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2450829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/>
          <p:nvPr/>
        </p:nvSpPr>
        <p:spPr>
          <a:xfrm>
            <a:off x="2450829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" name="object 3105"/>
          <p:cNvSpPr/>
          <p:nvPr/>
        </p:nvSpPr>
        <p:spPr>
          <a:xfrm>
            <a:off x="2450829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2450829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/>
          <p:nvPr/>
        </p:nvSpPr>
        <p:spPr>
          <a:xfrm>
            <a:off x="2450829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" name="object 3108"/>
          <p:cNvSpPr/>
          <p:nvPr/>
        </p:nvSpPr>
        <p:spPr>
          <a:xfrm>
            <a:off x="2450829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" name="object 3109"/>
          <p:cNvSpPr/>
          <p:nvPr/>
        </p:nvSpPr>
        <p:spPr>
          <a:xfrm>
            <a:off x="2450829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/>
          <p:nvPr/>
        </p:nvSpPr>
        <p:spPr>
          <a:xfrm>
            <a:off x="2450829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" name="object 3111"/>
          <p:cNvSpPr/>
          <p:nvPr/>
        </p:nvSpPr>
        <p:spPr>
          <a:xfrm>
            <a:off x="2450829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" name="object 3112"/>
          <p:cNvSpPr/>
          <p:nvPr/>
        </p:nvSpPr>
        <p:spPr>
          <a:xfrm>
            <a:off x="2450829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2450829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/>
          <p:nvPr/>
        </p:nvSpPr>
        <p:spPr>
          <a:xfrm>
            <a:off x="2450829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5" name="object 3115"/>
          <p:cNvSpPr/>
          <p:nvPr/>
        </p:nvSpPr>
        <p:spPr>
          <a:xfrm>
            <a:off x="2450829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6" name="object 3116"/>
          <p:cNvSpPr/>
          <p:nvPr/>
        </p:nvSpPr>
        <p:spPr>
          <a:xfrm>
            <a:off x="2450829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2450829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2450829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/>
          <p:nvPr/>
        </p:nvSpPr>
        <p:spPr>
          <a:xfrm>
            <a:off x="2450829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0" name="object 3120"/>
          <p:cNvSpPr/>
          <p:nvPr/>
        </p:nvSpPr>
        <p:spPr>
          <a:xfrm>
            <a:off x="2450829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/>
          <p:nvPr/>
        </p:nvSpPr>
        <p:spPr>
          <a:xfrm>
            <a:off x="2450829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2" name="object 3122"/>
          <p:cNvSpPr/>
          <p:nvPr/>
        </p:nvSpPr>
        <p:spPr>
          <a:xfrm>
            <a:off x="2450829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" name="object 3123"/>
          <p:cNvSpPr/>
          <p:nvPr/>
        </p:nvSpPr>
        <p:spPr>
          <a:xfrm>
            <a:off x="2450829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/>
          <p:nvPr/>
        </p:nvSpPr>
        <p:spPr>
          <a:xfrm>
            <a:off x="2450829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" name="object 3125"/>
          <p:cNvSpPr/>
          <p:nvPr/>
        </p:nvSpPr>
        <p:spPr>
          <a:xfrm>
            <a:off x="2450829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2450829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2450829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/>
          <p:nvPr/>
        </p:nvSpPr>
        <p:spPr>
          <a:xfrm>
            <a:off x="2450829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" name="object 3129"/>
          <p:cNvSpPr/>
          <p:nvPr/>
        </p:nvSpPr>
        <p:spPr>
          <a:xfrm>
            <a:off x="2450829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0" name="object 3130"/>
          <p:cNvSpPr/>
          <p:nvPr/>
        </p:nvSpPr>
        <p:spPr>
          <a:xfrm>
            <a:off x="2450829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/>
          <p:nvPr/>
        </p:nvSpPr>
        <p:spPr>
          <a:xfrm>
            <a:off x="2450829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" name="object 3132"/>
          <p:cNvSpPr/>
          <p:nvPr/>
        </p:nvSpPr>
        <p:spPr>
          <a:xfrm>
            <a:off x="2450829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/>
          <p:nvPr/>
        </p:nvSpPr>
        <p:spPr>
          <a:xfrm>
            <a:off x="2450829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4" name="object 3134"/>
          <p:cNvSpPr/>
          <p:nvPr/>
        </p:nvSpPr>
        <p:spPr>
          <a:xfrm>
            <a:off x="2450829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" name="object 3135"/>
          <p:cNvSpPr/>
          <p:nvPr/>
        </p:nvSpPr>
        <p:spPr>
          <a:xfrm>
            <a:off x="2450829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" name="object 3136"/>
          <p:cNvSpPr/>
          <p:nvPr/>
        </p:nvSpPr>
        <p:spPr>
          <a:xfrm>
            <a:off x="2450829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/>
          <p:nvPr/>
        </p:nvSpPr>
        <p:spPr>
          <a:xfrm>
            <a:off x="2450829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" name="object 3138"/>
          <p:cNvSpPr/>
          <p:nvPr/>
        </p:nvSpPr>
        <p:spPr>
          <a:xfrm>
            <a:off x="2450829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/>
          <p:nvPr/>
        </p:nvSpPr>
        <p:spPr>
          <a:xfrm>
            <a:off x="2450829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0" name="object 3140"/>
          <p:cNvSpPr/>
          <p:nvPr/>
        </p:nvSpPr>
        <p:spPr>
          <a:xfrm>
            <a:off x="2450829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/>
          <p:nvPr/>
        </p:nvSpPr>
        <p:spPr>
          <a:xfrm>
            <a:off x="2450829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2" name="object 3142"/>
          <p:cNvSpPr/>
          <p:nvPr/>
        </p:nvSpPr>
        <p:spPr>
          <a:xfrm>
            <a:off x="2450829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/>
          <p:nvPr/>
        </p:nvSpPr>
        <p:spPr>
          <a:xfrm>
            <a:off x="2450829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" name="object 3144"/>
          <p:cNvSpPr/>
          <p:nvPr/>
        </p:nvSpPr>
        <p:spPr>
          <a:xfrm>
            <a:off x="2450829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" name="object 3145"/>
          <p:cNvSpPr/>
          <p:nvPr/>
        </p:nvSpPr>
        <p:spPr>
          <a:xfrm>
            <a:off x="2450829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/>
          <p:nvPr/>
        </p:nvSpPr>
        <p:spPr>
          <a:xfrm>
            <a:off x="2450829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" name="object 3147"/>
          <p:cNvSpPr/>
          <p:nvPr/>
        </p:nvSpPr>
        <p:spPr>
          <a:xfrm>
            <a:off x="2450829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2450829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/>
          <p:nvPr/>
        </p:nvSpPr>
        <p:spPr>
          <a:xfrm>
            <a:off x="2450829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" name="object 3150"/>
          <p:cNvSpPr/>
          <p:nvPr/>
        </p:nvSpPr>
        <p:spPr>
          <a:xfrm>
            <a:off x="2450829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2450829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/>
          <p:nvPr/>
        </p:nvSpPr>
        <p:spPr>
          <a:xfrm>
            <a:off x="2450829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" name="object 3153"/>
          <p:cNvSpPr/>
          <p:nvPr/>
        </p:nvSpPr>
        <p:spPr>
          <a:xfrm>
            <a:off x="2450829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" name="object 3154"/>
          <p:cNvSpPr/>
          <p:nvPr/>
        </p:nvSpPr>
        <p:spPr>
          <a:xfrm>
            <a:off x="2450829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" name="object 3155"/>
          <p:cNvSpPr/>
          <p:nvPr/>
        </p:nvSpPr>
        <p:spPr>
          <a:xfrm>
            <a:off x="2450829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" name="object 3156"/>
          <p:cNvSpPr/>
          <p:nvPr/>
        </p:nvSpPr>
        <p:spPr>
          <a:xfrm>
            <a:off x="2450829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" name="object 3157"/>
          <p:cNvSpPr/>
          <p:nvPr/>
        </p:nvSpPr>
        <p:spPr>
          <a:xfrm>
            <a:off x="2450829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" name="object 3158"/>
          <p:cNvSpPr/>
          <p:nvPr/>
        </p:nvSpPr>
        <p:spPr>
          <a:xfrm>
            <a:off x="2450829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" name="object 3159"/>
          <p:cNvSpPr/>
          <p:nvPr/>
        </p:nvSpPr>
        <p:spPr>
          <a:xfrm>
            <a:off x="2450829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2450829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/>
          <p:nvPr/>
        </p:nvSpPr>
        <p:spPr>
          <a:xfrm>
            <a:off x="2450829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2" name="object 3162"/>
          <p:cNvSpPr/>
          <p:nvPr/>
        </p:nvSpPr>
        <p:spPr>
          <a:xfrm>
            <a:off x="2450829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2450829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2450829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/>
          <p:nvPr/>
        </p:nvSpPr>
        <p:spPr>
          <a:xfrm>
            <a:off x="2450829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6" name="object 3166"/>
          <p:cNvSpPr/>
          <p:nvPr/>
        </p:nvSpPr>
        <p:spPr>
          <a:xfrm>
            <a:off x="2450829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2450829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/>
          <p:nvPr/>
        </p:nvSpPr>
        <p:spPr>
          <a:xfrm>
            <a:off x="2450829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" name="object 3169"/>
          <p:cNvSpPr/>
          <p:nvPr/>
        </p:nvSpPr>
        <p:spPr>
          <a:xfrm>
            <a:off x="2450829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0" name="object 3170"/>
          <p:cNvSpPr/>
          <p:nvPr/>
        </p:nvSpPr>
        <p:spPr>
          <a:xfrm>
            <a:off x="2450829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" name="object 3171"/>
          <p:cNvSpPr/>
          <p:nvPr/>
        </p:nvSpPr>
        <p:spPr>
          <a:xfrm>
            <a:off x="2450829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2450829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/>
          <p:nvPr/>
        </p:nvSpPr>
        <p:spPr>
          <a:xfrm>
            <a:off x="2778733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" name="object 3174"/>
          <p:cNvSpPr/>
          <p:nvPr/>
        </p:nvSpPr>
        <p:spPr>
          <a:xfrm>
            <a:off x="2778733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2778733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/>
          <p:nvPr/>
        </p:nvSpPr>
        <p:spPr>
          <a:xfrm>
            <a:off x="2778733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" name="object 3177"/>
          <p:cNvSpPr/>
          <p:nvPr/>
        </p:nvSpPr>
        <p:spPr>
          <a:xfrm>
            <a:off x="2778733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" name="object 3178"/>
          <p:cNvSpPr/>
          <p:nvPr/>
        </p:nvSpPr>
        <p:spPr>
          <a:xfrm>
            <a:off x="2778733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9" name="object 3179"/>
          <p:cNvSpPr/>
          <p:nvPr/>
        </p:nvSpPr>
        <p:spPr>
          <a:xfrm>
            <a:off x="2778733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/>
          <p:nvPr/>
        </p:nvSpPr>
        <p:spPr>
          <a:xfrm>
            <a:off x="2778733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1" name="object 3181"/>
          <p:cNvSpPr/>
          <p:nvPr/>
        </p:nvSpPr>
        <p:spPr>
          <a:xfrm>
            <a:off x="2778733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" name="object 3182"/>
          <p:cNvSpPr/>
          <p:nvPr/>
        </p:nvSpPr>
        <p:spPr>
          <a:xfrm>
            <a:off x="2778733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3" name="object 3183"/>
          <p:cNvSpPr/>
          <p:nvPr/>
        </p:nvSpPr>
        <p:spPr>
          <a:xfrm>
            <a:off x="2778733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4" name="object 3184"/>
          <p:cNvSpPr/>
          <p:nvPr/>
        </p:nvSpPr>
        <p:spPr>
          <a:xfrm>
            <a:off x="2778733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" name="object 3185"/>
          <p:cNvSpPr/>
          <p:nvPr/>
        </p:nvSpPr>
        <p:spPr>
          <a:xfrm>
            <a:off x="2778733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" name="object 3186"/>
          <p:cNvSpPr/>
          <p:nvPr/>
        </p:nvSpPr>
        <p:spPr>
          <a:xfrm>
            <a:off x="2778733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2778733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/>
          <p:nvPr/>
        </p:nvSpPr>
        <p:spPr>
          <a:xfrm>
            <a:off x="2778733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9" name="object 3189"/>
          <p:cNvSpPr/>
          <p:nvPr/>
        </p:nvSpPr>
        <p:spPr>
          <a:xfrm>
            <a:off x="2778733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" name="object 3190"/>
          <p:cNvSpPr/>
          <p:nvPr/>
        </p:nvSpPr>
        <p:spPr>
          <a:xfrm>
            <a:off x="2778733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/>
          <p:nvPr/>
        </p:nvSpPr>
        <p:spPr>
          <a:xfrm>
            <a:off x="2778733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" name="object 3192"/>
          <p:cNvSpPr/>
          <p:nvPr/>
        </p:nvSpPr>
        <p:spPr>
          <a:xfrm>
            <a:off x="2778733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2778733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2778733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/>
          <p:nvPr/>
        </p:nvSpPr>
        <p:spPr>
          <a:xfrm>
            <a:off x="2778733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6" name="object 3196"/>
          <p:cNvSpPr/>
          <p:nvPr/>
        </p:nvSpPr>
        <p:spPr>
          <a:xfrm>
            <a:off x="2778733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/>
          <p:nvPr/>
        </p:nvSpPr>
        <p:spPr>
          <a:xfrm>
            <a:off x="2778733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8" name="object 3198"/>
          <p:cNvSpPr/>
          <p:nvPr/>
        </p:nvSpPr>
        <p:spPr>
          <a:xfrm>
            <a:off x="2778733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2778733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2778733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/>
          <p:nvPr/>
        </p:nvSpPr>
        <p:spPr>
          <a:xfrm>
            <a:off x="2778733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" name="object 3202"/>
          <p:cNvSpPr/>
          <p:nvPr/>
        </p:nvSpPr>
        <p:spPr>
          <a:xfrm>
            <a:off x="2778733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" name="object 3203"/>
          <p:cNvSpPr/>
          <p:nvPr/>
        </p:nvSpPr>
        <p:spPr>
          <a:xfrm>
            <a:off x="2778733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2778733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2778733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2778733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/>
          <p:nvPr/>
        </p:nvSpPr>
        <p:spPr>
          <a:xfrm>
            <a:off x="2778733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" name="object 3208"/>
          <p:cNvSpPr/>
          <p:nvPr/>
        </p:nvSpPr>
        <p:spPr>
          <a:xfrm>
            <a:off x="2778733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" name="object 3209"/>
          <p:cNvSpPr/>
          <p:nvPr/>
        </p:nvSpPr>
        <p:spPr>
          <a:xfrm>
            <a:off x="2778733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0" name="object 3210"/>
          <p:cNvSpPr/>
          <p:nvPr/>
        </p:nvSpPr>
        <p:spPr>
          <a:xfrm>
            <a:off x="2778733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2778733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/>
          <p:nvPr/>
        </p:nvSpPr>
        <p:spPr>
          <a:xfrm>
            <a:off x="2778733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" name="object 3213"/>
          <p:cNvSpPr/>
          <p:nvPr/>
        </p:nvSpPr>
        <p:spPr>
          <a:xfrm>
            <a:off x="2778733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" name="object 3214"/>
          <p:cNvSpPr/>
          <p:nvPr/>
        </p:nvSpPr>
        <p:spPr>
          <a:xfrm>
            <a:off x="2778733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5" name="object 3215"/>
          <p:cNvSpPr/>
          <p:nvPr/>
        </p:nvSpPr>
        <p:spPr>
          <a:xfrm>
            <a:off x="2778733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" name="object 3216"/>
          <p:cNvSpPr/>
          <p:nvPr/>
        </p:nvSpPr>
        <p:spPr>
          <a:xfrm>
            <a:off x="2778733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7" name="object 3217"/>
          <p:cNvSpPr/>
          <p:nvPr/>
        </p:nvSpPr>
        <p:spPr>
          <a:xfrm>
            <a:off x="2778733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8" name="object 3218"/>
          <p:cNvSpPr/>
          <p:nvPr/>
        </p:nvSpPr>
        <p:spPr>
          <a:xfrm>
            <a:off x="2778733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" name="object 3219"/>
          <p:cNvSpPr/>
          <p:nvPr/>
        </p:nvSpPr>
        <p:spPr>
          <a:xfrm>
            <a:off x="2778733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0" name="object 3220"/>
          <p:cNvSpPr/>
          <p:nvPr/>
        </p:nvSpPr>
        <p:spPr>
          <a:xfrm>
            <a:off x="2778733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1" name="object 3221"/>
          <p:cNvSpPr/>
          <p:nvPr/>
        </p:nvSpPr>
        <p:spPr>
          <a:xfrm>
            <a:off x="2778733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2" name="object 3222"/>
          <p:cNvSpPr/>
          <p:nvPr/>
        </p:nvSpPr>
        <p:spPr>
          <a:xfrm>
            <a:off x="2778733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3" name="object 3223"/>
          <p:cNvSpPr/>
          <p:nvPr/>
        </p:nvSpPr>
        <p:spPr>
          <a:xfrm>
            <a:off x="2778733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4" name="object 3224"/>
          <p:cNvSpPr/>
          <p:nvPr/>
        </p:nvSpPr>
        <p:spPr>
          <a:xfrm>
            <a:off x="2778733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5" name="object 3225"/>
          <p:cNvSpPr/>
          <p:nvPr/>
        </p:nvSpPr>
        <p:spPr>
          <a:xfrm>
            <a:off x="2778733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6" name="object 3226"/>
          <p:cNvSpPr/>
          <p:nvPr/>
        </p:nvSpPr>
        <p:spPr>
          <a:xfrm>
            <a:off x="2778733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7" name="object 3227"/>
          <p:cNvSpPr/>
          <p:nvPr/>
        </p:nvSpPr>
        <p:spPr>
          <a:xfrm>
            <a:off x="2778733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8" name="object 3228"/>
          <p:cNvSpPr/>
          <p:nvPr/>
        </p:nvSpPr>
        <p:spPr>
          <a:xfrm>
            <a:off x="2778733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" name="object 3229"/>
          <p:cNvSpPr/>
          <p:nvPr/>
        </p:nvSpPr>
        <p:spPr>
          <a:xfrm>
            <a:off x="2778733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" name="object 3230"/>
          <p:cNvSpPr/>
          <p:nvPr/>
        </p:nvSpPr>
        <p:spPr>
          <a:xfrm>
            <a:off x="2778733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1" name="object 3231"/>
          <p:cNvSpPr/>
          <p:nvPr/>
        </p:nvSpPr>
        <p:spPr>
          <a:xfrm>
            <a:off x="2778733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" name="object 3232"/>
          <p:cNvSpPr/>
          <p:nvPr/>
        </p:nvSpPr>
        <p:spPr>
          <a:xfrm>
            <a:off x="2778733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" name="object 3233"/>
          <p:cNvSpPr/>
          <p:nvPr/>
        </p:nvSpPr>
        <p:spPr>
          <a:xfrm>
            <a:off x="2778733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" name="object 3234"/>
          <p:cNvSpPr/>
          <p:nvPr/>
        </p:nvSpPr>
        <p:spPr>
          <a:xfrm>
            <a:off x="2778733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" name="object 3235"/>
          <p:cNvSpPr/>
          <p:nvPr/>
        </p:nvSpPr>
        <p:spPr>
          <a:xfrm>
            <a:off x="2778733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" name="object 3236"/>
          <p:cNvSpPr/>
          <p:nvPr/>
        </p:nvSpPr>
        <p:spPr>
          <a:xfrm>
            <a:off x="2778733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7" name="object 3237"/>
          <p:cNvSpPr/>
          <p:nvPr/>
        </p:nvSpPr>
        <p:spPr>
          <a:xfrm>
            <a:off x="2778733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" name="object 3238"/>
          <p:cNvSpPr/>
          <p:nvPr/>
        </p:nvSpPr>
        <p:spPr>
          <a:xfrm>
            <a:off x="2778733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9" name="object 3239"/>
          <p:cNvSpPr/>
          <p:nvPr/>
        </p:nvSpPr>
        <p:spPr>
          <a:xfrm>
            <a:off x="2778733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0" name="object 3240"/>
          <p:cNvSpPr/>
          <p:nvPr/>
        </p:nvSpPr>
        <p:spPr>
          <a:xfrm>
            <a:off x="2778733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" name="object 3241"/>
          <p:cNvSpPr/>
          <p:nvPr/>
        </p:nvSpPr>
        <p:spPr>
          <a:xfrm>
            <a:off x="2778733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" name="object 3242"/>
          <p:cNvSpPr/>
          <p:nvPr/>
        </p:nvSpPr>
        <p:spPr>
          <a:xfrm>
            <a:off x="2778733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" name="object 3243"/>
          <p:cNvSpPr/>
          <p:nvPr/>
        </p:nvSpPr>
        <p:spPr>
          <a:xfrm>
            <a:off x="2778733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" name="object 3244"/>
          <p:cNvSpPr/>
          <p:nvPr/>
        </p:nvSpPr>
        <p:spPr>
          <a:xfrm>
            <a:off x="2778733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" name="object 3245"/>
          <p:cNvSpPr/>
          <p:nvPr/>
        </p:nvSpPr>
        <p:spPr>
          <a:xfrm>
            <a:off x="2778733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" name="object 3246"/>
          <p:cNvSpPr/>
          <p:nvPr/>
        </p:nvSpPr>
        <p:spPr>
          <a:xfrm>
            <a:off x="2778733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" name="object 3247"/>
          <p:cNvSpPr/>
          <p:nvPr/>
        </p:nvSpPr>
        <p:spPr>
          <a:xfrm>
            <a:off x="2778733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" name="object 3248"/>
          <p:cNvSpPr/>
          <p:nvPr/>
        </p:nvSpPr>
        <p:spPr>
          <a:xfrm>
            <a:off x="2778733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" name="object 3249"/>
          <p:cNvSpPr/>
          <p:nvPr/>
        </p:nvSpPr>
        <p:spPr>
          <a:xfrm>
            <a:off x="2778733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" name="object 3250"/>
          <p:cNvSpPr/>
          <p:nvPr/>
        </p:nvSpPr>
        <p:spPr>
          <a:xfrm>
            <a:off x="2778733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" name="object 3251"/>
          <p:cNvSpPr/>
          <p:nvPr/>
        </p:nvSpPr>
        <p:spPr>
          <a:xfrm>
            <a:off x="2778733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2" name="object 3252"/>
          <p:cNvSpPr/>
          <p:nvPr/>
        </p:nvSpPr>
        <p:spPr>
          <a:xfrm>
            <a:off x="2778733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" name="object 3253"/>
          <p:cNvSpPr/>
          <p:nvPr/>
        </p:nvSpPr>
        <p:spPr>
          <a:xfrm>
            <a:off x="2778733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" name="object 3254"/>
          <p:cNvSpPr/>
          <p:nvPr/>
        </p:nvSpPr>
        <p:spPr>
          <a:xfrm>
            <a:off x="2778733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" name="object 3255"/>
          <p:cNvSpPr/>
          <p:nvPr/>
        </p:nvSpPr>
        <p:spPr>
          <a:xfrm>
            <a:off x="2778733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6" name="object 3256"/>
          <p:cNvSpPr/>
          <p:nvPr/>
        </p:nvSpPr>
        <p:spPr>
          <a:xfrm>
            <a:off x="2778733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7" name="object 3257"/>
          <p:cNvSpPr/>
          <p:nvPr/>
        </p:nvSpPr>
        <p:spPr>
          <a:xfrm>
            <a:off x="3106637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" name="object 3258"/>
          <p:cNvSpPr/>
          <p:nvPr/>
        </p:nvSpPr>
        <p:spPr>
          <a:xfrm>
            <a:off x="3106637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" name="object 3259"/>
          <p:cNvSpPr/>
          <p:nvPr/>
        </p:nvSpPr>
        <p:spPr>
          <a:xfrm>
            <a:off x="3106637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" name="object 3260"/>
          <p:cNvSpPr/>
          <p:nvPr/>
        </p:nvSpPr>
        <p:spPr>
          <a:xfrm>
            <a:off x="3106637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" name="object 3261"/>
          <p:cNvSpPr/>
          <p:nvPr/>
        </p:nvSpPr>
        <p:spPr>
          <a:xfrm>
            <a:off x="3106637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" name="object 3262"/>
          <p:cNvSpPr/>
          <p:nvPr/>
        </p:nvSpPr>
        <p:spPr>
          <a:xfrm>
            <a:off x="3106637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3" name="object 3263"/>
          <p:cNvSpPr/>
          <p:nvPr/>
        </p:nvSpPr>
        <p:spPr>
          <a:xfrm>
            <a:off x="3106637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" name="object 3264"/>
          <p:cNvSpPr/>
          <p:nvPr/>
        </p:nvSpPr>
        <p:spPr>
          <a:xfrm>
            <a:off x="3106637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" name="object 3265"/>
          <p:cNvSpPr/>
          <p:nvPr/>
        </p:nvSpPr>
        <p:spPr>
          <a:xfrm>
            <a:off x="3106637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" name="object 3266"/>
          <p:cNvSpPr/>
          <p:nvPr/>
        </p:nvSpPr>
        <p:spPr>
          <a:xfrm>
            <a:off x="3106637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7" name="object 3267"/>
          <p:cNvSpPr/>
          <p:nvPr/>
        </p:nvSpPr>
        <p:spPr>
          <a:xfrm>
            <a:off x="3106637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" name="object 3268"/>
          <p:cNvSpPr/>
          <p:nvPr/>
        </p:nvSpPr>
        <p:spPr>
          <a:xfrm>
            <a:off x="3106637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" name="object 3269"/>
          <p:cNvSpPr/>
          <p:nvPr/>
        </p:nvSpPr>
        <p:spPr>
          <a:xfrm>
            <a:off x="3106637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" name="object 3270"/>
          <p:cNvSpPr/>
          <p:nvPr/>
        </p:nvSpPr>
        <p:spPr>
          <a:xfrm>
            <a:off x="3106637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" name="object 3271"/>
          <p:cNvSpPr/>
          <p:nvPr/>
        </p:nvSpPr>
        <p:spPr>
          <a:xfrm>
            <a:off x="3106637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" name="object 3272"/>
          <p:cNvSpPr/>
          <p:nvPr/>
        </p:nvSpPr>
        <p:spPr>
          <a:xfrm>
            <a:off x="3106637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3" name="object 3273"/>
          <p:cNvSpPr/>
          <p:nvPr/>
        </p:nvSpPr>
        <p:spPr>
          <a:xfrm>
            <a:off x="3106637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4" name="object 3274"/>
          <p:cNvSpPr/>
          <p:nvPr/>
        </p:nvSpPr>
        <p:spPr>
          <a:xfrm>
            <a:off x="3106637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" name="object 3275"/>
          <p:cNvSpPr/>
          <p:nvPr/>
        </p:nvSpPr>
        <p:spPr>
          <a:xfrm>
            <a:off x="3106637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6" name="object 3276"/>
          <p:cNvSpPr/>
          <p:nvPr/>
        </p:nvSpPr>
        <p:spPr>
          <a:xfrm>
            <a:off x="3106637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" name="object 3277"/>
          <p:cNvSpPr/>
          <p:nvPr/>
        </p:nvSpPr>
        <p:spPr>
          <a:xfrm>
            <a:off x="3106637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" name="object 3278"/>
          <p:cNvSpPr/>
          <p:nvPr/>
        </p:nvSpPr>
        <p:spPr>
          <a:xfrm>
            <a:off x="3106637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" name="object 3279"/>
          <p:cNvSpPr/>
          <p:nvPr/>
        </p:nvSpPr>
        <p:spPr>
          <a:xfrm>
            <a:off x="3106637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" name="object 3280"/>
          <p:cNvSpPr/>
          <p:nvPr/>
        </p:nvSpPr>
        <p:spPr>
          <a:xfrm>
            <a:off x="3106637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" name="object 3281"/>
          <p:cNvSpPr/>
          <p:nvPr/>
        </p:nvSpPr>
        <p:spPr>
          <a:xfrm>
            <a:off x="3106637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" name="object 3282"/>
          <p:cNvSpPr/>
          <p:nvPr/>
        </p:nvSpPr>
        <p:spPr>
          <a:xfrm>
            <a:off x="3106637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" name="object 3283"/>
          <p:cNvSpPr/>
          <p:nvPr/>
        </p:nvSpPr>
        <p:spPr>
          <a:xfrm>
            <a:off x="3106637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" name="object 3284"/>
          <p:cNvSpPr/>
          <p:nvPr/>
        </p:nvSpPr>
        <p:spPr>
          <a:xfrm>
            <a:off x="3106637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" name="object 3285"/>
          <p:cNvSpPr/>
          <p:nvPr/>
        </p:nvSpPr>
        <p:spPr>
          <a:xfrm>
            <a:off x="3106637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" name="object 3286"/>
          <p:cNvSpPr/>
          <p:nvPr/>
        </p:nvSpPr>
        <p:spPr>
          <a:xfrm>
            <a:off x="3106637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" name="object 3287"/>
          <p:cNvSpPr/>
          <p:nvPr/>
        </p:nvSpPr>
        <p:spPr>
          <a:xfrm>
            <a:off x="3106637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" name="object 3288"/>
          <p:cNvSpPr/>
          <p:nvPr/>
        </p:nvSpPr>
        <p:spPr>
          <a:xfrm>
            <a:off x="3106637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" name="object 3289"/>
          <p:cNvSpPr/>
          <p:nvPr/>
        </p:nvSpPr>
        <p:spPr>
          <a:xfrm>
            <a:off x="3106637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" name="object 3290"/>
          <p:cNvSpPr/>
          <p:nvPr/>
        </p:nvSpPr>
        <p:spPr>
          <a:xfrm>
            <a:off x="3106637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" name="object 3291"/>
          <p:cNvSpPr/>
          <p:nvPr/>
        </p:nvSpPr>
        <p:spPr>
          <a:xfrm>
            <a:off x="3106637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2" name="object 3292"/>
          <p:cNvSpPr/>
          <p:nvPr/>
        </p:nvSpPr>
        <p:spPr>
          <a:xfrm>
            <a:off x="3106637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" name="object 3293"/>
          <p:cNvSpPr/>
          <p:nvPr/>
        </p:nvSpPr>
        <p:spPr>
          <a:xfrm>
            <a:off x="3106637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" name="object 3294"/>
          <p:cNvSpPr/>
          <p:nvPr/>
        </p:nvSpPr>
        <p:spPr>
          <a:xfrm>
            <a:off x="3106637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" name="object 3295"/>
          <p:cNvSpPr/>
          <p:nvPr/>
        </p:nvSpPr>
        <p:spPr>
          <a:xfrm>
            <a:off x="3106637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" name="object 3296"/>
          <p:cNvSpPr/>
          <p:nvPr/>
        </p:nvSpPr>
        <p:spPr>
          <a:xfrm>
            <a:off x="3106637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" name="object 3297"/>
          <p:cNvSpPr/>
          <p:nvPr/>
        </p:nvSpPr>
        <p:spPr>
          <a:xfrm>
            <a:off x="3106637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" name="object 3298"/>
          <p:cNvSpPr/>
          <p:nvPr/>
        </p:nvSpPr>
        <p:spPr>
          <a:xfrm>
            <a:off x="3106637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" name="object 3299"/>
          <p:cNvSpPr/>
          <p:nvPr/>
        </p:nvSpPr>
        <p:spPr>
          <a:xfrm>
            <a:off x="3106637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" name="object 3300"/>
          <p:cNvSpPr/>
          <p:nvPr/>
        </p:nvSpPr>
        <p:spPr>
          <a:xfrm>
            <a:off x="3106637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" name="object 3301"/>
          <p:cNvSpPr/>
          <p:nvPr/>
        </p:nvSpPr>
        <p:spPr>
          <a:xfrm>
            <a:off x="3106637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" name="object 3302"/>
          <p:cNvSpPr/>
          <p:nvPr/>
        </p:nvSpPr>
        <p:spPr>
          <a:xfrm>
            <a:off x="3106637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" name="object 3303"/>
          <p:cNvSpPr/>
          <p:nvPr/>
        </p:nvSpPr>
        <p:spPr>
          <a:xfrm>
            <a:off x="3106637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" name="object 3304"/>
          <p:cNvSpPr/>
          <p:nvPr/>
        </p:nvSpPr>
        <p:spPr>
          <a:xfrm>
            <a:off x="3106637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" name="object 3305"/>
          <p:cNvSpPr/>
          <p:nvPr/>
        </p:nvSpPr>
        <p:spPr>
          <a:xfrm>
            <a:off x="3106637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" name="object 3306"/>
          <p:cNvSpPr/>
          <p:nvPr/>
        </p:nvSpPr>
        <p:spPr>
          <a:xfrm>
            <a:off x="3106637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" name="object 3307"/>
          <p:cNvSpPr/>
          <p:nvPr/>
        </p:nvSpPr>
        <p:spPr>
          <a:xfrm>
            <a:off x="3106637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" name="object 3308"/>
          <p:cNvSpPr/>
          <p:nvPr/>
        </p:nvSpPr>
        <p:spPr>
          <a:xfrm>
            <a:off x="3106637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9" name="object 3309"/>
          <p:cNvSpPr/>
          <p:nvPr/>
        </p:nvSpPr>
        <p:spPr>
          <a:xfrm>
            <a:off x="3106637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0" name="object 3310"/>
          <p:cNvSpPr/>
          <p:nvPr/>
        </p:nvSpPr>
        <p:spPr>
          <a:xfrm>
            <a:off x="3106637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" name="object 3311"/>
          <p:cNvSpPr/>
          <p:nvPr/>
        </p:nvSpPr>
        <p:spPr>
          <a:xfrm>
            <a:off x="3106637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" name="object 3312"/>
          <p:cNvSpPr/>
          <p:nvPr/>
        </p:nvSpPr>
        <p:spPr>
          <a:xfrm>
            <a:off x="3106637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" name="object 3313"/>
          <p:cNvSpPr/>
          <p:nvPr/>
        </p:nvSpPr>
        <p:spPr>
          <a:xfrm>
            <a:off x="3106637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" name="object 3314"/>
          <p:cNvSpPr/>
          <p:nvPr/>
        </p:nvSpPr>
        <p:spPr>
          <a:xfrm>
            <a:off x="3106637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" name="object 3315"/>
          <p:cNvSpPr/>
          <p:nvPr/>
        </p:nvSpPr>
        <p:spPr>
          <a:xfrm>
            <a:off x="3106637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" name="object 3316"/>
          <p:cNvSpPr/>
          <p:nvPr/>
        </p:nvSpPr>
        <p:spPr>
          <a:xfrm>
            <a:off x="3106637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" name="object 3317"/>
          <p:cNvSpPr/>
          <p:nvPr/>
        </p:nvSpPr>
        <p:spPr>
          <a:xfrm>
            <a:off x="3106637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8" name="object 3318"/>
          <p:cNvSpPr/>
          <p:nvPr/>
        </p:nvSpPr>
        <p:spPr>
          <a:xfrm>
            <a:off x="3106637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9" name="object 3319"/>
          <p:cNvSpPr/>
          <p:nvPr/>
        </p:nvSpPr>
        <p:spPr>
          <a:xfrm>
            <a:off x="3106637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" name="object 3320"/>
          <p:cNvSpPr/>
          <p:nvPr/>
        </p:nvSpPr>
        <p:spPr>
          <a:xfrm>
            <a:off x="3106637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" name="object 3321"/>
          <p:cNvSpPr/>
          <p:nvPr/>
        </p:nvSpPr>
        <p:spPr>
          <a:xfrm>
            <a:off x="3106637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2" name="object 3322"/>
          <p:cNvSpPr/>
          <p:nvPr/>
        </p:nvSpPr>
        <p:spPr>
          <a:xfrm>
            <a:off x="3106637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" name="object 3323"/>
          <p:cNvSpPr/>
          <p:nvPr/>
        </p:nvSpPr>
        <p:spPr>
          <a:xfrm>
            <a:off x="3106637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4" name="object 3324"/>
          <p:cNvSpPr/>
          <p:nvPr/>
        </p:nvSpPr>
        <p:spPr>
          <a:xfrm>
            <a:off x="3106637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/>
          <p:nvPr/>
        </p:nvSpPr>
        <p:spPr>
          <a:xfrm>
            <a:off x="3106637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" name="object 3326"/>
          <p:cNvSpPr/>
          <p:nvPr/>
        </p:nvSpPr>
        <p:spPr>
          <a:xfrm>
            <a:off x="3106637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/>
          <p:nvPr/>
        </p:nvSpPr>
        <p:spPr>
          <a:xfrm>
            <a:off x="3106637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" name="object 3328"/>
          <p:cNvSpPr/>
          <p:nvPr/>
        </p:nvSpPr>
        <p:spPr>
          <a:xfrm>
            <a:off x="3106637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/>
          <p:nvPr/>
        </p:nvSpPr>
        <p:spPr>
          <a:xfrm>
            <a:off x="3106637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" name="object 3330"/>
          <p:cNvSpPr/>
          <p:nvPr/>
        </p:nvSpPr>
        <p:spPr>
          <a:xfrm>
            <a:off x="3106637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/>
          <p:nvPr/>
        </p:nvSpPr>
        <p:spPr>
          <a:xfrm>
            <a:off x="3106637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" name="object 3332"/>
          <p:cNvSpPr/>
          <p:nvPr/>
        </p:nvSpPr>
        <p:spPr>
          <a:xfrm>
            <a:off x="3106637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/>
          <p:nvPr/>
        </p:nvSpPr>
        <p:spPr>
          <a:xfrm>
            <a:off x="3106637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object 3334"/>
          <p:cNvSpPr/>
          <p:nvPr/>
        </p:nvSpPr>
        <p:spPr>
          <a:xfrm>
            <a:off x="3106637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/>
          <p:nvPr/>
        </p:nvSpPr>
        <p:spPr>
          <a:xfrm>
            <a:off x="3106637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" name="object 3336"/>
          <p:cNvSpPr/>
          <p:nvPr/>
        </p:nvSpPr>
        <p:spPr>
          <a:xfrm>
            <a:off x="3106637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/>
          <p:nvPr/>
        </p:nvSpPr>
        <p:spPr>
          <a:xfrm>
            <a:off x="3106637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" name="object 3338"/>
          <p:cNvSpPr/>
          <p:nvPr/>
        </p:nvSpPr>
        <p:spPr>
          <a:xfrm>
            <a:off x="3106637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/>
          <p:nvPr/>
        </p:nvSpPr>
        <p:spPr>
          <a:xfrm>
            <a:off x="3106637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" name="object 3340"/>
          <p:cNvSpPr/>
          <p:nvPr/>
        </p:nvSpPr>
        <p:spPr>
          <a:xfrm>
            <a:off x="3106637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/>
          <p:nvPr/>
        </p:nvSpPr>
        <p:spPr>
          <a:xfrm>
            <a:off x="3106637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" name="object 3342"/>
          <p:cNvSpPr/>
          <p:nvPr/>
        </p:nvSpPr>
        <p:spPr>
          <a:xfrm>
            <a:off x="3106637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/>
          <p:nvPr/>
        </p:nvSpPr>
        <p:spPr>
          <a:xfrm>
            <a:off x="3106637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" name="object 3344"/>
          <p:cNvSpPr/>
          <p:nvPr/>
        </p:nvSpPr>
        <p:spPr>
          <a:xfrm>
            <a:off x="3106637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/>
          <p:nvPr/>
        </p:nvSpPr>
        <p:spPr>
          <a:xfrm>
            <a:off x="3434541" y="21442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" name="object 3346"/>
          <p:cNvSpPr/>
          <p:nvPr/>
        </p:nvSpPr>
        <p:spPr>
          <a:xfrm>
            <a:off x="3434541" y="21251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/>
          <p:nvPr/>
        </p:nvSpPr>
        <p:spPr>
          <a:xfrm>
            <a:off x="3434541" y="21061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" name="object 3348"/>
          <p:cNvSpPr/>
          <p:nvPr/>
        </p:nvSpPr>
        <p:spPr>
          <a:xfrm>
            <a:off x="3434541" y="20870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/>
          <p:nvPr/>
        </p:nvSpPr>
        <p:spPr>
          <a:xfrm>
            <a:off x="3434541" y="20679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" name="object 3350"/>
          <p:cNvSpPr/>
          <p:nvPr/>
        </p:nvSpPr>
        <p:spPr>
          <a:xfrm>
            <a:off x="3434541" y="20488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/>
          <p:nvPr/>
        </p:nvSpPr>
        <p:spPr>
          <a:xfrm>
            <a:off x="3434541" y="20298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" name="object 3352"/>
          <p:cNvSpPr/>
          <p:nvPr/>
        </p:nvSpPr>
        <p:spPr>
          <a:xfrm>
            <a:off x="3434541" y="20108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/>
          <p:nvPr/>
        </p:nvSpPr>
        <p:spPr>
          <a:xfrm>
            <a:off x="3434541" y="19917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" name="object 3354"/>
          <p:cNvSpPr/>
          <p:nvPr/>
        </p:nvSpPr>
        <p:spPr>
          <a:xfrm>
            <a:off x="3434541" y="19727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" name="object 3355"/>
          <p:cNvSpPr/>
          <p:nvPr/>
        </p:nvSpPr>
        <p:spPr>
          <a:xfrm>
            <a:off x="3434541" y="19536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" name="object 3356"/>
          <p:cNvSpPr/>
          <p:nvPr/>
        </p:nvSpPr>
        <p:spPr>
          <a:xfrm>
            <a:off x="3434541" y="19346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/>
          <p:nvPr/>
        </p:nvSpPr>
        <p:spPr>
          <a:xfrm>
            <a:off x="3434541" y="19156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" name="object 3358"/>
          <p:cNvSpPr/>
          <p:nvPr/>
        </p:nvSpPr>
        <p:spPr>
          <a:xfrm>
            <a:off x="3434541" y="18965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" name="object 3359"/>
          <p:cNvSpPr/>
          <p:nvPr/>
        </p:nvSpPr>
        <p:spPr>
          <a:xfrm>
            <a:off x="3434541" y="18775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" name="object 3360"/>
          <p:cNvSpPr/>
          <p:nvPr/>
        </p:nvSpPr>
        <p:spPr>
          <a:xfrm>
            <a:off x="3434541" y="18583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" name="object 3361"/>
          <p:cNvSpPr/>
          <p:nvPr/>
        </p:nvSpPr>
        <p:spPr>
          <a:xfrm>
            <a:off x="3434541" y="18393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/>
          <p:nvPr/>
        </p:nvSpPr>
        <p:spPr>
          <a:xfrm>
            <a:off x="3434541" y="18202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" name="object 3363"/>
          <p:cNvSpPr/>
          <p:nvPr/>
        </p:nvSpPr>
        <p:spPr>
          <a:xfrm>
            <a:off x="3434541" y="18012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" name="object 3364"/>
          <p:cNvSpPr/>
          <p:nvPr/>
        </p:nvSpPr>
        <p:spPr>
          <a:xfrm>
            <a:off x="3434541" y="17822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" name="object 3365"/>
          <p:cNvSpPr/>
          <p:nvPr/>
        </p:nvSpPr>
        <p:spPr>
          <a:xfrm>
            <a:off x="3434541" y="17631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" name="object 3366"/>
          <p:cNvSpPr/>
          <p:nvPr/>
        </p:nvSpPr>
        <p:spPr>
          <a:xfrm>
            <a:off x="3434541" y="17441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7" name="object 3367"/>
          <p:cNvSpPr/>
          <p:nvPr/>
        </p:nvSpPr>
        <p:spPr>
          <a:xfrm>
            <a:off x="3434541" y="17250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/>
          <p:nvPr/>
        </p:nvSpPr>
        <p:spPr>
          <a:xfrm>
            <a:off x="3434541" y="17060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9" name="object 3369"/>
          <p:cNvSpPr/>
          <p:nvPr/>
        </p:nvSpPr>
        <p:spPr>
          <a:xfrm>
            <a:off x="3434541" y="16869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/>
          <p:nvPr/>
        </p:nvSpPr>
        <p:spPr>
          <a:xfrm>
            <a:off x="3434541" y="16678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1" name="object 3371"/>
          <p:cNvSpPr/>
          <p:nvPr/>
        </p:nvSpPr>
        <p:spPr>
          <a:xfrm>
            <a:off x="3434541" y="16488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/>
          <p:nvPr/>
        </p:nvSpPr>
        <p:spPr>
          <a:xfrm>
            <a:off x="3434541" y="16297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3" name="object 3373"/>
          <p:cNvSpPr/>
          <p:nvPr/>
        </p:nvSpPr>
        <p:spPr>
          <a:xfrm>
            <a:off x="3434541" y="16107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/>
          <p:nvPr/>
        </p:nvSpPr>
        <p:spPr>
          <a:xfrm>
            <a:off x="3434541" y="15916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5" name="object 3375"/>
          <p:cNvSpPr/>
          <p:nvPr/>
        </p:nvSpPr>
        <p:spPr>
          <a:xfrm>
            <a:off x="3434541" y="15726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/>
          <p:nvPr/>
        </p:nvSpPr>
        <p:spPr>
          <a:xfrm>
            <a:off x="3434541" y="15536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7" name="object 3377"/>
          <p:cNvSpPr/>
          <p:nvPr/>
        </p:nvSpPr>
        <p:spPr>
          <a:xfrm>
            <a:off x="3434541" y="15345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/>
          <p:nvPr/>
        </p:nvSpPr>
        <p:spPr>
          <a:xfrm>
            <a:off x="3434541" y="15155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9" name="object 3379"/>
          <p:cNvSpPr/>
          <p:nvPr/>
        </p:nvSpPr>
        <p:spPr>
          <a:xfrm>
            <a:off x="3434541" y="14964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0" name="object 3380"/>
          <p:cNvSpPr/>
          <p:nvPr/>
        </p:nvSpPr>
        <p:spPr>
          <a:xfrm>
            <a:off x="3434541" y="14774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1" name="object 3381"/>
          <p:cNvSpPr/>
          <p:nvPr/>
        </p:nvSpPr>
        <p:spPr>
          <a:xfrm>
            <a:off x="3434541" y="14582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2" name="object 3382"/>
          <p:cNvSpPr/>
          <p:nvPr/>
        </p:nvSpPr>
        <p:spPr>
          <a:xfrm>
            <a:off x="3434541" y="1439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3" name="object 3383"/>
          <p:cNvSpPr/>
          <p:nvPr/>
        </p:nvSpPr>
        <p:spPr>
          <a:xfrm>
            <a:off x="3434541" y="1420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/>
          <p:nvPr/>
        </p:nvSpPr>
        <p:spPr>
          <a:xfrm>
            <a:off x="3434541" y="1401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5" name="object 3385"/>
          <p:cNvSpPr/>
          <p:nvPr/>
        </p:nvSpPr>
        <p:spPr>
          <a:xfrm>
            <a:off x="3434541" y="13821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/>
          <p:nvPr/>
        </p:nvSpPr>
        <p:spPr>
          <a:xfrm>
            <a:off x="3434541" y="13630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7" name="object 3387"/>
          <p:cNvSpPr/>
          <p:nvPr/>
        </p:nvSpPr>
        <p:spPr>
          <a:xfrm>
            <a:off x="3434541" y="13440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8" name="object 3388"/>
          <p:cNvSpPr/>
          <p:nvPr/>
        </p:nvSpPr>
        <p:spPr>
          <a:xfrm>
            <a:off x="3434541" y="13249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9" name="object 3389"/>
          <p:cNvSpPr/>
          <p:nvPr/>
        </p:nvSpPr>
        <p:spPr>
          <a:xfrm>
            <a:off x="3434541" y="13059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/>
          <p:nvPr/>
        </p:nvSpPr>
        <p:spPr>
          <a:xfrm>
            <a:off x="3434541" y="12869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1" name="object 3391"/>
          <p:cNvSpPr/>
          <p:nvPr/>
        </p:nvSpPr>
        <p:spPr>
          <a:xfrm>
            <a:off x="3434541" y="12678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2" name="object 3392"/>
          <p:cNvSpPr/>
          <p:nvPr/>
        </p:nvSpPr>
        <p:spPr>
          <a:xfrm>
            <a:off x="3434541" y="1248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3" name="object 3393"/>
          <p:cNvSpPr/>
          <p:nvPr/>
        </p:nvSpPr>
        <p:spPr>
          <a:xfrm>
            <a:off x="3434541" y="12296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4" name="object 3394"/>
          <p:cNvSpPr/>
          <p:nvPr/>
        </p:nvSpPr>
        <p:spPr>
          <a:xfrm>
            <a:off x="3434541" y="12106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5" name="object 3395"/>
          <p:cNvSpPr/>
          <p:nvPr/>
        </p:nvSpPr>
        <p:spPr>
          <a:xfrm>
            <a:off x="3434541" y="11916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6" name="object 3396"/>
          <p:cNvSpPr/>
          <p:nvPr/>
        </p:nvSpPr>
        <p:spPr>
          <a:xfrm>
            <a:off x="3434541" y="11725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7" name="object 3397"/>
          <p:cNvSpPr/>
          <p:nvPr/>
        </p:nvSpPr>
        <p:spPr>
          <a:xfrm>
            <a:off x="3434541" y="11535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/>
          <p:nvPr/>
        </p:nvSpPr>
        <p:spPr>
          <a:xfrm>
            <a:off x="3434541" y="11344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/>
          <p:nvPr/>
        </p:nvSpPr>
        <p:spPr>
          <a:xfrm>
            <a:off x="3434541" y="1115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0" name="object 3400"/>
          <p:cNvSpPr/>
          <p:nvPr/>
        </p:nvSpPr>
        <p:spPr>
          <a:xfrm>
            <a:off x="3434541" y="1096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1" name="object 3401"/>
          <p:cNvSpPr/>
          <p:nvPr/>
        </p:nvSpPr>
        <p:spPr>
          <a:xfrm>
            <a:off x="3434541" y="10773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2" name="object 3402"/>
          <p:cNvSpPr/>
          <p:nvPr/>
        </p:nvSpPr>
        <p:spPr>
          <a:xfrm>
            <a:off x="3434541" y="10583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3" name="object 3403"/>
          <p:cNvSpPr/>
          <p:nvPr/>
        </p:nvSpPr>
        <p:spPr>
          <a:xfrm>
            <a:off x="3434541" y="10391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4" name="object 3404"/>
          <p:cNvSpPr/>
          <p:nvPr/>
        </p:nvSpPr>
        <p:spPr>
          <a:xfrm>
            <a:off x="3434541" y="1020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5" name="object 3405"/>
          <p:cNvSpPr/>
          <p:nvPr/>
        </p:nvSpPr>
        <p:spPr>
          <a:xfrm>
            <a:off x="3434541" y="1001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6" name="object 3406"/>
          <p:cNvSpPr/>
          <p:nvPr/>
        </p:nvSpPr>
        <p:spPr>
          <a:xfrm>
            <a:off x="3434541" y="9820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7" name="object 3407"/>
          <p:cNvSpPr/>
          <p:nvPr/>
        </p:nvSpPr>
        <p:spPr>
          <a:xfrm>
            <a:off x="3434541" y="9629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8" name="object 3408"/>
          <p:cNvSpPr/>
          <p:nvPr/>
        </p:nvSpPr>
        <p:spPr>
          <a:xfrm>
            <a:off x="3434541" y="943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9" name="object 3409"/>
          <p:cNvSpPr/>
          <p:nvPr/>
        </p:nvSpPr>
        <p:spPr>
          <a:xfrm>
            <a:off x="3434541" y="924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0" name="object 3410"/>
          <p:cNvSpPr/>
          <p:nvPr/>
        </p:nvSpPr>
        <p:spPr>
          <a:xfrm>
            <a:off x="3434541" y="905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1" name="object 3411"/>
          <p:cNvSpPr/>
          <p:nvPr/>
        </p:nvSpPr>
        <p:spPr>
          <a:xfrm>
            <a:off x="3434541" y="8868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2" name="object 3412"/>
          <p:cNvSpPr/>
          <p:nvPr/>
        </p:nvSpPr>
        <p:spPr>
          <a:xfrm>
            <a:off x="3434541" y="8677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3" name="object 3413"/>
          <p:cNvSpPr/>
          <p:nvPr/>
        </p:nvSpPr>
        <p:spPr>
          <a:xfrm>
            <a:off x="3434541" y="848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4" name="object 3414"/>
          <p:cNvSpPr/>
          <p:nvPr/>
        </p:nvSpPr>
        <p:spPr>
          <a:xfrm>
            <a:off x="3434541" y="829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5" name="object 3415"/>
          <p:cNvSpPr/>
          <p:nvPr/>
        </p:nvSpPr>
        <p:spPr>
          <a:xfrm>
            <a:off x="3434541" y="8105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6" name="object 3416"/>
          <p:cNvSpPr/>
          <p:nvPr/>
        </p:nvSpPr>
        <p:spPr>
          <a:xfrm>
            <a:off x="3434541" y="7915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7" name="object 3417"/>
          <p:cNvSpPr/>
          <p:nvPr/>
        </p:nvSpPr>
        <p:spPr>
          <a:xfrm>
            <a:off x="3434541" y="772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8" name="object 3418"/>
          <p:cNvSpPr/>
          <p:nvPr/>
        </p:nvSpPr>
        <p:spPr>
          <a:xfrm>
            <a:off x="3434541" y="753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9" name="object 3419"/>
          <p:cNvSpPr/>
          <p:nvPr/>
        </p:nvSpPr>
        <p:spPr>
          <a:xfrm>
            <a:off x="3434541" y="734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0" name="object 3420"/>
          <p:cNvSpPr/>
          <p:nvPr/>
        </p:nvSpPr>
        <p:spPr>
          <a:xfrm>
            <a:off x="3434541" y="715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1" name="object 3421"/>
          <p:cNvSpPr/>
          <p:nvPr/>
        </p:nvSpPr>
        <p:spPr>
          <a:xfrm>
            <a:off x="3434541" y="6963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2" name="object 3422"/>
          <p:cNvSpPr/>
          <p:nvPr/>
        </p:nvSpPr>
        <p:spPr>
          <a:xfrm>
            <a:off x="3434541" y="677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3" name="object 3423"/>
          <p:cNvSpPr/>
          <p:nvPr/>
        </p:nvSpPr>
        <p:spPr>
          <a:xfrm>
            <a:off x="3434541" y="6582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4" name="object 3424"/>
          <p:cNvSpPr/>
          <p:nvPr/>
        </p:nvSpPr>
        <p:spPr>
          <a:xfrm>
            <a:off x="3434541" y="6391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5" name="object 3425"/>
          <p:cNvSpPr/>
          <p:nvPr/>
        </p:nvSpPr>
        <p:spPr>
          <a:xfrm>
            <a:off x="3434541" y="6200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6" name="object 3426"/>
          <p:cNvSpPr/>
          <p:nvPr/>
        </p:nvSpPr>
        <p:spPr>
          <a:xfrm>
            <a:off x="3434541" y="600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7" name="object 3427"/>
          <p:cNvSpPr/>
          <p:nvPr/>
        </p:nvSpPr>
        <p:spPr>
          <a:xfrm>
            <a:off x="3434541" y="581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8" name="object 3428"/>
          <p:cNvSpPr/>
          <p:nvPr/>
        </p:nvSpPr>
        <p:spPr>
          <a:xfrm>
            <a:off x="3434541" y="562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9" name="object 3429"/>
          <p:cNvSpPr/>
          <p:nvPr/>
        </p:nvSpPr>
        <p:spPr>
          <a:xfrm>
            <a:off x="3434541" y="543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0" name="object 3430"/>
          <p:cNvSpPr/>
          <p:nvPr/>
        </p:nvSpPr>
        <p:spPr>
          <a:xfrm>
            <a:off x="3434541" y="524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1" name="object 3431"/>
          <p:cNvSpPr/>
          <p:nvPr/>
        </p:nvSpPr>
        <p:spPr>
          <a:xfrm>
            <a:off x="3434541" y="505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2" name="object 3432"/>
          <p:cNvSpPr/>
          <p:nvPr/>
        </p:nvSpPr>
        <p:spPr>
          <a:xfrm>
            <a:off x="3434541" y="486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3" name="object 3433"/>
          <p:cNvSpPr/>
          <p:nvPr/>
        </p:nvSpPr>
        <p:spPr>
          <a:xfrm>
            <a:off x="975210" y="544994"/>
            <a:ext cx="2426970" cy="410209"/>
          </a:xfrm>
          <a:custGeom>
            <a:avLst/>
            <a:gdLst/>
            <a:ahLst/>
            <a:cxnLst/>
            <a:rect l="l" t="t" r="r" b="b"/>
            <a:pathLst>
              <a:path w="2426970" h="410209">
                <a:moveTo>
                  <a:pt x="0" y="283376"/>
                </a:moveTo>
                <a:lnTo>
                  <a:pt x="65621" y="321563"/>
                </a:lnTo>
                <a:lnTo>
                  <a:pt x="98381" y="318594"/>
                </a:lnTo>
                <a:lnTo>
                  <a:pt x="131243" y="302111"/>
                </a:lnTo>
                <a:lnTo>
                  <a:pt x="196762" y="257782"/>
                </a:lnTo>
                <a:lnTo>
                  <a:pt x="262384" y="293614"/>
                </a:lnTo>
                <a:lnTo>
                  <a:pt x="327904" y="127765"/>
                </a:lnTo>
                <a:lnTo>
                  <a:pt x="393525" y="343881"/>
                </a:lnTo>
                <a:lnTo>
                  <a:pt x="459147" y="364970"/>
                </a:lnTo>
                <a:lnTo>
                  <a:pt x="524666" y="405204"/>
                </a:lnTo>
                <a:lnTo>
                  <a:pt x="590288" y="368246"/>
                </a:lnTo>
                <a:lnTo>
                  <a:pt x="655807" y="376641"/>
                </a:lnTo>
                <a:lnTo>
                  <a:pt x="721429" y="410118"/>
                </a:lnTo>
                <a:lnTo>
                  <a:pt x="786948" y="290952"/>
                </a:lnTo>
                <a:lnTo>
                  <a:pt x="852570" y="252766"/>
                </a:lnTo>
                <a:lnTo>
                  <a:pt x="918192" y="49857"/>
                </a:lnTo>
                <a:lnTo>
                  <a:pt x="983711" y="0"/>
                </a:lnTo>
                <a:lnTo>
                  <a:pt x="1049333" y="23034"/>
                </a:lnTo>
                <a:lnTo>
                  <a:pt x="1114852" y="79136"/>
                </a:lnTo>
                <a:lnTo>
                  <a:pt x="1180474" y="59787"/>
                </a:lnTo>
                <a:lnTo>
                  <a:pt x="1246096" y="81184"/>
                </a:lnTo>
                <a:lnTo>
                  <a:pt x="1377237" y="218163"/>
                </a:lnTo>
                <a:lnTo>
                  <a:pt x="1442756" y="185402"/>
                </a:lnTo>
                <a:lnTo>
                  <a:pt x="1508378" y="173117"/>
                </a:lnTo>
                <a:lnTo>
                  <a:pt x="1574000" y="208130"/>
                </a:lnTo>
                <a:lnTo>
                  <a:pt x="1639519" y="175472"/>
                </a:lnTo>
                <a:lnTo>
                  <a:pt x="1705141" y="139436"/>
                </a:lnTo>
                <a:lnTo>
                  <a:pt x="1836282" y="196459"/>
                </a:lnTo>
                <a:lnTo>
                  <a:pt x="1869042" y="247852"/>
                </a:lnTo>
                <a:lnTo>
                  <a:pt x="1901802" y="261058"/>
                </a:lnTo>
                <a:lnTo>
                  <a:pt x="1934664" y="291873"/>
                </a:lnTo>
                <a:lnTo>
                  <a:pt x="1967423" y="220313"/>
                </a:lnTo>
                <a:lnTo>
                  <a:pt x="2000183" y="257373"/>
                </a:lnTo>
                <a:lnTo>
                  <a:pt x="2033045" y="239866"/>
                </a:lnTo>
                <a:lnTo>
                  <a:pt x="2065805" y="260854"/>
                </a:lnTo>
                <a:lnTo>
                  <a:pt x="2098564" y="274265"/>
                </a:lnTo>
                <a:lnTo>
                  <a:pt x="2131324" y="274674"/>
                </a:lnTo>
                <a:lnTo>
                  <a:pt x="2164186" y="289007"/>
                </a:lnTo>
                <a:lnTo>
                  <a:pt x="2196946" y="263925"/>
                </a:lnTo>
                <a:lnTo>
                  <a:pt x="2229706" y="267508"/>
                </a:lnTo>
                <a:lnTo>
                  <a:pt x="2262568" y="284093"/>
                </a:lnTo>
                <a:lnTo>
                  <a:pt x="2295327" y="283069"/>
                </a:lnTo>
                <a:lnTo>
                  <a:pt x="2328087" y="285833"/>
                </a:lnTo>
                <a:lnTo>
                  <a:pt x="2360949" y="293204"/>
                </a:lnTo>
                <a:lnTo>
                  <a:pt x="2393709" y="289519"/>
                </a:lnTo>
                <a:lnTo>
                  <a:pt x="2426468" y="3111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4" name="object 3434"/>
          <p:cNvSpPr/>
          <p:nvPr/>
        </p:nvSpPr>
        <p:spPr>
          <a:xfrm>
            <a:off x="954487" y="80422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5" name="object 3435"/>
          <p:cNvSpPr/>
          <p:nvPr/>
        </p:nvSpPr>
        <p:spPr>
          <a:xfrm>
            <a:off x="960673" y="81137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6" name="object 3436"/>
          <p:cNvSpPr/>
          <p:nvPr/>
        </p:nvSpPr>
        <p:spPr>
          <a:xfrm>
            <a:off x="1020109" y="84240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7" name="object 3437"/>
          <p:cNvSpPr/>
          <p:nvPr/>
        </p:nvSpPr>
        <p:spPr>
          <a:xfrm>
            <a:off x="1026295" y="84956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8" name="object 3438"/>
          <p:cNvSpPr/>
          <p:nvPr/>
        </p:nvSpPr>
        <p:spPr>
          <a:xfrm>
            <a:off x="1052869" y="83943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9" name="object 3439"/>
          <p:cNvSpPr/>
          <p:nvPr/>
        </p:nvSpPr>
        <p:spPr>
          <a:xfrm>
            <a:off x="1059055" y="84659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0" name="object 3440"/>
          <p:cNvSpPr/>
          <p:nvPr/>
        </p:nvSpPr>
        <p:spPr>
          <a:xfrm>
            <a:off x="1085628" y="8230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1" name="object 3441"/>
          <p:cNvSpPr/>
          <p:nvPr/>
        </p:nvSpPr>
        <p:spPr>
          <a:xfrm>
            <a:off x="1091814" y="8302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2" name="object 3442"/>
          <p:cNvSpPr/>
          <p:nvPr/>
        </p:nvSpPr>
        <p:spPr>
          <a:xfrm>
            <a:off x="1151250" y="77873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3" name="object 3443"/>
          <p:cNvSpPr/>
          <p:nvPr/>
        </p:nvSpPr>
        <p:spPr>
          <a:xfrm>
            <a:off x="1157436" y="78588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4" name="object 3444"/>
          <p:cNvSpPr/>
          <p:nvPr/>
        </p:nvSpPr>
        <p:spPr>
          <a:xfrm>
            <a:off x="1216770" y="81456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5" name="object 3445"/>
          <p:cNvSpPr/>
          <p:nvPr/>
        </p:nvSpPr>
        <p:spPr>
          <a:xfrm>
            <a:off x="1222956" y="82171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6" name="object 3446"/>
          <p:cNvSpPr/>
          <p:nvPr/>
        </p:nvSpPr>
        <p:spPr>
          <a:xfrm>
            <a:off x="1282391" y="64871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7" name="object 3447"/>
          <p:cNvSpPr/>
          <p:nvPr/>
        </p:nvSpPr>
        <p:spPr>
          <a:xfrm>
            <a:off x="1288577" y="65586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8" name="object 3448"/>
          <p:cNvSpPr/>
          <p:nvPr/>
        </p:nvSpPr>
        <p:spPr>
          <a:xfrm>
            <a:off x="1347911" y="86472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9" name="object 3449"/>
          <p:cNvSpPr/>
          <p:nvPr/>
        </p:nvSpPr>
        <p:spPr>
          <a:xfrm>
            <a:off x="1354097" y="87188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0" name="object 3450"/>
          <p:cNvSpPr/>
          <p:nvPr/>
        </p:nvSpPr>
        <p:spPr>
          <a:xfrm>
            <a:off x="1413532" y="88591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1" name="object 3451"/>
          <p:cNvSpPr/>
          <p:nvPr/>
        </p:nvSpPr>
        <p:spPr>
          <a:xfrm>
            <a:off x="1419719" y="89307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2" name="object 3452"/>
          <p:cNvSpPr/>
          <p:nvPr/>
        </p:nvSpPr>
        <p:spPr>
          <a:xfrm>
            <a:off x="1479154" y="92604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3" name="object 3453"/>
          <p:cNvSpPr/>
          <p:nvPr/>
        </p:nvSpPr>
        <p:spPr>
          <a:xfrm>
            <a:off x="1485341" y="93320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4" name="object 3454"/>
          <p:cNvSpPr/>
          <p:nvPr/>
        </p:nvSpPr>
        <p:spPr>
          <a:xfrm>
            <a:off x="1544673" y="88909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5" name="object 3455"/>
          <p:cNvSpPr/>
          <p:nvPr/>
        </p:nvSpPr>
        <p:spPr>
          <a:xfrm>
            <a:off x="1550860" y="89624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6" name="object 3456"/>
          <p:cNvSpPr/>
          <p:nvPr/>
        </p:nvSpPr>
        <p:spPr>
          <a:xfrm>
            <a:off x="1610295" y="89748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7" name="object 3457"/>
          <p:cNvSpPr/>
          <p:nvPr/>
        </p:nvSpPr>
        <p:spPr>
          <a:xfrm>
            <a:off x="1616482" y="90464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8" name="object 3458"/>
          <p:cNvSpPr/>
          <p:nvPr/>
        </p:nvSpPr>
        <p:spPr>
          <a:xfrm>
            <a:off x="1675814" y="93106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9" name="object 3459"/>
          <p:cNvSpPr/>
          <p:nvPr/>
        </p:nvSpPr>
        <p:spPr>
          <a:xfrm>
            <a:off x="1682001" y="93822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0" name="object 3460"/>
          <p:cNvSpPr/>
          <p:nvPr/>
        </p:nvSpPr>
        <p:spPr>
          <a:xfrm>
            <a:off x="1741436" y="81189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1" name="object 3461"/>
          <p:cNvSpPr/>
          <p:nvPr/>
        </p:nvSpPr>
        <p:spPr>
          <a:xfrm>
            <a:off x="1747623" y="81905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2" name="object 3462"/>
          <p:cNvSpPr/>
          <p:nvPr/>
        </p:nvSpPr>
        <p:spPr>
          <a:xfrm>
            <a:off x="1807057" y="77361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3" name="object 3463"/>
          <p:cNvSpPr/>
          <p:nvPr/>
        </p:nvSpPr>
        <p:spPr>
          <a:xfrm>
            <a:off x="1813244" y="78076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4" name="object 3464"/>
          <p:cNvSpPr/>
          <p:nvPr/>
        </p:nvSpPr>
        <p:spPr>
          <a:xfrm>
            <a:off x="1872577" y="57080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5" name="object 3465"/>
          <p:cNvSpPr/>
          <p:nvPr/>
        </p:nvSpPr>
        <p:spPr>
          <a:xfrm>
            <a:off x="1878764" y="57795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6" name="object 3466"/>
          <p:cNvSpPr/>
          <p:nvPr/>
        </p:nvSpPr>
        <p:spPr>
          <a:xfrm>
            <a:off x="1938199" y="52084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7" name="object 3467"/>
          <p:cNvSpPr/>
          <p:nvPr/>
        </p:nvSpPr>
        <p:spPr>
          <a:xfrm>
            <a:off x="1944386" y="52799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8" name="object 3468"/>
          <p:cNvSpPr/>
          <p:nvPr/>
        </p:nvSpPr>
        <p:spPr>
          <a:xfrm>
            <a:off x="2003719" y="54398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9" name="object 3469"/>
          <p:cNvSpPr/>
          <p:nvPr/>
        </p:nvSpPr>
        <p:spPr>
          <a:xfrm>
            <a:off x="2009905" y="55113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0" name="object 3470"/>
          <p:cNvSpPr/>
          <p:nvPr/>
        </p:nvSpPr>
        <p:spPr>
          <a:xfrm>
            <a:off x="2069340" y="60008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1" name="object 3471"/>
          <p:cNvSpPr/>
          <p:nvPr/>
        </p:nvSpPr>
        <p:spPr>
          <a:xfrm>
            <a:off x="2075527" y="60723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2" name="object 3472"/>
          <p:cNvSpPr/>
          <p:nvPr/>
        </p:nvSpPr>
        <p:spPr>
          <a:xfrm>
            <a:off x="2134860" y="58063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3" name="object 3473"/>
          <p:cNvSpPr/>
          <p:nvPr/>
        </p:nvSpPr>
        <p:spPr>
          <a:xfrm>
            <a:off x="2141046" y="58778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4" name="object 3474"/>
          <p:cNvSpPr txBox="1"/>
          <p:nvPr/>
        </p:nvSpPr>
        <p:spPr>
          <a:xfrm>
            <a:off x="2078625" y="606048"/>
            <a:ext cx="15430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solidFill>
                  <a:srgbClr val="007A96"/>
                </a:solidFill>
                <a:latin typeface="Arial"/>
                <a:cs typeface="Arial"/>
              </a:rPr>
              <a:t>28.6</a:t>
            </a:r>
            <a:endParaRPr sz="500">
              <a:latin typeface="Arial"/>
              <a:cs typeface="Arial"/>
            </a:endParaRPr>
          </a:p>
        </p:txBody>
      </p:sp>
      <p:sp>
        <p:nvSpPr>
          <p:cNvPr id="3475" name="object 3475"/>
          <p:cNvSpPr/>
          <p:nvPr/>
        </p:nvSpPr>
        <p:spPr>
          <a:xfrm>
            <a:off x="2200481" y="60202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6" name="object 3476"/>
          <p:cNvSpPr/>
          <p:nvPr/>
        </p:nvSpPr>
        <p:spPr>
          <a:xfrm>
            <a:off x="2206668" y="60918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7" name="object 3477"/>
          <p:cNvSpPr/>
          <p:nvPr/>
        </p:nvSpPr>
        <p:spPr>
          <a:xfrm>
            <a:off x="2331623" y="73900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8" name="object 3478"/>
          <p:cNvSpPr/>
          <p:nvPr/>
        </p:nvSpPr>
        <p:spPr>
          <a:xfrm>
            <a:off x="2337809" y="74616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9" name="object 3479"/>
          <p:cNvSpPr/>
          <p:nvPr/>
        </p:nvSpPr>
        <p:spPr>
          <a:xfrm>
            <a:off x="2397244" y="70624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0" name="object 3480"/>
          <p:cNvSpPr/>
          <p:nvPr/>
        </p:nvSpPr>
        <p:spPr>
          <a:xfrm>
            <a:off x="2403431" y="71340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1" name="object 3481"/>
          <p:cNvSpPr/>
          <p:nvPr/>
        </p:nvSpPr>
        <p:spPr>
          <a:xfrm>
            <a:off x="2462763" y="69406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/>
          <p:nvPr/>
        </p:nvSpPr>
        <p:spPr>
          <a:xfrm>
            <a:off x="2468950" y="70122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3" name="object 3483"/>
          <p:cNvSpPr/>
          <p:nvPr/>
        </p:nvSpPr>
        <p:spPr>
          <a:xfrm>
            <a:off x="2528385" y="72897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/>
          <p:nvPr/>
        </p:nvSpPr>
        <p:spPr>
          <a:xfrm>
            <a:off x="2534572" y="73613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5" name="object 3485"/>
          <p:cNvSpPr/>
          <p:nvPr/>
        </p:nvSpPr>
        <p:spPr>
          <a:xfrm>
            <a:off x="2594007" y="69641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/>
          <p:nvPr/>
        </p:nvSpPr>
        <p:spPr>
          <a:xfrm>
            <a:off x="2600194" y="70357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7" name="object 3487"/>
          <p:cNvSpPr/>
          <p:nvPr/>
        </p:nvSpPr>
        <p:spPr>
          <a:xfrm>
            <a:off x="2659527" y="66028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/>
          <p:nvPr/>
        </p:nvSpPr>
        <p:spPr>
          <a:xfrm>
            <a:off x="2665713" y="66743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9" name="object 3489"/>
          <p:cNvSpPr/>
          <p:nvPr/>
        </p:nvSpPr>
        <p:spPr>
          <a:xfrm>
            <a:off x="2790667" y="71740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/>
          <p:nvPr/>
        </p:nvSpPr>
        <p:spPr>
          <a:xfrm>
            <a:off x="2796854" y="72456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1" name="object 3491"/>
          <p:cNvSpPr/>
          <p:nvPr/>
        </p:nvSpPr>
        <p:spPr>
          <a:xfrm>
            <a:off x="2823530" y="76880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/>
          <p:nvPr/>
        </p:nvSpPr>
        <p:spPr>
          <a:xfrm>
            <a:off x="2829716" y="77595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3" name="object 3493"/>
          <p:cNvSpPr/>
          <p:nvPr/>
        </p:nvSpPr>
        <p:spPr>
          <a:xfrm>
            <a:off x="2856290" y="78190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4" name="object 3494"/>
          <p:cNvSpPr/>
          <p:nvPr/>
        </p:nvSpPr>
        <p:spPr>
          <a:xfrm>
            <a:off x="2862476" y="78905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5" name="object 3495"/>
          <p:cNvSpPr/>
          <p:nvPr/>
        </p:nvSpPr>
        <p:spPr>
          <a:xfrm>
            <a:off x="2889049" y="81282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6" name="object 3496"/>
          <p:cNvSpPr/>
          <p:nvPr/>
        </p:nvSpPr>
        <p:spPr>
          <a:xfrm>
            <a:off x="2895236" y="81997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7" name="object 3497"/>
          <p:cNvSpPr/>
          <p:nvPr/>
        </p:nvSpPr>
        <p:spPr>
          <a:xfrm>
            <a:off x="2921911" y="74126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8" name="object 3498"/>
          <p:cNvSpPr/>
          <p:nvPr/>
        </p:nvSpPr>
        <p:spPr>
          <a:xfrm>
            <a:off x="2928098" y="74841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9" name="object 3499"/>
          <p:cNvSpPr/>
          <p:nvPr/>
        </p:nvSpPr>
        <p:spPr>
          <a:xfrm>
            <a:off x="2954671" y="77821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0" name="object 3500"/>
          <p:cNvSpPr/>
          <p:nvPr/>
        </p:nvSpPr>
        <p:spPr>
          <a:xfrm>
            <a:off x="2960857" y="78537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1" name="object 3501"/>
          <p:cNvSpPr/>
          <p:nvPr/>
        </p:nvSpPr>
        <p:spPr>
          <a:xfrm>
            <a:off x="2987430" y="76081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2" name="object 3502"/>
          <p:cNvSpPr/>
          <p:nvPr/>
        </p:nvSpPr>
        <p:spPr>
          <a:xfrm>
            <a:off x="2993617" y="76796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3" name="object 3503"/>
          <p:cNvSpPr/>
          <p:nvPr/>
        </p:nvSpPr>
        <p:spPr>
          <a:xfrm>
            <a:off x="3020190" y="78180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4" name="object 3504"/>
          <p:cNvSpPr/>
          <p:nvPr/>
        </p:nvSpPr>
        <p:spPr>
          <a:xfrm>
            <a:off x="3026377" y="78895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5" name="object 3505"/>
          <p:cNvSpPr/>
          <p:nvPr/>
        </p:nvSpPr>
        <p:spPr>
          <a:xfrm>
            <a:off x="3053052" y="79511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6" name="object 3506"/>
          <p:cNvSpPr/>
          <p:nvPr/>
        </p:nvSpPr>
        <p:spPr>
          <a:xfrm>
            <a:off x="3059239" y="80226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7" name="object 3507"/>
          <p:cNvSpPr/>
          <p:nvPr/>
        </p:nvSpPr>
        <p:spPr>
          <a:xfrm>
            <a:off x="3085812" y="79562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8" name="object 3508"/>
          <p:cNvSpPr/>
          <p:nvPr/>
        </p:nvSpPr>
        <p:spPr>
          <a:xfrm>
            <a:off x="3091998" y="80277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9" name="object 3509"/>
          <p:cNvSpPr/>
          <p:nvPr/>
        </p:nvSpPr>
        <p:spPr>
          <a:xfrm>
            <a:off x="3118571" y="80995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0" name="object 3510"/>
          <p:cNvSpPr/>
          <p:nvPr/>
        </p:nvSpPr>
        <p:spPr>
          <a:xfrm>
            <a:off x="3124758" y="81710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1" name="object 3511"/>
          <p:cNvSpPr/>
          <p:nvPr/>
        </p:nvSpPr>
        <p:spPr>
          <a:xfrm>
            <a:off x="3151434" y="78487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/>
          <p:nvPr/>
        </p:nvSpPr>
        <p:spPr>
          <a:xfrm>
            <a:off x="3157620" y="79202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3" name="object 3513"/>
          <p:cNvSpPr/>
          <p:nvPr/>
        </p:nvSpPr>
        <p:spPr>
          <a:xfrm>
            <a:off x="3184193" y="78835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/>
          <p:nvPr/>
        </p:nvSpPr>
        <p:spPr>
          <a:xfrm>
            <a:off x="3190380" y="79550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5" name="object 3515"/>
          <p:cNvSpPr/>
          <p:nvPr/>
        </p:nvSpPr>
        <p:spPr>
          <a:xfrm>
            <a:off x="3216953" y="80504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6" name="object 3516"/>
          <p:cNvSpPr/>
          <p:nvPr/>
        </p:nvSpPr>
        <p:spPr>
          <a:xfrm>
            <a:off x="3223140" y="81219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7" name="object 3517"/>
          <p:cNvSpPr/>
          <p:nvPr/>
        </p:nvSpPr>
        <p:spPr>
          <a:xfrm>
            <a:off x="3249713" y="80401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8" name="object 3518"/>
          <p:cNvSpPr/>
          <p:nvPr/>
        </p:nvSpPr>
        <p:spPr>
          <a:xfrm>
            <a:off x="3255899" y="81117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9" name="object 3519"/>
          <p:cNvSpPr/>
          <p:nvPr/>
        </p:nvSpPr>
        <p:spPr>
          <a:xfrm>
            <a:off x="3282575" y="80678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0" name="object 3520"/>
          <p:cNvSpPr/>
          <p:nvPr/>
        </p:nvSpPr>
        <p:spPr>
          <a:xfrm>
            <a:off x="3288761" y="81393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1" name="object 3521"/>
          <p:cNvSpPr/>
          <p:nvPr/>
        </p:nvSpPr>
        <p:spPr>
          <a:xfrm>
            <a:off x="3315334" y="81415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2" name="object 3522"/>
          <p:cNvSpPr/>
          <p:nvPr/>
        </p:nvSpPr>
        <p:spPr>
          <a:xfrm>
            <a:off x="3321521" y="82130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3" name="object 3523"/>
          <p:cNvSpPr/>
          <p:nvPr/>
        </p:nvSpPr>
        <p:spPr>
          <a:xfrm>
            <a:off x="3348094" y="81036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4" name="object 3524"/>
          <p:cNvSpPr/>
          <p:nvPr/>
        </p:nvSpPr>
        <p:spPr>
          <a:xfrm>
            <a:off x="3354281" y="81751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5" name="object 3525"/>
          <p:cNvSpPr/>
          <p:nvPr/>
        </p:nvSpPr>
        <p:spPr>
          <a:xfrm>
            <a:off x="3380957" y="83196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6" name="object 3526"/>
          <p:cNvSpPr/>
          <p:nvPr/>
        </p:nvSpPr>
        <p:spPr>
          <a:xfrm>
            <a:off x="3387143" y="83912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7" name="object 3527"/>
          <p:cNvSpPr txBox="1"/>
          <p:nvPr/>
        </p:nvSpPr>
        <p:spPr>
          <a:xfrm>
            <a:off x="3324722" y="857380"/>
            <a:ext cx="15430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solidFill>
                  <a:srgbClr val="007A96"/>
                </a:solidFill>
                <a:latin typeface="Arial"/>
                <a:cs typeface="Arial"/>
              </a:rPr>
              <a:t>23.9</a:t>
            </a:r>
            <a:endParaRPr sz="500">
              <a:latin typeface="Arial"/>
              <a:cs typeface="Arial"/>
            </a:endParaRPr>
          </a:p>
        </p:txBody>
      </p:sp>
      <p:sp>
        <p:nvSpPr>
          <p:cNvPr id="3528" name="object 3528"/>
          <p:cNvSpPr/>
          <p:nvPr/>
        </p:nvSpPr>
        <p:spPr>
          <a:xfrm>
            <a:off x="975210" y="772166"/>
            <a:ext cx="2426970" cy="361315"/>
          </a:xfrm>
          <a:custGeom>
            <a:avLst/>
            <a:gdLst/>
            <a:ahLst/>
            <a:cxnLst/>
            <a:rect l="l" t="t" r="r" b="b"/>
            <a:pathLst>
              <a:path w="2426970" h="361315">
                <a:moveTo>
                  <a:pt x="0" y="361285"/>
                </a:moveTo>
                <a:lnTo>
                  <a:pt x="65621" y="326681"/>
                </a:lnTo>
                <a:lnTo>
                  <a:pt x="98381" y="318184"/>
                </a:lnTo>
                <a:lnTo>
                  <a:pt x="131243" y="328012"/>
                </a:lnTo>
                <a:lnTo>
                  <a:pt x="196762" y="282455"/>
                </a:lnTo>
                <a:lnTo>
                  <a:pt x="262384" y="271603"/>
                </a:lnTo>
                <a:lnTo>
                  <a:pt x="327904" y="172196"/>
                </a:lnTo>
                <a:lnTo>
                  <a:pt x="393525" y="301292"/>
                </a:lnTo>
                <a:lnTo>
                  <a:pt x="459147" y="287267"/>
                </a:lnTo>
                <a:lnTo>
                  <a:pt x="524666" y="278258"/>
                </a:lnTo>
                <a:lnTo>
                  <a:pt x="590288" y="248261"/>
                </a:lnTo>
                <a:lnTo>
                  <a:pt x="655807" y="216525"/>
                </a:lnTo>
                <a:lnTo>
                  <a:pt x="721429" y="239150"/>
                </a:lnTo>
                <a:lnTo>
                  <a:pt x="786948" y="138310"/>
                </a:lnTo>
                <a:lnTo>
                  <a:pt x="852570" y="129505"/>
                </a:lnTo>
                <a:lnTo>
                  <a:pt x="918192" y="0"/>
                </a:lnTo>
                <a:lnTo>
                  <a:pt x="983711" y="5733"/>
                </a:lnTo>
                <a:lnTo>
                  <a:pt x="1049333" y="18222"/>
                </a:lnTo>
                <a:lnTo>
                  <a:pt x="1114852" y="11363"/>
                </a:lnTo>
                <a:lnTo>
                  <a:pt x="1180474" y="15049"/>
                </a:lnTo>
                <a:lnTo>
                  <a:pt x="1246096" y="82515"/>
                </a:lnTo>
                <a:lnTo>
                  <a:pt x="1377237" y="75246"/>
                </a:lnTo>
                <a:lnTo>
                  <a:pt x="1442756" y="53133"/>
                </a:lnTo>
                <a:lnTo>
                  <a:pt x="1508378" y="34807"/>
                </a:lnTo>
                <a:lnTo>
                  <a:pt x="1574000" y="65213"/>
                </a:lnTo>
                <a:lnTo>
                  <a:pt x="1639519" y="74120"/>
                </a:lnTo>
                <a:lnTo>
                  <a:pt x="1705141" y="51187"/>
                </a:lnTo>
                <a:lnTo>
                  <a:pt x="1836282" y="169329"/>
                </a:lnTo>
                <a:lnTo>
                  <a:pt x="1869042" y="208847"/>
                </a:lnTo>
                <a:lnTo>
                  <a:pt x="1901802" y="223794"/>
                </a:lnTo>
                <a:lnTo>
                  <a:pt x="1934664" y="225841"/>
                </a:lnTo>
                <a:lnTo>
                  <a:pt x="1967423" y="192774"/>
                </a:lnTo>
                <a:lnTo>
                  <a:pt x="2000183" y="212839"/>
                </a:lnTo>
                <a:lnTo>
                  <a:pt x="2033045" y="187552"/>
                </a:lnTo>
                <a:lnTo>
                  <a:pt x="2065805" y="199940"/>
                </a:lnTo>
                <a:lnTo>
                  <a:pt x="2098564" y="219084"/>
                </a:lnTo>
                <a:lnTo>
                  <a:pt x="2131324" y="219699"/>
                </a:lnTo>
                <a:lnTo>
                  <a:pt x="2164186" y="234953"/>
                </a:lnTo>
                <a:lnTo>
                  <a:pt x="2196946" y="200657"/>
                </a:lnTo>
                <a:lnTo>
                  <a:pt x="2229706" y="219699"/>
                </a:lnTo>
                <a:lnTo>
                  <a:pt x="2262568" y="231676"/>
                </a:lnTo>
                <a:lnTo>
                  <a:pt x="2295327" y="232495"/>
                </a:lnTo>
                <a:lnTo>
                  <a:pt x="2328087" y="234645"/>
                </a:lnTo>
                <a:lnTo>
                  <a:pt x="2360949" y="234748"/>
                </a:lnTo>
                <a:lnTo>
                  <a:pt x="2393709" y="232393"/>
                </a:lnTo>
                <a:lnTo>
                  <a:pt x="2426468" y="248773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9" name="object 3529"/>
          <p:cNvSpPr/>
          <p:nvPr/>
        </p:nvSpPr>
        <p:spPr>
          <a:xfrm>
            <a:off x="954487" y="110930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/>
          <p:nvPr/>
        </p:nvSpPr>
        <p:spPr>
          <a:xfrm>
            <a:off x="960673" y="111645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/>
          <p:nvPr/>
        </p:nvSpPr>
        <p:spPr>
          <a:xfrm>
            <a:off x="1020109" y="107480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/>
          <p:nvPr/>
        </p:nvSpPr>
        <p:spPr>
          <a:xfrm>
            <a:off x="1026295" y="108195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3" name="object 3533"/>
          <p:cNvSpPr/>
          <p:nvPr/>
        </p:nvSpPr>
        <p:spPr>
          <a:xfrm>
            <a:off x="1052869" y="106630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/>
          <p:nvPr/>
        </p:nvSpPr>
        <p:spPr>
          <a:xfrm>
            <a:off x="1059055" y="107345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5" name="object 3535"/>
          <p:cNvSpPr/>
          <p:nvPr/>
        </p:nvSpPr>
        <p:spPr>
          <a:xfrm>
            <a:off x="1085628" y="107603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/>
          <p:nvPr/>
        </p:nvSpPr>
        <p:spPr>
          <a:xfrm>
            <a:off x="1091814" y="108318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/>
          <p:nvPr/>
        </p:nvSpPr>
        <p:spPr>
          <a:xfrm>
            <a:off x="1151250" y="103057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8" name="object 3538"/>
          <p:cNvSpPr/>
          <p:nvPr/>
        </p:nvSpPr>
        <p:spPr>
          <a:xfrm>
            <a:off x="1157436" y="103772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9" name="object 3539"/>
          <p:cNvSpPr/>
          <p:nvPr/>
        </p:nvSpPr>
        <p:spPr>
          <a:xfrm>
            <a:off x="1216770" y="101972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/>
          <p:nvPr/>
        </p:nvSpPr>
        <p:spPr>
          <a:xfrm>
            <a:off x="1222956" y="102687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1" name="object 3541"/>
          <p:cNvSpPr/>
          <p:nvPr/>
        </p:nvSpPr>
        <p:spPr>
          <a:xfrm>
            <a:off x="1282391" y="92021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/>
          <p:nvPr/>
        </p:nvSpPr>
        <p:spPr>
          <a:xfrm>
            <a:off x="1288577" y="92736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3" name="object 3543"/>
          <p:cNvSpPr/>
          <p:nvPr/>
        </p:nvSpPr>
        <p:spPr>
          <a:xfrm>
            <a:off x="1347911" y="104941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4" name="object 3544"/>
          <p:cNvSpPr/>
          <p:nvPr/>
        </p:nvSpPr>
        <p:spPr>
          <a:xfrm>
            <a:off x="1354097" y="105656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5" name="object 3545"/>
          <p:cNvSpPr/>
          <p:nvPr/>
        </p:nvSpPr>
        <p:spPr>
          <a:xfrm>
            <a:off x="1413532" y="103538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/>
          <p:nvPr/>
        </p:nvSpPr>
        <p:spPr>
          <a:xfrm>
            <a:off x="1419719" y="104254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7" name="object 3547"/>
          <p:cNvSpPr/>
          <p:nvPr/>
        </p:nvSpPr>
        <p:spPr>
          <a:xfrm>
            <a:off x="1479154" y="102627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/>
          <p:nvPr/>
        </p:nvSpPr>
        <p:spPr>
          <a:xfrm>
            <a:off x="1485341" y="103343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9" name="object 3549"/>
          <p:cNvSpPr/>
          <p:nvPr/>
        </p:nvSpPr>
        <p:spPr>
          <a:xfrm>
            <a:off x="1544673" y="99638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/>
          <p:nvPr/>
        </p:nvSpPr>
        <p:spPr>
          <a:xfrm>
            <a:off x="1550860" y="100353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1" name="object 3551"/>
          <p:cNvSpPr/>
          <p:nvPr/>
        </p:nvSpPr>
        <p:spPr>
          <a:xfrm>
            <a:off x="1610295" y="96464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/>
          <p:nvPr/>
        </p:nvSpPr>
        <p:spPr>
          <a:xfrm>
            <a:off x="1616482" y="97179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3" name="object 3553"/>
          <p:cNvSpPr/>
          <p:nvPr/>
        </p:nvSpPr>
        <p:spPr>
          <a:xfrm>
            <a:off x="1675814" y="98716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/>
          <p:nvPr/>
        </p:nvSpPr>
        <p:spPr>
          <a:xfrm>
            <a:off x="1682001" y="99432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5" name="object 3555"/>
          <p:cNvSpPr/>
          <p:nvPr/>
        </p:nvSpPr>
        <p:spPr>
          <a:xfrm>
            <a:off x="1741436" y="88643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6" name="object 3556"/>
          <p:cNvSpPr/>
          <p:nvPr/>
        </p:nvSpPr>
        <p:spPr>
          <a:xfrm>
            <a:off x="1747623" y="89358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7" name="object 3557"/>
          <p:cNvSpPr/>
          <p:nvPr/>
        </p:nvSpPr>
        <p:spPr>
          <a:xfrm>
            <a:off x="1807057" y="87752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8" name="object 3558"/>
          <p:cNvSpPr/>
          <p:nvPr/>
        </p:nvSpPr>
        <p:spPr>
          <a:xfrm>
            <a:off x="1813244" y="88467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9" name="object 3559"/>
          <p:cNvSpPr/>
          <p:nvPr/>
        </p:nvSpPr>
        <p:spPr>
          <a:xfrm>
            <a:off x="1872577" y="74811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0" name="object 3560"/>
          <p:cNvSpPr/>
          <p:nvPr/>
        </p:nvSpPr>
        <p:spPr>
          <a:xfrm>
            <a:off x="1878764" y="75527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1" name="object 3561"/>
          <p:cNvSpPr/>
          <p:nvPr/>
        </p:nvSpPr>
        <p:spPr>
          <a:xfrm>
            <a:off x="1938199" y="75385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2" name="object 3562"/>
          <p:cNvSpPr/>
          <p:nvPr/>
        </p:nvSpPr>
        <p:spPr>
          <a:xfrm>
            <a:off x="1944386" y="76100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3" name="object 3563"/>
          <p:cNvSpPr/>
          <p:nvPr/>
        </p:nvSpPr>
        <p:spPr>
          <a:xfrm>
            <a:off x="2003719" y="76634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4" name="object 3564"/>
          <p:cNvSpPr/>
          <p:nvPr/>
        </p:nvSpPr>
        <p:spPr>
          <a:xfrm>
            <a:off x="2009905" y="77349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5" name="object 3565"/>
          <p:cNvSpPr/>
          <p:nvPr/>
        </p:nvSpPr>
        <p:spPr>
          <a:xfrm>
            <a:off x="2069340" y="75948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6" name="object 3566"/>
          <p:cNvSpPr/>
          <p:nvPr/>
        </p:nvSpPr>
        <p:spPr>
          <a:xfrm>
            <a:off x="2075527" y="76663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7" name="object 3567"/>
          <p:cNvSpPr/>
          <p:nvPr/>
        </p:nvSpPr>
        <p:spPr>
          <a:xfrm>
            <a:off x="2134860" y="76316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5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8" name="object 3568"/>
          <p:cNvSpPr/>
          <p:nvPr/>
        </p:nvSpPr>
        <p:spPr>
          <a:xfrm>
            <a:off x="2141046" y="77032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9" name="object 3569"/>
          <p:cNvSpPr txBox="1"/>
          <p:nvPr/>
        </p:nvSpPr>
        <p:spPr>
          <a:xfrm>
            <a:off x="2078625" y="788584"/>
            <a:ext cx="15430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solidFill>
                  <a:srgbClr val="91056A"/>
                </a:solidFill>
                <a:latin typeface="Arial"/>
                <a:cs typeface="Arial"/>
              </a:rPr>
              <a:t>25.1</a:t>
            </a:r>
            <a:endParaRPr sz="500">
              <a:latin typeface="Arial"/>
              <a:cs typeface="Arial"/>
            </a:endParaRPr>
          </a:p>
        </p:txBody>
      </p:sp>
      <p:sp>
        <p:nvSpPr>
          <p:cNvPr id="3570" name="object 3570"/>
          <p:cNvSpPr/>
          <p:nvPr/>
        </p:nvSpPr>
        <p:spPr>
          <a:xfrm>
            <a:off x="2200481" y="83063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1" name="object 3571"/>
          <p:cNvSpPr/>
          <p:nvPr/>
        </p:nvSpPr>
        <p:spPr>
          <a:xfrm>
            <a:off x="2206668" y="83778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2" name="object 3572"/>
          <p:cNvSpPr/>
          <p:nvPr/>
        </p:nvSpPr>
        <p:spPr>
          <a:xfrm>
            <a:off x="2331623" y="82326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3" name="object 3573"/>
          <p:cNvSpPr/>
          <p:nvPr/>
        </p:nvSpPr>
        <p:spPr>
          <a:xfrm>
            <a:off x="2337809" y="83041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4" name="object 3574"/>
          <p:cNvSpPr/>
          <p:nvPr/>
        </p:nvSpPr>
        <p:spPr>
          <a:xfrm>
            <a:off x="2397245" y="80115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4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5" name="object 3575"/>
          <p:cNvSpPr/>
          <p:nvPr/>
        </p:nvSpPr>
        <p:spPr>
          <a:xfrm>
            <a:off x="2403431" y="80830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6" name="object 3576"/>
          <p:cNvSpPr/>
          <p:nvPr/>
        </p:nvSpPr>
        <p:spPr>
          <a:xfrm>
            <a:off x="2462763" y="78292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7" name="object 3577"/>
          <p:cNvSpPr/>
          <p:nvPr/>
        </p:nvSpPr>
        <p:spPr>
          <a:xfrm>
            <a:off x="2468950" y="79008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8" name="object 3578"/>
          <p:cNvSpPr/>
          <p:nvPr/>
        </p:nvSpPr>
        <p:spPr>
          <a:xfrm>
            <a:off x="2528385" y="81333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9" name="object 3579"/>
          <p:cNvSpPr/>
          <p:nvPr/>
        </p:nvSpPr>
        <p:spPr>
          <a:xfrm>
            <a:off x="2534572" y="82048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0" name="object 3580"/>
          <p:cNvSpPr/>
          <p:nvPr/>
        </p:nvSpPr>
        <p:spPr>
          <a:xfrm>
            <a:off x="2594007" y="82224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1" name="object 3581"/>
          <p:cNvSpPr/>
          <p:nvPr/>
        </p:nvSpPr>
        <p:spPr>
          <a:xfrm>
            <a:off x="2600194" y="82939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/>
          <p:nvPr/>
        </p:nvSpPr>
        <p:spPr>
          <a:xfrm>
            <a:off x="2659527" y="79930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3" name="object 3583"/>
          <p:cNvSpPr/>
          <p:nvPr/>
        </p:nvSpPr>
        <p:spPr>
          <a:xfrm>
            <a:off x="2665713" y="80646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/>
          <p:nvPr/>
        </p:nvSpPr>
        <p:spPr>
          <a:xfrm>
            <a:off x="2790667" y="91745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5" name="object 3585"/>
          <p:cNvSpPr/>
          <p:nvPr/>
        </p:nvSpPr>
        <p:spPr>
          <a:xfrm>
            <a:off x="2796854" y="92460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6" name="object 3586"/>
          <p:cNvSpPr/>
          <p:nvPr/>
        </p:nvSpPr>
        <p:spPr>
          <a:xfrm>
            <a:off x="2823530" y="95686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7" name="object 3587"/>
          <p:cNvSpPr/>
          <p:nvPr/>
        </p:nvSpPr>
        <p:spPr>
          <a:xfrm>
            <a:off x="2829716" y="96401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8" name="object 3588"/>
          <p:cNvSpPr/>
          <p:nvPr/>
        </p:nvSpPr>
        <p:spPr>
          <a:xfrm>
            <a:off x="2856290" y="97181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9" name="object 3589"/>
          <p:cNvSpPr/>
          <p:nvPr/>
        </p:nvSpPr>
        <p:spPr>
          <a:xfrm>
            <a:off x="2862476" y="97896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0" name="object 3590"/>
          <p:cNvSpPr/>
          <p:nvPr/>
        </p:nvSpPr>
        <p:spPr>
          <a:xfrm>
            <a:off x="2889049" y="97396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1" name="object 3591"/>
          <p:cNvSpPr/>
          <p:nvPr/>
        </p:nvSpPr>
        <p:spPr>
          <a:xfrm>
            <a:off x="2895236" y="98111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2" name="object 3592"/>
          <p:cNvSpPr/>
          <p:nvPr/>
        </p:nvSpPr>
        <p:spPr>
          <a:xfrm>
            <a:off x="2921911" y="94079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3" name="object 3593"/>
          <p:cNvSpPr/>
          <p:nvPr/>
        </p:nvSpPr>
        <p:spPr>
          <a:xfrm>
            <a:off x="2928098" y="94794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4" name="object 3594"/>
          <p:cNvSpPr/>
          <p:nvPr/>
        </p:nvSpPr>
        <p:spPr>
          <a:xfrm>
            <a:off x="2954671" y="96096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5" name="object 3595"/>
          <p:cNvSpPr/>
          <p:nvPr/>
        </p:nvSpPr>
        <p:spPr>
          <a:xfrm>
            <a:off x="2960857" y="96811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6" name="object 3596"/>
          <p:cNvSpPr/>
          <p:nvPr/>
        </p:nvSpPr>
        <p:spPr>
          <a:xfrm>
            <a:off x="2987430" y="93567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7" name="object 3597"/>
          <p:cNvSpPr/>
          <p:nvPr/>
        </p:nvSpPr>
        <p:spPr>
          <a:xfrm>
            <a:off x="2993617" y="94282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8" name="object 3598"/>
          <p:cNvSpPr/>
          <p:nvPr/>
        </p:nvSpPr>
        <p:spPr>
          <a:xfrm>
            <a:off x="3020190" y="94795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9" name="object 3599"/>
          <p:cNvSpPr/>
          <p:nvPr/>
        </p:nvSpPr>
        <p:spPr>
          <a:xfrm>
            <a:off x="3026377" y="95511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0" name="object 3600"/>
          <p:cNvSpPr/>
          <p:nvPr/>
        </p:nvSpPr>
        <p:spPr>
          <a:xfrm>
            <a:off x="3053052" y="96720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1" name="object 3601"/>
          <p:cNvSpPr/>
          <p:nvPr/>
        </p:nvSpPr>
        <p:spPr>
          <a:xfrm>
            <a:off x="3059239" y="97435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2" name="object 3602"/>
          <p:cNvSpPr/>
          <p:nvPr/>
        </p:nvSpPr>
        <p:spPr>
          <a:xfrm>
            <a:off x="3085812" y="96771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3" name="object 3603"/>
          <p:cNvSpPr/>
          <p:nvPr/>
        </p:nvSpPr>
        <p:spPr>
          <a:xfrm>
            <a:off x="3091998" y="97487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4" name="object 3604"/>
          <p:cNvSpPr/>
          <p:nvPr/>
        </p:nvSpPr>
        <p:spPr>
          <a:xfrm>
            <a:off x="3118571" y="98297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5" name="object 3605"/>
          <p:cNvSpPr/>
          <p:nvPr/>
        </p:nvSpPr>
        <p:spPr>
          <a:xfrm>
            <a:off x="3124758" y="99012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6" name="object 3606"/>
          <p:cNvSpPr/>
          <p:nvPr/>
        </p:nvSpPr>
        <p:spPr>
          <a:xfrm>
            <a:off x="3151434" y="94867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7" name="object 3607"/>
          <p:cNvSpPr/>
          <p:nvPr/>
        </p:nvSpPr>
        <p:spPr>
          <a:xfrm>
            <a:off x="3157620" y="95582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8" name="object 3608"/>
          <p:cNvSpPr/>
          <p:nvPr/>
        </p:nvSpPr>
        <p:spPr>
          <a:xfrm>
            <a:off x="3184193" y="96781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9" name="object 3609"/>
          <p:cNvSpPr/>
          <p:nvPr/>
        </p:nvSpPr>
        <p:spPr>
          <a:xfrm>
            <a:off x="3190380" y="97497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0" name="object 3610"/>
          <p:cNvSpPr/>
          <p:nvPr/>
        </p:nvSpPr>
        <p:spPr>
          <a:xfrm>
            <a:off x="3216953" y="97969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1" name="object 3611"/>
          <p:cNvSpPr/>
          <p:nvPr/>
        </p:nvSpPr>
        <p:spPr>
          <a:xfrm>
            <a:off x="3223140" y="98684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2" name="object 3612"/>
          <p:cNvSpPr/>
          <p:nvPr/>
        </p:nvSpPr>
        <p:spPr>
          <a:xfrm>
            <a:off x="3249713" y="98051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3" name="object 3613"/>
          <p:cNvSpPr/>
          <p:nvPr/>
        </p:nvSpPr>
        <p:spPr>
          <a:xfrm>
            <a:off x="3255899" y="98766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4" name="object 3614"/>
          <p:cNvSpPr/>
          <p:nvPr/>
        </p:nvSpPr>
        <p:spPr>
          <a:xfrm>
            <a:off x="3282575" y="98266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5" name="object 3615"/>
          <p:cNvSpPr/>
          <p:nvPr/>
        </p:nvSpPr>
        <p:spPr>
          <a:xfrm>
            <a:off x="3288761" y="98981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6" name="object 3616"/>
          <p:cNvSpPr/>
          <p:nvPr/>
        </p:nvSpPr>
        <p:spPr>
          <a:xfrm>
            <a:off x="3315334" y="98276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7" name="object 3617"/>
          <p:cNvSpPr/>
          <p:nvPr/>
        </p:nvSpPr>
        <p:spPr>
          <a:xfrm>
            <a:off x="3321521" y="98992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8" name="object 3618"/>
          <p:cNvSpPr/>
          <p:nvPr/>
        </p:nvSpPr>
        <p:spPr>
          <a:xfrm>
            <a:off x="3348094" y="98041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9" name="object 3619"/>
          <p:cNvSpPr/>
          <p:nvPr/>
        </p:nvSpPr>
        <p:spPr>
          <a:xfrm>
            <a:off x="3354281" y="98756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0" name="object 3620"/>
          <p:cNvSpPr/>
          <p:nvPr/>
        </p:nvSpPr>
        <p:spPr>
          <a:xfrm>
            <a:off x="3380957" y="99689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1" name="object 3621"/>
          <p:cNvSpPr/>
          <p:nvPr/>
        </p:nvSpPr>
        <p:spPr>
          <a:xfrm>
            <a:off x="3387143" y="100404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2" name="object 3622"/>
          <p:cNvSpPr txBox="1"/>
          <p:nvPr/>
        </p:nvSpPr>
        <p:spPr>
          <a:xfrm>
            <a:off x="3324722" y="1022308"/>
            <a:ext cx="15430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solidFill>
                  <a:srgbClr val="91056A"/>
                </a:solidFill>
                <a:latin typeface="Arial"/>
                <a:cs typeface="Arial"/>
              </a:rPr>
              <a:t>20.7</a:t>
            </a:r>
            <a:endParaRPr sz="500">
              <a:latin typeface="Arial"/>
              <a:cs typeface="Arial"/>
            </a:endParaRPr>
          </a:p>
        </p:txBody>
      </p:sp>
      <p:sp>
        <p:nvSpPr>
          <p:cNvPr id="3623" name="object 3623"/>
          <p:cNvSpPr/>
          <p:nvPr/>
        </p:nvSpPr>
        <p:spPr>
          <a:xfrm>
            <a:off x="975210" y="1160683"/>
            <a:ext cx="2426970" cy="309245"/>
          </a:xfrm>
          <a:custGeom>
            <a:avLst/>
            <a:gdLst/>
            <a:ahLst/>
            <a:cxnLst/>
            <a:rect l="l" t="t" r="r" b="b"/>
            <a:pathLst>
              <a:path w="2426970" h="309244">
                <a:moveTo>
                  <a:pt x="0" y="308970"/>
                </a:moveTo>
                <a:lnTo>
                  <a:pt x="65621" y="284195"/>
                </a:lnTo>
                <a:lnTo>
                  <a:pt x="98381" y="281431"/>
                </a:lnTo>
                <a:lnTo>
                  <a:pt x="131243" y="303544"/>
                </a:lnTo>
                <a:lnTo>
                  <a:pt x="196762" y="270477"/>
                </a:lnTo>
                <a:lnTo>
                  <a:pt x="262384" y="240276"/>
                </a:lnTo>
                <a:lnTo>
                  <a:pt x="327904" y="190009"/>
                </a:lnTo>
                <a:lnTo>
                  <a:pt x="393525" y="229117"/>
                </a:lnTo>
                <a:lnTo>
                  <a:pt x="459147" y="207925"/>
                </a:lnTo>
                <a:lnTo>
                  <a:pt x="524666" y="170558"/>
                </a:lnTo>
                <a:lnTo>
                  <a:pt x="590288" y="144657"/>
                </a:lnTo>
                <a:lnTo>
                  <a:pt x="655807" y="108620"/>
                </a:lnTo>
                <a:lnTo>
                  <a:pt x="721429" y="109337"/>
                </a:lnTo>
                <a:lnTo>
                  <a:pt x="786948" y="53030"/>
                </a:lnTo>
                <a:lnTo>
                  <a:pt x="852570" y="78112"/>
                </a:lnTo>
                <a:lnTo>
                  <a:pt x="918192" y="0"/>
                </a:lnTo>
                <a:lnTo>
                  <a:pt x="983711" y="16891"/>
                </a:lnTo>
                <a:lnTo>
                  <a:pt x="1049333" y="17710"/>
                </a:lnTo>
                <a:lnTo>
                  <a:pt x="1114852" y="21396"/>
                </a:lnTo>
                <a:lnTo>
                  <a:pt x="1180474" y="43100"/>
                </a:lnTo>
                <a:lnTo>
                  <a:pt x="1246096" y="55999"/>
                </a:lnTo>
                <a:lnTo>
                  <a:pt x="1377237" y="78727"/>
                </a:lnTo>
                <a:lnTo>
                  <a:pt x="1442756" y="63985"/>
                </a:lnTo>
                <a:lnTo>
                  <a:pt x="1508378" y="91114"/>
                </a:lnTo>
                <a:lnTo>
                  <a:pt x="1574000" y="125308"/>
                </a:lnTo>
                <a:lnTo>
                  <a:pt x="1639519" y="148138"/>
                </a:lnTo>
                <a:lnTo>
                  <a:pt x="1705141" y="113125"/>
                </a:lnTo>
                <a:lnTo>
                  <a:pt x="1836282" y="124694"/>
                </a:lnTo>
                <a:lnTo>
                  <a:pt x="1869042" y="152642"/>
                </a:lnTo>
                <a:lnTo>
                  <a:pt x="1901802" y="161754"/>
                </a:lnTo>
                <a:lnTo>
                  <a:pt x="1934664" y="163289"/>
                </a:lnTo>
                <a:lnTo>
                  <a:pt x="1967423" y="169125"/>
                </a:lnTo>
                <a:lnTo>
                  <a:pt x="2000183" y="186222"/>
                </a:lnTo>
                <a:lnTo>
                  <a:pt x="2033045" y="162880"/>
                </a:lnTo>
                <a:lnTo>
                  <a:pt x="2065805" y="169125"/>
                </a:lnTo>
                <a:lnTo>
                  <a:pt x="2098564" y="183048"/>
                </a:lnTo>
                <a:lnTo>
                  <a:pt x="2131324" y="183867"/>
                </a:lnTo>
                <a:lnTo>
                  <a:pt x="2164186" y="200349"/>
                </a:lnTo>
                <a:lnTo>
                  <a:pt x="2196946" y="177827"/>
                </a:lnTo>
                <a:lnTo>
                  <a:pt x="2229706" y="195845"/>
                </a:lnTo>
                <a:lnTo>
                  <a:pt x="2262568" y="189907"/>
                </a:lnTo>
                <a:lnTo>
                  <a:pt x="2295327" y="191238"/>
                </a:lnTo>
                <a:lnTo>
                  <a:pt x="2328087" y="193593"/>
                </a:lnTo>
                <a:lnTo>
                  <a:pt x="2360949" y="190214"/>
                </a:lnTo>
                <a:lnTo>
                  <a:pt x="2393709" y="186222"/>
                </a:lnTo>
                <a:lnTo>
                  <a:pt x="2426468" y="19686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4" name="object 3624"/>
          <p:cNvSpPr/>
          <p:nvPr/>
        </p:nvSpPr>
        <p:spPr>
          <a:xfrm>
            <a:off x="954487" y="144560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5" name="object 3625"/>
          <p:cNvSpPr/>
          <p:nvPr/>
        </p:nvSpPr>
        <p:spPr>
          <a:xfrm>
            <a:off x="960673" y="145276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6" name="object 3626"/>
          <p:cNvSpPr/>
          <p:nvPr/>
        </p:nvSpPr>
        <p:spPr>
          <a:xfrm>
            <a:off x="1020109" y="142083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7" name="object 3627"/>
          <p:cNvSpPr/>
          <p:nvPr/>
        </p:nvSpPr>
        <p:spPr>
          <a:xfrm>
            <a:off x="1026295" y="142798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8" name="object 3628"/>
          <p:cNvSpPr/>
          <p:nvPr/>
        </p:nvSpPr>
        <p:spPr>
          <a:xfrm>
            <a:off x="1052869" y="141806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9" name="object 3629"/>
          <p:cNvSpPr/>
          <p:nvPr/>
        </p:nvSpPr>
        <p:spPr>
          <a:xfrm>
            <a:off x="1059055" y="142522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0" name="object 3630"/>
          <p:cNvSpPr/>
          <p:nvPr/>
        </p:nvSpPr>
        <p:spPr>
          <a:xfrm>
            <a:off x="1085628" y="144018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1" name="object 3631"/>
          <p:cNvSpPr/>
          <p:nvPr/>
        </p:nvSpPr>
        <p:spPr>
          <a:xfrm>
            <a:off x="1091814" y="144733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2" name="object 3632"/>
          <p:cNvSpPr/>
          <p:nvPr/>
        </p:nvSpPr>
        <p:spPr>
          <a:xfrm>
            <a:off x="1151250" y="140711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3" name="object 3633"/>
          <p:cNvSpPr/>
          <p:nvPr/>
        </p:nvSpPr>
        <p:spPr>
          <a:xfrm>
            <a:off x="1157436" y="141426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4" name="object 3634"/>
          <p:cNvSpPr/>
          <p:nvPr/>
        </p:nvSpPr>
        <p:spPr>
          <a:xfrm>
            <a:off x="1216770" y="137691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5" name="object 3635"/>
          <p:cNvSpPr/>
          <p:nvPr/>
        </p:nvSpPr>
        <p:spPr>
          <a:xfrm>
            <a:off x="1222956" y="138406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6" name="object 3636"/>
          <p:cNvSpPr/>
          <p:nvPr/>
        </p:nvSpPr>
        <p:spPr>
          <a:xfrm>
            <a:off x="1282391" y="132654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7" name="object 3637"/>
          <p:cNvSpPr/>
          <p:nvPr/>
        </p:nvSpPr>
        <p:spPr>
          <a:xfrm>
            <a:off x="1288577" y="133369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8" name="object 3638"/>
          <p:cNvSpPr/>
          <p:nvPr/>
        </p:nvSpPr>
        <p:spPr>
          <a:xfrm>
            <a:off x="1347911" y="136575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9" name="object 3639"/>
          <p:cNvSpPr/>
          <p:nvPr/>
        </p:nvSpPr>
        <p:spPr>
          <a:xfrm>
            <a:off x="1354097" y="137290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0" name="object 3640"/>
          <p:cNvSpPr/>
          <p:nvPr/>
        </p:nvSpPr>
        <p:spPr>
          <a:xfrm>
            <a:off x="1413532" y="134456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1" name="object 3641"/>
          <p:cNvSpPr/>
          <p:nvPr/>
        </p:nvSpPr>
        <p:spPr>
          <a:xfrm>
            <a:off x="1419719" y="135171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2" name="object 3642"/>
          <p:cNvSpPr/>
          <p:nvPr/>
        </p:nvSpPr>
        <p:spPr>
          <a:xfrm>
            <a:off x="1479154" y="130709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3" name="object 3643"/>
          <p:cNvSpPr/>
          <p:nvPr/>
        </p:nvSpPr>
        <p:spPr>
          <a:xfrm>
            <a:off x="1485341" y="131424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4" name="object 3644"/>
          <p:cNvSpPr/>
          <p:nvPr/>
        </p:nvSpPr>
        <p:spPr>
          <a:xfrm>
            <a:off x="1544673" y="128129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5" name="object 3645"/>
          <p:cNvSpPr/>
          <p:nvPr/>
        </p:nvSpPr>
        <p:spPr>
          <a:xfrm>
            <a:off x="1550860" y="128844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6" name="object 3646"/>
          <p:cNvSpPr/>
          <p:nvPr/>
        </p:nvSpPr>
        <p:spPr>
          <a:xfrm>
            <a:off x="1610295" y="124525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7" name="object 3647"/>
          <p:cNvSpPr/>
          <p:nvPr/>
        </p:nvSpPr>
        <p:spPr>
          <a:xfrm>
            <a:off x="1616482" y="125241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8" name="object 3648"/>
          <p:cNvSpPr/>
          <p:nvPr/>
        </p:nvSpPr>
        <p:spPr>
          <a:xfrm>
            <a:off x="1675814" y="124597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9" name="object 3649"/>
          <p:cNvSpPr/>
          <p:nvPr/>
        </p:nvSpPr>
        <p:spPr>
          <a:xfrm>
            <a:off x="1682001" y="125312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0" name="object 3650"/>
          <p:cNvSpPr/>
          <p:nvPr/>
        </p:nvSpPr>
        <p:spPr>
          <a:xfrm>
            <a:off x="1741436" y="118966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1" name="object 3651"/>
          <p:cNvSpPr/>
          <p:nvPr/>
        </p:nvSpPr>
        <p:spPr>
          <a:xfrm>
            <a:off x="1747623" y="119682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2" name="object 3652"/>
          <p:cNvSpPr/>
          <p:nvPr/>
        </p:nvSpPr>
        <p:spPr>
          <a:xfrm>
            <a:off x="1807057" y="121474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3" name="object 3653"/>
          <p:cNvSpPr/>
          <p:nvPr/>
        </p:nvSpPr>
        <p:spPr>
          <a:xfrm>
            <a:off x="1813244" y="122190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4" name="object 3654"/>
          <p:cNvSpPr/>
          <p:nvPr/>
        </p:nvSpPr>
        <p:spPr>
          <a:xfrm>
            <a:off x="1872577" y="113663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5" name="object 3655"/>
          <p:cNvSpPr/>
          <p:nvPr/>
        </p:nvSpPr>
        <p:spPr>
          <a:xfrm>
            <a:off x="1878764" y="114379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6" name="object 3656"/>
          <p:cNvSpPr/>
          <p:nvPr/>
        </p:nvSpPr>
        <p:spPr>
          <a:xfrm>
            <a:off x="1938199" y="115342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7" name="object 3657"/>
          <p:cNvSpPr/>
          <p:nvPr/>
        </p:nvSpPr>
        <p:spPr>
          <a:xfrm>
            <a:off x="1944386" y="116058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8" name="object 3658"/>
          <p:cNvSpPr/>
          <p:nvPr/>
        </p:nvSpPr>
        <p:spPr>
          <a:xfrm>
            <a:off x="2003719" y="115424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9" name="object 3659"/>
          <p:cNvSpPr/>
          <p:nvPr/>
        </p:nvSpPr>
        <p:spPr>
          <a:xfrm>
            <a:off x="2009905" y="116140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0" name="object 3660"/>
          <p:cNvSpPr/>
          <p:nvPr/>
        </p:nvSpPr>
        <p:spPr>
          <a:xfrm>
            <a:off x="2069340" y="115793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1" name="object 3661"/>
          <p:cNvSpPr/>
          <p:nvPr/>
        </p:nvSpPr>
        <p:spPr>
          <a:xfrm>
            <a:off x="2075527" y="116508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2" name="object 3662"/>
          <p:cNvSpPr/>
          <p:nvPr/>
        </p:nvSpPr>
        <p:spPr>
          <a:xfrm>
            <a:off x="2134860" y="117973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3" name="object 3663"/>
          <p:cNvSpPr/>
          <p:nvPr/>
        </p:nvSpPr>
        <p:spPr>
          <a:xfrm>
            <a:off x="2141046" y="118689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4" name="object 3664"/>
          <p:cNvSpPr txBox="1"/>
          <p:nvPr/>
        </p:nvSpPr>
        <p:spPr>
          <a:xfrm>
            <a:off x="2078625" y="1205153"/>
            <a:ext cx="15430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solidFill>
                  <a:srgbClr val="A9AF66"/>
                </a:solidFill>
                <a:latin typeface="Arial"/>
                <a:cs typeface="Arial"/>
              </a:rPr>
              <a:t>17.2</a:t>
            </a:r>
            <a:endParaRPr sz="500">
              <a:latin typeface="Arial"/>
              <a:cs typeface="Arial"/>
            </a:endParaRPr>
          </a:p>
        </p:txBody>
      </p:sp>
      <p:sp>
        <p:nvSpPr>
          <p:cNvPr id="3665" name="object 3665"/>
          <p:cNvSpPr/>
          <p:nvPr/>
        </p:nvSpPr>
        <p:spPr>
          <a:xfrm>
            <a:off x="2200481" y="119253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6" name="object 3666"/>
          <p:cNvSpPr/>
          <p:nvPr/>
        </p:nvSpPr>
        <p:spPr>
          <a:xfrm>
            <a:off x="2206668" y="119968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7" name="object 3667"/>
          <p:cNvSpPr/>
          <p:nvPr/>
        </p:nvSpPr>
        <p:spPr>
          <a:xfrm>
            <a:off x="2331623" y="121536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8" name="object 3668"/>
          <p:cNvSpPr/>
          <p:nvPr/>
        </p:nvSpPr>
        <p:spPr>
          <a:xfrm>
            <a:off x="2337809" y="122251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9" name="object 3669"/>
          <p:cNvSpPr/>
          <p:nvPr/>
        </p:nvSpPr>
        <p:spPr>
          <a:xfrm>
            <a:off x="2397244" y="120062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0" name="object 3670"/>
          <p:cNvSpPr/>
          <p:nvPr/>
        </p:nvSpPr>
        <p:spPr>
          <a:xfrm>
            <a:off x="2403431" y="120777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1" name="object 3671"/>
          <p:cNvSpPr/>
          <p:nvPr/>
        </p:nvSpPr>
        <p:spPr>
          <a:xfrm>
            <a:off x="2462763" y="122764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2" name="object 3672"/>
          <p:cNvSpPr/>
          <p:nvPr/>
        </p:nvSpPr>
        <p:spPr>
          <a:xfrm>
            <a:off x="2468950" y="123480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3" name="object 3673"/>
          <p:cNvSpPr/>
          <p:nvPr/>
        </p:nvSpPr>
        <p:spPr>
          <a:xfrm>
            <a:off x="2528385" y="126194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4" name="object 3674"/>
          <p:cNvSpPr/>
          <p:nvPr/>
        </p:nvSpPr>
        <p:spPr>
          <a:xfrm>
            <a:off x="2534572" y="126909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5" name="object 3675"/>
          <p:cNvSpPr/>
          <p:nvPr/>
        </p:nvSpPr>
        <p:spPr>
          <a:xfrm>
            <a:off x="2594007" y="128477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6" name="object 3676"/>
          <p:cNvSpPr/>
          <p:nvPr/>
        </p:nvSpPr>
        <p:spPr>
          <a:xfrm>
            <a:off x="2600194" y="129192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7" name="object 3677"/>
          <p:cNvSpPr/>
          <p:nvPr/>
        </p:nvSpPr>
        <p:spPr>
          <a:xfrm>
            <a:off x="2659527" y="124976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8" name="object 3678"/>
          <p:cNvSpPr/>
          <p:nvPr/>
        </p:nvSpPr>
        <p:spPr>
          <a:xfrm>
            <a:off x="2665713" y="125691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9" name="object 3679"/>
          <p:cNvSpPr/>
          <p:nvPr/>
        </p:nvSpPr>
        <p:spPr>
          <a:xfrm>
            <a:off x="2790667" y="126133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0" name="object 3680"/>
          <p:cNvSpPr/>
          <p:nvPr/>
        </p:nvSpPr>
        <p:spPr>
          <a:xfrm>
            <a:off x="2796854" y="126848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1" name="object 3681"/>
          <p:cNvSpPr/>
          <p:nvPr/>
        </p:nvSpPr>
        <p:spPr>
          <a:xfrm>
            <a:off x="2823530" y="128917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2" name="object 3682"/>
          <p:cNvSpPr/>
          <p:nvPr/>
        </p:nvSpPr>
        <p:spPr>
          <a:xfrm>
            <a:off x="2829716" y="129633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3" name="object 3683"/>
          <p:cNvSpPr/>
          <p:nvPr/>
        </p:nvSpPr>
        <p:spPr>
          <a:xfrm>
            <a:off x="2856290" y="129828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4" name="object 3684"/>
          <p:cNvSpPr/>
          <p:nvPr/>
        </p:nvSpPr>
        <p:spPr>
          <a:xfrm>
            <a:off x="2862476" y="130544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5" name="object 3685"/>
          <p:cNvSpPr/>
          <p:nvPr/>
        </p:nvSpPr>
        <p:spPr>
          <a:xfrm>
            <a:off x="2889049" y="129982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6" name="object 3686"/>
          <p:cNvSpPr/>
          <p:nvPr/>
        </p:nvSpPr>
        <p:spPr>
          <a:xfrm>
            <a:off x="2895236" y="130697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7" name="object 3687"/>
          <p:cNvSpPr/>
          <p:nvPr/>
        </p:nvSpPr>
        <p:spPr>
          <a:xfrm>
            <a:off x="2921911" y="13056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8" name="object 3688"/>
          <p:cNvSpPr/>
          <p:nvPr/>
        </p:nvSpPr>
        <p:spPr>
          <a:xfrm>
            <a:off x="2928098" y="131281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9" name="object 3689"/>
          <p:cNvSpPr/>
          <p:nvPr/>
        </p:nvSpPr>
        <p:spPr>
          <a:xfrm>
            <a:off x="2954671" y="132275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0" name="object 3690"/>
          <p:cNvSpPr/>
          <p:nvPr/>
        </p:nvSpPr>
        <p:spPr>
          <a:xfrm>
            <a:off x="2960857" y="132991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1" name="object 3691"/>
          <p:cNvSpPr/>
          <p:nvPr/>
        </p:nvSpPr>
        <p:spPr>
          <a:xfrm>
            <a:off x="2987430" y="129951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2" name="object 3692"/>
          <p:cNvSpPr/>
          <p:nvPr/>
        </p:nvSpPr>
        <p:spPr>
          <a:xfrm>
            <a:off x="2993617" y="130667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3" name="object 3693"/>
          <p:cNvSpPr/>
          <p:nvPr/>
        </p:nvSpPr>
        <p:spPr>
          <a:xfrm>
            <a:off x="3020190" y="130576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4" name="object 3694"/>
          <p:cNvSpPr/>
          <p:nvPr/>
        </p:nvSpPr>
        <p:spPr>
          <a:xfrm>
            <a:off x="3026377" y="131291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5" name="object 3695"/>
          <p:cNvSpPr/>
          <p:nvPr/>
        </p:nvSpPr>
        <p:spPr>
          <a:xfrm>
            <a:off x="3053052" y="131968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6" name="object 3696"/>
          <p:cNvSpPr/>
          <p:nvPr/>
        </p:nvSpPr>
        <p:spPr>
          <a:xfrm>
            <a:off x="3059239" y="132683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7" name="object 3697"/>
          <p:cNvSpPr/>
          <p:nvPr/>
        </p:nvSpPr>
        <p:spPr>
          <a:xfrm>
            <a:off x="3085812" y="132050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8" name="object 3698"/>
          <p:cNvSpPr/>
          <p:nvPr/>
        </p:nvSpPr>
        <p:spPr>
          <a:xfrm>
            <a:off x="3091998" y="132765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9" name="object 3699"/>
          <p:cNvSpPr/>
          <p:nvPr/>
        </p:nvSpPr>
        <p:spPr>
          <a:xfrm>
            <a:off x="3118571" y="133698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0" name="object 3700"/>
          <p:cNvSpPr/>
          <p:nvPr/>
        </p:nvSpPr>
        <p:spPr>
          <a:xfrm>
            <a:off x="3124758" y="134414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1" name="object 3701"/>
          <p:cNvSpPr/>
          <p:nvPr/>
        </p:nvSpPr>
        <p:spPr>
          <a:xfrm>
            <a:off x="3151434" y="131436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2" name="object 3702"/>
          <p:cNvSpPr/>
          <p:nvPr/>
        </p:nvSpPr>
        <p:spPr>
          <a:xfrm>
            <a:off x="3157620" y="132151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3" name="object 3703"/>
          <p:cNvSpPr/>
          <p:nvPr/>
        </p:nvSpPr>
        <p:spPr>
          <a:xfrm>
            <a:off x="3184193" y="133248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4" name="object 3704"/>
          <p:cNvSpPr/>
          <p:nvPr/>
        </p:nvSpPr>
        <p:spPr>
          <a:xfrm>
            <a:off x="3190380" y="133963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5" name="object 3705"/>
          <p:cNvSpPr/>
          <p:nvPr/>
        </p:nvSpPr>
        <p:spPr>
          <a:xfrm>
            <a:off x="3216953" y="132654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6" name="object 3706"/>
          <p:cNvSpPr/>
          <p:nvPr/>
        </p:nvSpPr>
        <p:spPr>
          <a:xfrm>
            <a:off x="3223140" y="133369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7" name="object 3707"/>
          <p:cNvSpPr/>
          <p:nvPr/>
        </p:nvSpPr>
        <p:spPr>
          <a:xfrm>
            <a:off x="3249713" y="132777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8" name="object 3708"/>
          <p:cNvSpPr/>
          <p:nvPr/>
        </p:nvSpPr>
        <p:spPr>
          <a:xfrm>
            <a:off x="3255899" y="133492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9" name="object 3709"/>
          <p:cNvSpPr/>
          <p:nvPr/>
        </p:nvSpPr>
        <p:spPr>
          <a:xfrm>
            <a:off x="3282575" y="133012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0" name="object 3710"/>
          <p:cNvSpPr/>
          <p:nvPr/>
        </p:nvSpPr>
        <p:spPr>
          <a:xfrm>
            <a:off x="3288761" y="133728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1" name="object 3711"/>
          <p:cNvSpPr/>
          <p:nvPr/>
        </p:nvSpPr>
        <p:spPr>
          <a:xfrm>
            <a:off x="3315334" y="132685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2" name="object 3712"/>
          <p:cNvSpPr/>
          <p:nvPr/>
        </p:nvSpPr>
        <p:spPr>
          <a:xfrm>
            <a:off x="3321521" y="133400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3" name="object 3713"/>
          <p:cNvSpPr/>
          <p:nvPr/>
        </p:nvSpPr>
        <p:spPr>
          <a:xfrm>
            <a:off x="3348094" y="13228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4" name="object 3714"/>
          <p:cNvSpPr/>
          <p:nvPr/>
        </p:nvSpPr>
        <p:spPr>
          <a:xfrm>
            <a:off x="3354281" y="13300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5" name="object 3715"/>
          <p:cNvSpPr/>
          <p:nvPr/>
        </p:nvSpPr>
        <p:spPr>
          <a:xfrm>
            <a:off x="3380957" y="133340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6" name="object 3716"/>
          <p:cNvSpPr/>
          <p:nvPr/>
        </p:nvSpPr>
        <p:spPr>
          <a:xfrm>
            <a:off x="3387143" y="134055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7" name="object 3717"/>
          <p:cNvSpPr txBox="1"/>
          <p:nvPr/>
        </p:nvSpPr>
        <p:spPr>
          <a:xfrm>
            <a:off x="3324722" y="1358819"/>
            <a:ext cx="15430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solidFill>
                  <a:srgbClr val="A9AF66"/>
                </a:solidFill>
                <a:latin typeface="Arial"/>
                <a:cs typeface="Arial"/>
              </a:rPr>
              <a:t>14.3</a:t>
            </a:r>
            <a:endParaRPr sz="500">
              <a:latin typeface="Arial"/>
              <a:cs typeface="Arial"/>
            </a:endParaRPr>
          </a:p>
        </p:txBody>
      </p:sp>
      <p:sp>
        <p:nvSpPr>
          <p:cNvPr id="3718" name="object 3718"/>
          <p:cNvSpPr/>
          <p:nvPr/>
        </p:nvSpPr>
        <p:spPr>
          <a:xfrm>
            <a:off x="975210" y="1387037"/>
            <a:ext cx="2426970" cy="245110"/>
          </a:xfrm>
          <a:custGeom>
            <a:avLst/>
            <a:gdLst/>
            <a:ahLst/>
            <a:cxnLst/>
            <a:rect l="l" t="t" r="r" b="b"/>
            <a:pathLst>
              <a:path w="2426970" h="245110">
                <a:moveTo>
                  <a:pt x="0" y="243961"/>
                </a:moveTo>
                <a:lnTo>
                  <a:pt x="65621" y="222770"/>
                </a:lnTo>
                <a:lnTo>
                  <a:pt x="98381" y="217241"/>
                </a:lnTo>
                <a:lnTo>
                  <a:pt x="131243" y="244883"/>
                </a:lnTo>
                <a:lnTo>
                  <a:pt x="196762" y="213863"/>
                </a:lnTo>
                <a:lnTo>
                  <a:pt x="262384" y="184481"/>
                </a:lnTo>
                <a:lnTo>
                  <a:pt x="327904" y="146397"/>
                </a:lnTo>
                <a:lnTo>
                  <a:pt x="393525" y="156635"/>
                </a:lnTo>
                <a:lnTo>
                  <a:pt x="459147" y="143223"/>
                </a:lnTo>
                <a:lnTo>
                  <a:pt x="524666" y="104730"/>
                </a:lnTo>
                <a:lnTo>
                  <a:pt x="590288" y="83743"/>
                </a:lnTo>
                <a:lnTo>
                  <a:pt x="655807" y="51802"/>
                </a:lnTo>
                <a:lnTo>
                  <a:pt x="721429" y="48833"/>
                </a:lnTo>
                <a:lnTo>
                  <a:pt x="786948" y="17199"/>
                </a:lnTo>
                <a:lnTo>
                  <a:pt x="852570" y="50471"/>
                </a:lnTo>
                <a:lnTo>
                  <a:pt x="918192" y="0"/>
                </a:lnTo>
                <a:lnTo>
                  <a:pt x="983711" y="13718"/>
                </a:lnTo>
                <a:lnTo>
                  <a:pt x="1049333" y="9623"/>
                </a:lnTo>
                <a:lnTo>
                  <a:pt x="1114852" y="2968"/>
                </a:lnTo>
                <a:lnTo>
                  <a:pt x="1180474" y="32760"/>
                </a:lnTo>
                <a:lnTo>
                  <a:pt x="1246096" y="44738"/>
                </a:lnTo>
                <a:lnTo>
                  <a:pt x="1377237" y="71253"/>
                </a:lnTo>
                <a:lnTo>
                  <a:pt x="1442756" y="67977"/>
                </a:lnTo>
                <a:lnTo>
                  <a:pt x="1508378" y="83436"/>
                </a:lnTo>
                <a:lnTo>
                  <a:pt x="1574000" y="116197"/>
                </a:lnTo>
                <a:lnTo>
                  <a:pt x="1639519" y="130836"/>
                </a:lnTo>
                <a:lnTo>
                  <a:pt x="1705141" y="111794"/>
                </a:lnTo>
                <a:lnTo>
                  <a:pt x="1836282" y="118653"/>
                </a:lnTo>
                <a:lnTo>
                  <a:pt x="1869042" y="145783"/>
                </a:lnTo>
                <a:lnTo>
                  <a:pt x="1901802" y="151823"/>
                </a:lnTo>
                <a:lnTo>
                  <a:pt x="1934664" y="152233"/>
                </a:lnTo>
                <a:lnTo>
                  <a:pt x="1967423" y="138003"/>
                </a:lnTo>
                <a:lnTo>
                  <a:pt x="2000183" y="142404"/>
                </a:lnTo>
                <a:lnTo>
                  <a:pt x="2033045" y="130631"/>
                </a:lnTo>
                <a:lnTo>
                  <a:pt x="2065805" y="136160"/>
                </a:lnTo>
                <a:lnTo>
                  <a:pt x="2098564" y="143633"/>
                </a:lnTo>
                <a:lnTo>
                  <a:pt x="2131324" y="144145"/>
                </a:lnTo>
                <a:lnTo>
                  <a:pt x="2164186" y="155714"/>
                </a:lnTo>
                <a:lnTo>
                  <a:pt x="2196946" y="147318"/>
                </a:lnTo>
                <a:lnTo>
                  <a:pt x="2229706" y="157147"/>
                </a:lnTo>
                <a:lnTo>
                  <a:pt x="2262568" y="161447"/>
                </a:lnTo>
                <a:lnTo>
                  <a:pt x="2295327" y="163187"/>
                </a:lnTo>
                <a:lnTo>
                  <a:pt x="2328087" y="164313"/>
                </a:lnTo>
                <a:lnTo>
                  <a:pt x="2360949" y="160218"/>
                </a:lnTo>
                <a:lnTo>
                  <a:pt x="2393709" y="154587"/>
                </a:lnTo>
                <a:lnTo>
                  <a:pt x="2426468" y="1616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9" name="object 3719"/>
          <p:cNvSpPr/>
          <p:nvPr/>
        </p:nvSpPr>
        <p:spPr>
          <a:xfrm>
            <a:off x="954487" y="160684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0" name="object 3720"/>
          <p:cNvSpPr/>
          <p:nvPr/>
        </p:nvSpPr>
        <p:spPr>
          <a:xfrm>
            <a:off x="960673" y="161400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1" name="object 3721"/>
          <p:cNvSpPr/>
          <p:nvPr/>
        </p:nvSpPr>
        <p:spPr>
          <a:xfrm>
            <a:off x="1020109" y="1580232"/>
            <a:ext cx="107170" cy="637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22" name="object 3722"/>
          <p:cNvSpPr/>
          <p:nvPr/>
        </p:nvSpPr>
        <p:spPr>
          <a:xfrm>
            <a:off x="1151250" y="157685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3" name="object 3723"/>
          <p:cNvSpPr/>
          <p:nvPr/>
        </p:nvSpPr>
        <p:spPr>
          <a:xfrm>
            <a:off x="1157436" y="158400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9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4" name="object 3724"/>
          <p:cNvSpPr/>
          <p:nvPr/>
        </p:nvSpPr>
        <p:spPr>
          <a:xfrm>
            <a:off x="1216770" y="154747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5" name="object 3725"/>
          <p:cNvSpPr/>
          <p:nvPr/>
        </p:nvSpPr>
        <p:spPr>
          <a:xfrm>
            <a:off x="1222956" y="155462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6" name="object 3726"/>
          <p:cNvSpPr/>
          <p:nvPr/>
        </p:nvSpPr>
        <p:spPr>
          <a:xfrm>
            <a:off x="1282391" y="150938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7" name="object 3727"/>
          <p:cNvSpPr/>
          <p:nvPr/>
        </p:nvSpPr>
        <p:spPr>
          <a:xfrm>
            <a:off x="1288577" y="151654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8" name="object 3728"/>
          <p:cNvSpPr/>
          <p:nvPr/>
        </p:nvSpPr>
        <p:spPr>
          <a:xfrm>
            <a:off x="1347911" y="151952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9" name="object 3729"/>
          <p:cNvSpPr/>
          <p:nvPr/>
        </p:nvSpPr>
        <p:spPr>
          <a:xfrm>
            <a:off x="1354097" y="152667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0" name="object 3730"/>
          <p:cNvSpPr/>
          <p:nvPr/>
        </p:nvSpPr>
        <p:spPr>
          <a:xfrm>
            <a:off x="1413532" y="150621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1" name="object 3731"/>
          <p:cNvSpPr/>
          <p:nvPr/>
        </p:nvSpPr>
        <p:spPr>
          <a:xfrm>
            <a:off x="1419719" y="151336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2" name="object 3732"/>
          <p:cNvSpPr/>
          <p:nvPr/>
        </p:nvSpPr>
        <p:spPr>
          <a:xfrm>
            <a:off x="1479154" y="146761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3" name="object 3733"/>
          <p:cNvSpPr/>
          <p:nvPr/>
        </p:nvSpPr>
        <p:spPr>
          <a:xfrm>
            <a:off x="1485341" y="147477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4" name="object 3734"/>
          <p:cNvSpPr/>
          <p:nvPr/>
        </p:nvSpPr>
        <p:spPr>
          <a:xfrm>
            <a:off x="1544673" y="144663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5" name="object 3735"/>
          <p:cNvSpPr/>
          <p:nvPr/>
        </p:nvSpPr>
        <p:spPr>
          <a:xfrm>
            <a:off x="1550860" y="145378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6" name="object 3736"/>
          <p:cNvSpPr/>
          <p:nvPr/>
        </p:nvSpPr>
        <p:spPr>
          <a:xfrm>
            <a:off x="1610295" y="141479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7" name="object 3737"/>
          <p:cNvSpPr/>
          <p:nvPr/>
        </p:nvSpPr>
        <p:spPr>
          <a:xfrm>
            <a:off x="1616482" y="142194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8" name="object 3738"/>
          <p:cNvSpPr/>
          <p:nvPr/>
        </p:nvSpPr>
        <p:spPr>
          <a:xfrm>
            <a:off x="1675814" y="141172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9" name="object 3739"/>
          <p:cNvSpPr/>
          <p:nvPr/>
        </p:nvSpPr>
        <p:spPr>
          <a:xfrm>
            <a:off x="1682001" y="141887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0" name="object 3740"/>
          <p:cNvSpPr/>
          <p:nvPr/>
        </p:nvSpPr>
        <p:spPr>
          <a:xfrm>
            <a:off x="1741436" y="138008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1" name="object 3741"/>
          <p:cNvSpPr/>
          <p:nvPr/>
        </p:nvSpPr>
        <p:spPr>
          <a:xfrm>
            <a:off x="1747623" y="138724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2" name="object 3742"/>
          <p:cNvSpPr/>
          <p:nvPr/>
        </p:nvSpPr>
        <p:spPr>
          <a:xfrm>
            <a:off x="1807057" y="14133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3" name="object 3743"/>
          <p:cNvSpPr/>
          <p:nvPr/>
        </p:nvSpPr>
        <p:spPr>
          <a:xfrm>
            <a:off x="1813244" y="142051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4" name="object 3744"/>
          <p:cNvSpPr/>
          <p:nvPr/>
        </p:nvSpPr>
        <p:spPr>
          <a:xfrm>
            <a:off x="1872577" y="1362990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5" name="object 3745"/>
          <p:cNvSpPr/>
          <p:nvPr/>
        </p:nvSpPr>
        <p:spPr>
          <a:xfrm>
            <a:off x="1878764" y="137014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6" name="object 3746"/>
          <p:cNvSpPr/>
          <p:nvPr/>
        </p:nvSpPr>
        <p:spPr>
          <a:xfrm>
            <a:off x="1938199" y="137660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7" name="object 3747"/>
          <p:cNvSpPr/>
          <p:nvPr/>
        </p:nvSpPr>
        <p:spPr>
          <a:xfrm>
            <a:off x="1944386" y="138376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8" name="object 3748"/>
          <p:cNvSpPr/>
          <p:nvPr/>
        </p:nvSpPr>
        <p:spPr>
          <a:xfrm>
            <a:off x="2003719" y="137251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9" name="object 3749"/>
          <p:cNvSpPr/>
          <p:nvPr/>
        </p:nvSpPr>
        <p:spPr>
          <a:xfrm>
            <a:off x="2009905" y="137966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0" name="object 3750"/>
          <p:cNvSpPr/>
          <p:nvPr/>
        </p:nvSpPr>
        <p:spPr>
          <a:xfrm>
            <a:off x="2069340" y="13659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1" name="object 3751"/>
          <p:cNvSpPr/>
          <p:nvPr/>
        </p:nvSpPr>
        <p:spPr>
          <a:xfrm>
            <a:off x="2075527" y="13731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2" name="object 3752"/>
          <p:cNvSpPr/>
          <p:nvPr/>
        </p:nvSpPr>
        <p:spPr>
          <a:xfrm>
            <a:off x="2134860" y="139575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3" name="object 3753"/>
          <p:cNvSpPr/>
          <p:nvPr/>
        </p:nvSpPr>
        <p:spPr>
          <a:xfrm>
            <a:off x="2141046" y="1402905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4" name="object 3754"/>
          <p:cNvSpPr txBox="1"/>
          <p:nvPr/>
        </p:nvSpPr>
        <p:spPr>
          <a:xfrm>
            <a:off x="2078625" y="1421166"/>
            <a:ext cx="15430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solidFill>
                  <a:srgbClr val="E19794"/>
                </a:solidFill>
                <a:latin typeface="Arial"/>
                <a:cs typeface="Arial"/>
              </a:rPr>
              <a:t>13.1</a:t>
            </a:r>
            <a:endParaRPr sz="500">
              <a:latin typeface="Arial"/>
              <a:cs typeface="Arial"/>
            </a:endParaRPr>
          </a:p>
        </p:txBody>
      </p:sp>
      <p:sp>
        <p:nvSpPr>
          <p:cNvPr id="3755" name="object 3755"/>
          <p:cNvSpPr/>
          <p:nvPr/>
        </p:nvSpPr>
        <p:spPr>
          <a:xfrm>
            <a:off x="2200481" y="140772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6" name="object 3756"/>
          <p:cNvSpPr/>
          <p:nvPr/>
        </p:nvSpPr>
        <p:spPr>
          <a:xfrm>
            <a:off x="2206668" y="141488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7" name="object 3757"/>
          <p:cNvSpPr/>
          <p:nvPr/>
        </p:nvSpPr>
        <p:spPr>
          <a:xfrm>
            <a:off x="2331623" y="143414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8" name="object 3758"/>
          <p:cNvSpPr/>
          <p:nvPr/>
        </p:nvSpPr>
        <p:spPr>
          <a:xfrm>
            <a:off x="2337809" y="144129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9" name="object 3759"/>
          <p:cNvSpPr/>
          <p:nvPr/>
        </p:nvSpPr>
        <p:spPr>
          <a:xfrm>
            <a:off x="2397244" y="143086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0" name="object 3760"/>
          <p:cNvSpPr/>
          <p:nvPr/>
        </p:nvSpPr>
        <p:spPr>
          <a:xfrm>
            <a:off x="2403431" y="143802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1" name="object 3761"/>
          <p:cNvSpPr/>
          <p:nvPr/>
        </p:nvSpPr>
        <p:spPr>
          <a:xfrm>
            <a:off x="2462763" y="144642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2" name="object 3762"/>
          <p:cNvSpPr/>
          <p:nvPr/>
        </p:nvSpPr>
        <p:spPr>
          <a:xfrm>
            <a:off x="2468950" y="145358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8"/>
                </a:lnTo>
                <a:lnTo>
                  <a:pt x="29278" y="25388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3" name="object 3763"/>
          <p:cNvSpPr/>
          <p:nvPr/>
        </p:nvSpPr>
        <p:spPr>
          <a:xfrm>
            <a:off x="2528385" y="147908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4" name="object 3764"/>
          <p:cNvSpPr/>
          <p:nvPr/>
        </p:nvSpPr>
        <p:spPr>
          <a:xfrm>
            <a:off x="2534572" y="148623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5" name="object 3765"/>
          <p:cNvSpPr/>
          <p:nvPr/>
        </p:nvSpPr>
        <p:spPr>
          <a:xfrm>
            <a:off x="2594007" y="149382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6" name="object 3766"/>
          <p:cNvSpPr/>
          <p:nvPr/>
        </p:nvSpPr>
        <p:spPr>
          <a:xfrm>
            <a:off x="2600194" y="1500982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7" name="object 3767"/>
          <p:cNvSpPr/>
          <p:nvPr/>
        </p:nvSpPr>
        <p:spPr>
          <a:xfrm>
            <a:off x="2659527" y="147468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8" name="object 3768"/>
          <p:cNvSpPr/>
          <p:nvPr/>
        </p:nvSpPr>
        <p:spPr>
          <a:xfrm>
            <a:off x="2665713" y="1481836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9" name="object 3769"/>
          <p:cNvSpPr/>
          <p:nvPr/>
        </p:nvSpPr>
        <p:spPr>
          <a:xfrm>
            <a:off x="2790667" y="148164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0" name="object 3770"/>
          <p:cNvSpPr/>
          <p:nvPr/>
        </p:nvSpPr>
        <p:spPr>
          <a:xfrm>
            <a:off x="2796854" y="148879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1" name="object 3771"/>
          <p:cNvSpPr/>
          <p:nvPr/>
        </p:nvSpPr>
        <p:spPr>
          <a:xfrm>
            <a:off x="2823530" y="150877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2" name="object 3772"/>
          <p:cNvSpPr/>
          <p:nvPr/>
        </p:nvSpPr>
        <p:spPr>
          <a:xfrm>
            <a:off x="2829716" y="151592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3" name="object 3773"/>
          <p:cNvSpPr/>
          <p:nvPr/>
        </p:nvSpPr>
        <p:spPr>
          <a:xfrm>
            <a:off x="2856290" y="151481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6"/>
                </a:lnTo>
                <a:lnTo>
                  <a:pt x="41650" y="36116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4" name="object 3774"/>
          <p:cNvSpPr/>
          <p:nvPr/>
        </p:nvSpPr>
        <p:spPr>
          <a:xfrm>
            <a:off x="2862476" y="152196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5" name="object 3775"/>
          <p:cNvSpPr/>
          <p:nvPr/>
        </p:nvSpPr>
        <p:spPr>
          <a:xfrm>
            <a:off x="2889049" y="151522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6" name="object 3776"/>
          <p:cNvSpPr/>
          <p:nvPr/>
        </p:nvSpPr>
        <p:spPr>
          <a:xfrm>
            <a:off x="2895236" y="152237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7" name="object 3777"/>
          <p:cNvSpPr/>
          <p:nvPr/>
        </p:nvSpPr>
        <p:spPr>
          <a:xfrm>
            <a:off x="2921911" y="150099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8" name="object 3778"/>
          <p:cNvSpPr/>
          <p:nvPr/>
        </p:nvSpPr>
        <p:spPr>
          <a:xfrm>
            <a:off x="2928098" y="150814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9" name="object 3779"/>
          <p:cNvSpPr/>
          <p:nvPr/>
        </p:nvSpPr>
        <p:spPr>
          <a:xfrm>
            <a:off x="2954671" y="150529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0" name="object 3780"/>
          <p:cNvSpPr/>
          <p:nvPr/>
        </p:nvSpPr>
        <p:spPr>
          <a:xfrm>
            <a:off x="2960857" y="151244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1" name="object 3781"/>
          <p:cNvSpPr/>
          <p:nvPr/>
        </p:nvSpPr>
        <p:spPr>
          <a:xfrm>
            <a:off x="2987430" y="1493622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6"/>
                </a:lnTo>
                <a:lnTo>
                  <a:pt x="41651" y="36116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2" name="object 3782"/>
          <p:cNvSpPr/>
          <p:nvPr/>
        </p:nvSpPr>
        <p:spPr>
          <a:xfrm>
            <a:off x="2993617" y="150077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3" name="object 3783"/>
          <p:cNvSpPr/>
          <p:nvPr/>
        </p:nvSpPr>
        <p:spPr>
          <a:xfrm>
            <a:off x="3020190" y="149914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4" name="object 3784"/>
          <p:cNvSpPr/>
          <p:nvPr/>
        </p:nvSpPr>
        <p:spPr>
          <a:xfrm>
            <a:off x="3026377" y="150630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5" name="object 3785"/>
          <p:cNvSpPr/>
          <p:nvPr/>
        </p:nvSpPr>
        <p:spPr>
          <a:xfrm>
            <a:off x="3053052" y="150662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6" name="object 3786"/>
          <p:cNvSpPr/>
          <p:nvPr/>
        </p:nvSpPr>
        <p:spPr>
          <a:xfrm>
            <a:off x="3059239" y="151377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7" name="object 3787"/>
          <p:cNvSpPr/>
          <p:nvPr/>
        </p:nvSpPr>
        <p:spPr>
          <a:xfrm>
            <a:off x="3085812" y="150703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8" name="object 3788"/>
          <p:cNvSpPr/>
          <p:nvPr/>
        </p:nvSpPr>
        <p:spPr>
          <a:xfrm>
            <a:off x="3091998" y="151418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9" name="object 3789"/>
          <p:cNvSpPr/>
          <p:nvPr/>
        </p:nvSpPr>
        <p:spPr>
          <a:xfrm>
            <a:off x="3118571" y="1518601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0" name="object 3790"/>
          <p:cNvSpPr/>
          <p:nvPr/>
        </p:nvSpPr>
        <p:spPr>
          <a:xfrm>
            <a:off x="3124758" y="1525757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1" name="object 3791"/>
          <p:cNvSpPr/>
          <p:nvPr/>
        </p:nvSpPr>
        <p:spPr>
          <a:xfrm>
            <a:off x="3151434" y="1510207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2" name="object 3792"/>
          <p:cNvSpPr/>
          <p:nvPr/>
        </p:nvSpPr>
        <p:spPr>
          <a:xfrm>
            <a:off x="3157620" y="151736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3" name="object 3793"/>
          <p:cNvSpPr/>
          <p:nvPr/>
        </p:nvSpPr>
        <p:spPr>
          <a:xfrm>
            <a:off x="3184193" y="152003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4" name="object 3794"/>
          <p:cNvSpPr/>
          <p:nvPr/>
        </p:nvSpPr>
        <p:spPr>
          <a:xfrm>
            <a:off x="3190380" y="152718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5" name="object 3795"/>
          <p:cNvSpPr/>
          <p:nvPr/>
        </p:nvSpPr>
        <p:spPr>
          <a:xfrm>
            <a:off x="3216953" y="1524436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6" name="object 3796"/>
          <p:cNvSpPr/>
          <p:nvPr/>
        </p:nvSpPr>
        <p:spPr>
          <a:xfrm>
            <a:off x="3223140" y="1531591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7" name="object 3797"/>
          <p:cNvSpPr/>
          <p:nvPr/>
        </p:nvSpPr>
        <p:spPr>
          <a:xfrm>
            <a:off x="3249713" y="1526074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8" name="object 3798"/>
          <p:cNvSpPr/>
          <p:nvPr/>
        </p:nvSpPr>
        <p:spPr>
          <a:xfrm>
            <a:off x="3255899" y="1533229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9" name="object 3799"/>
          <p:cNvSpPr/>
          <p:nvPr/>
        </p:nvSpPr>
        <p:spPr>
          <a:xfrm>
            <a:off x="3282575" y="1527303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0" name="object 3800"/>
          <p:cNvSpPr/>
          <p:nvPr/>
        </p:nvSpPr>
        <p:spPr>
          <a:xfrm>
            <a:off x="3288761" y="1534458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1" name="object 3801"/>
          <p:cNvSpPr/>
          <p:nvPr/>
        </p:nvSpPr>
        <p:spPr>
          <a:xfrm>
            <a:off x="3315334" y="1523105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2" name="object 3802"/>
          <p:cNvSpPr/>
          <p:nvPr/>
        </p:nvSpPr>
        <p:spPr>
          <a:xfrm>
            <a:off x="3321521" y="1530260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3" name="object 3803"/>
          <p:cNvSpPr/>
          <p:nvPr/>
        </p:nvSpPr>
        <p:spPr>
          <a:xfrm>
            <a:off x="3348094" y="1517578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4" name="object 3804"/>
          <p:cNvSpPr/>
          <p:nvPr/>
        </p:nvSpPr>
        <p:spPr>
          <a:xfrm>
            <a:off x="3354281" y="152473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8"/>
                </a:lnTo>
                <a:lnTo>
                  <a:pt x="29278" y="25388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5" name="object 3805"/>
          <p:cNvSpPr/>
          <p:nvPr/>
        </p:nvSpPr>
        <p:spPr>
          <a:xfrm>
            <a:off x="3380957" y="152453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6" name="object 3806"/>
          <p:cNvSpPr/>
          <p:nvPr/>
        </p:nvSpPr>
        <p:spPr>
          <a:xfrm>
            <a:off x="3387143" y="1531694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5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7" name="object 3807"/>
          <p:cNvSpPr txBox="1"/>
          <p:nvPr/>
        </p:nvSpPr>
        <p:spPr>
          <a:xfrm>
            <a:off x="3324722" y="1549954"/>
            <a:ext cx="15430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solidFill>
                  <a:srgbClr val="E19794"/>
                </a:solidFill>
                <a:latin typeface="Arial"/>
                <a:cs typeface="Arial"/>
              </a:rPr>
              <a:t>10.7</a:t>
            </a:r>
            <a:endParaRPr sz="500">
              <a:latin typeface="Arial"/>
              <a:cs typeface="Arial"/>
            </a:endParaRPr>
          </a:p>
        </p:txBody>
      </p:sp>
      <p:sp>
        <p:nvSpPr>
          <p:cNvPr id="3808" name="object 3808"/>
          <p:cNvSpPr/>
          <p:nvPr/>
        </p:nvSpPr>
        <p:spPr>
          <a:xfrm>
            <a:off x="758996" y="479370"/>
            <a:ext cx="0" cy="1686560"/>
          </a:xfrm>
          <a:custGeom>
            <a:avLst/>
            <a:gdLst/>
            <a:ahLst/>
            <a:cxnLst/>
            <a:rect l="l" t="t" r="r" b="b"/>
            <a:pathLst>
              <a:path w="0" h="1686560">
                <a:moveTo>
                  <a:pt x="0" y="1686236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9" name="object 3809"/>
          <p:cNvSpPr/>
          <p:nvPr/>
        </p:nvSpPr>
        <p:spPr>
          <a:xfrm>
            <a:off x="725827" y="21131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0" name="object 3810"/>
          <p:cNvSpPr txBox="1"/>
          <p:nvPr/>
        </p:nvSpPr>
        <p:spPr>
          <a:xfrm>
            <a:off x="650640" y="2049626"/>
            <a:ext cx="7175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1" name="object 3811"/>
          <p:cNvSpPr/>
          <p:nvPr/>
        </p:nvSpPr>
        <p:spPr>
          <a:xfrm>
            <a:off x="725827" y="184957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2" name="object 3812"/>
          <p:cNvSpPr txBox="1"/>
          <p:nvPr/>
        </p:nvSpPr>
        <p:spPr>
          <a:xfrm>
            <a:off x="650640" y="1786008"/>
            <a:ext cx="7175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3" name="object 3813"/>
          <p:cNvSpPr/>
          <p:nvPr/>
        </p:nvSpPr>
        <p:spPr>
          <a:xfrm>
            <a:off x="725827" y="158605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4" name="object 3814"/>
          <p:cNvSpPr txBox="1"/>
          <p:nvPr/>
        </p:nvSpPr>
        <p:spPr>
          <a:xfrm>
            <a:off x="604634" y="1522491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5" name="object 3815"/>
          <p:cNvSpPr/>
          <p:nvPr/>
        </p:nvSpPr>
        <p:spPr>
          <a:xfrm>
            <a:off x="725827" y="13224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6" name="object 3816"/>
          <p:cNvSpPr txBox="1"/>
          <p:nvPr/>
        </p:nvSpPr>
        <p:spPr>
          <a:xfrm>
            <a:off x="604634" y="1258873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15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7" name="object 3817"/>
          <p:cNvSpPr/>
          <p:nvPr/>
        </p:nvSpPr>
        <p:spPr>
          <a:xfrm>
            <a:off x="725827" y="105892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8" name="object 3818"/>
          <p:cNvSpPr txBox="1"/>
          <p:nvPr/>
        </p:nvSpPr>
        <p:spPr>
          <a:xfrm>
            <a:off x="604634" y="995357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9" name="object 3819"/>
          <p:cNvSpPr/>
          <p:nvPr/>
        </p:nvSpPr>
        <p:spPr>
          <a:xfrm>
            <a:off x="725827" y="79530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0" name="object 3820"/>
          <p:cNvSpPr txBox="1"/>
          <p:nvPr/>
        </p:nvSpPr>
        <p:spPr>
          <a:xfrm>
            <a:off x="604634" y="731740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25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1" name="object 3821"/>
          <p:cNvSpPr/>
          <p:nvPr/>
        </p:nvSpPr>
        <p:spPr>
          <a:xfrm>
            <a:off x="725827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2" name="object 3822"/>
          <p:cNvSpPr txBox="1"/>
          <p:nvPr/>
        </p:nvSpPr>
        <p:spPr>
          <a:xfrm>
            <a:off x="604634" y="468224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3" name="object 3823"/>
          <p:cNvSpPr/>
          <p:nvPr/>
        </p:nvSpPr>
        <p:spPr>
          <a:xfrm>
            <a:off x="725827" y="21131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4" name="object 3824"/>
          <p:cNvSpPr/>
          <p:nvPr/>
        </p:nvSpPr>
        <p:spPr>
          <a:xfrm>
            <a:off x="725827" y="198132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5" name="object 3825"/>
          <p:cNvSpPr/>
          <p:nvPr/>
        </p:nvSpPr>
        <p:spPr>
          <a:xfrm>
            <a:off x="725827" y="184957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6" name="object 3826"/>
          <p:cNvSpPr/>
          <p:nvPr/>
        </p:nvSpPr>
        <p:spPr>
          <a:xfrm>
            <a:off x="725827" y="17178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7" name="object 3827"/>
          <p:cNvSpPr/>
          <p:nvPr/>
        </p:nvSpPr>
        <p:spPr>
          <a:xfrm>
            <a:off x="725827" y="158605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8" name="object 3828"/>
          <p:cNvSpPr/>
          <p:nvPr/>
        </p:nvSpPr>
        <p:spPr>
          <a:xfrm>
            <a:off x="725827" y="145419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9" name="object 3829"/>
          <p:cNvSpPr/>
          <p:nvPr/>
        </p:nvSpPr>
        <p:spPr>
          <a:xfrm>
            <a:off x="725827" y="13224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0" name="object 3830"/>
          <p:cNvSpPr/>
          <p:nvPr/>
        </p:nvSpPr>
        <p:spPr>
          <a:xfrm>
            <a:off x="725827" y="119067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1" name="object 3831"/>
          <p:cNvSpPr/>
          <p:nvPr/>
        </p:nvSpPr>
        <p:spPr>
          <a:xfrm>
            <a:off x="725827" y="105892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2" name="object 3832"/>
          <p:cNvSpPr/>
          <p:nvPr/>
        </p:nvSpPr>
        <p:spPr>
          <a:xfrm>
            <a:off x="725827" y="92706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3" name="object 3833"/>
          <p:cNvSpPr/>
          <p:nvPr/>
        </p:nvSpPr>
        <p:spPr>
          <a:xfrm>
            <a:off x="725827" y="79530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4" name="object 3834"/>
          <p:cNvSpPr/>
          <p:nvPr/>
        </p:nvSpPr>
        <p:spPr>
          <a:xfrm>
            <a:off x="725827" y="66354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5" name="object 3835"/>
          <p:cNvSpPr/>
          <p:nvPr/>
        </p:nvSpPr>
        <p:spPr>
          <a:xfrm>
            <a:off x="725827" y="5317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6" name="object 3836"/>
          <p:cNvSpPr txBox="1"/>
          <p:nvPr/>
        </p:nvSpPr>
        <p:spPr>
          <a:xfrm>
            <a:off x="447259" y="449741"/>
            <a:ext cx="191135" cy="174561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55575" marR="5080" indent="-143510">
              <a:lnSpc>
                <a:spcPts val="650"/>
              </a:lnSpc>
              <a:spcBef>
                <a:spcPts val="80"/>
              </a:spcBef>
            </a:pPr>
            <a:r>
              <a:rPr dirty="0" sz="650">
                <a:latin typeface="Arial"/>
                <a:cs typeface="Arial"/>
              </a:rPr>
              <a:t>Reduktion der Ungleichheit durch Steuern in</a:t>
            </a:r>
            <a:r>
              <a:rPr dirty="0" sz="650" spc="-8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%  (gemessen am</a:t>
            </a:r>
            <a:r>
              <a:rPr dirty="0" sz="650" spc="-3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Top-Einkommensanteil)</a:t>
            </a:r>
            <a:endParaRPr sz="650">
              <a:latin typeface="Arial"/>
              <a:cs typeface="Arial"/>
            </a:endParaRPr>
          </a:p>
        </p:txBody>
      </p:sp>
      <p:sp>
        <p:nvSpPr>
          <p:cNvPr id="3837" name="object 3837"/>
          <p:cNvSpPr/>
          <p:nvPr/>
        </p:nvSpPr>
        <p:spPr>
          <a:xfrm>
            <a:off x="758996" y="2165607"/>
            <a:ext cx="2794000" cy="0"/>
          </a:xfrm>
          <a:custGeom>
            <a:avLst/>
            <a:gdLst/>
            <a:ahLst/>
            <a:cxnLst/>
            <a:rect l="l" t="t" r="r" b="b"/>
            <a:pathLst>
              <a:path w="2794000" h="0">
                <a:moveTo>
                  <a:pt x="0" y="0"/>
                </a:moveTo>
                <a:lnTo>
                  <a:pt x="279348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8" name="object 3838"/>
          <p:cNvSpPr/>
          <p:nvPr/>
        </p:nvSpPr>
        <p:spPr>
          <a:xfrm>
            <a:off x="811310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9" name="object 3839"/>
          <p:cNvSpPr/>
          <p:nvPr/>
        </p:nvSpPr>
        <p:spPr>
          <a:xfrm>
            <a:off x="1139214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0" name="object 3840"/>
          <p:cNvSpPr/>
          <p:nvPr/>
        </p:nvSpPr>
        <p:spPr>
          <a:xfrm>
            <a:off x="1467117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1" name="object 3841"/>
          <p:cNvSpPr/>
          <p:nvPr/>
        </p:nvSpPr>
        <p:spPr>
          <a:xfrm>
            <a:off x="1795021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2" name="object 3842"/>
          <p:cNvSpPr/>
          <p:nvPr/>
        </p:nvSpPr>
        <p:spPr>
          <a:xfrm>
            <a:off x="2122925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3" name="object 3843"/>
          <p:cNvSpPr/>
          <p:nvPr/>
        </p:nvSpPr>
        <p:spPr>
          <a:xfrm>
            <a:off x="2450829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4" name="object 3844"/>
          <p:cNvSpPr/>
          <p:nvPr/>
        </p:nvSpPr>
        <p:spPr>
          <a:xfrm>
            <a:off x="2778733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5" name="object 3845"/>
          <p:cNvSpPr/>
          <p:nvPr/>
        </p:nvSpPr>
        <p:spPr>
          <a:xfrm>
            <a:off x="3106637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6" name="object 3846"/>
          <p:cNvSpPr/>
          <p:nvPr/>
        </p:nvSpPr>
        <p:spPr>
          <a:xfrm>
            <a:off x="3434541" y="216325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1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7" name="object 3847"/>
          <p:cNvSpPr/>
          <p:nvPr/>
        </p:nvSpPr>
        <p:spPr>
          <a:xfrm>
            <a:off x="789941" y="2353699"/>
            <a:ext cx="2731770" cy="149860"/>
          </a:xfrm>
          <a:custGeom>
            <a:avLst/>
            <a:gdLst/>
            <a:ahLst/>
            <a:cxnLst/>
            <a:rect l="l" t="t" r="r" b="b"/>
            <a:pathLst>
              <a:path w="2731770" h="149860">
                <a:moveTo>
                  <a:pt x="0" y="0"/>
                </a:moveTo>
                <a:lnTo>
                  <a:pt x="2731590" y="0"/>
                </a:lnTo>
                <a:lnTo>
                  <a:pt x="2731590" y="149413"/>
                </a:lnTo>
                <a:lnTo>
                  <a:pt x="0" y="14941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8" name="object 3848"/>
          <p:cNvSpPr/>
          <p:nvPr/>
        </p:nvSpPr>
        <p:spPr>
          <a:xfrm>
            <a:off x="823287" y="2428406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 h="0">
                <a:moveTo>
                  <a:pt x="0" y="0"/>
                </a:moveTo>
                <a:lnTo>
                  <a:pt x="26934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9" name="object 3849"/>
          <p:cNvSpPr/>
          <p:nvPr/>
        </p:nvSpPr>
        <p:spPr>
          <a:xfrm>
            <a:off x="937084" y="24043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09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0" name="object 3850"/>
          <p:cNvSpPr/>
          <p:nvPr/>
        </p:nvSpPr>
        <p:spPr>
          <a:xfrm>
            <a:off x="943270" y="24115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1" name="object 3851"/>
          <p:cNvSpPr/>
          <p:nvPr/>
        </p:nvSpPr>
        <p:spPr>
          <a:xfrm>
            <a:off x="1551474" y="2428406"/>
            <a:ext cx="269240" cy="0"/>
          </a:xfrm>
          <a:custGeom>
            <a:avLst/>
            <a:gdLst/>
            <a:ahLst/>
            <a:cxnLst/>
            <a:rect l="l" t="t" r="r" b="b"/>
            <a:pathLst>
              <a:path w="269239" h="0">
                <a:moveTo>
                  <a:pt x="0" y="0"/>
                </a:moveTo>
                <a:lnTo>
                  <a:pt x="269242" y="0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2" name="object 3852"/>
          <p:cNvSpPr/>
          <p:nvPr/>
        </p:nvSpPr>
        <p:spPr>
          <a:xfrm>
            <a:off x="1665271" y="24043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4" y="0"/>
                </a:moveTo>
                <a:lnTo>
                  <a:pt x="0" y="36117"/>
                </a:lnTo>
                <a:lnTo>
                  <a:pt x="41649" y="36117"/>
                </a:lnTo>
                <a:lnTo>
                  <a:pt x="20824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3" name="object 3853"/>
          <p:cNvSpPr/>
          <p:nvPr/>
        </p:nvSpPr>
        <p:spPr>
          <a:xfrm>
            <a:off x="1671456" y="24115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4" name="object 3854"/>
          <p:cNvSpPr/>
          <p:nvPr/>
        </p:nvSpPr>
        <p:spPr>
          <a:xfrm>
            <a:off x="2216598" y="2428406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 h="0">
                <a:moveTo>
                  <a:pt x="0" y="0"/>
                </a:moveTo>
                <a:lnTo>
                  <a:pt x="26934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5" name="object 3855"/>
          <p:cNvSpPr/>
          <p:nvPr/>
        </p:nvSpPr>
        <p:spPr>
          <a:xfrm>
            <a:off x="2330394" y="24043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5" y="0"/>
                </a:moveTo>
                <a:lnTo>
                  <a:pt x="0" y="36117"/>
                </a:lnTo>
                <a:lnTo>
                  <a:pt x="41650" y="36117"/>
                </a:lnTo>
                <a:lnTo>
                  <a:pt x="20825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6" name="object 3856"/>
          <p:cNvSpPr/>
          <p:nvPr/>
        </p:nvSpPr>
        <p:spPr>
          <a:xfrm>
            <a:off x="2336581" y="24115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8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8" y="0"/>
                </a:lnTo>
                <a:close/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7" name="object 3857"/>
          <p:cNvSpPr/>
          <p:nvPr/>
        </p:nvSpPr>
        <p:spPr>
          <a:xfrm>
            <a:off x="2881722" y="2428406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 h="0">
                <a:moveTo>
                  <a:pt x="0" y="0"/>
                </a:moveTo>
                <a:lnTo>
                  <a:pt x="26934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8" name="object 3858"/>
          <p:cNvSpPr/>
          <p:nvPr/>
        </p:nvSpPr>
        <p:spPr>
          <a:xfrm>
            <a:off x="2995620" y="2404359"/>
            <a:ext cx="41910" cy="36195"/>
          </a:xfrm>
          <a:custGeom>
            <a:avLst/>
            <a:gdLst/>
            <a:ahLst/>
            <a:cxnLst/>
            <a:rect l="l" t="t" r="r" b="b"/>
            <a:pathLst>
              <a:path w="41910" h="36194">
                <a:moveTo>
                  <a:pt x="20826" y="0"/>
                </a:moveTo>
                <a:lnTo>
                  <a:pt x="0" y="36117"/>
                </a:lnTo>
                <a:lnTo>
                  <a:pt x="41651" y="36117"/>
                </a:lnTo>
                <a:lnTo>
                  <a:pt x="20826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9" name="object 3859"/>
          <p:cNvSpPr/>
          <p:nvPr/>
        </p:nvSpPr>
        <p:spPr>
          <a:xfrm>
            <a:off x="3001806" y="2411513"/>
            <a:ext cx="29845" cy="25400"/>
          </a:xfrm>
          <a:custGeom>
            <a:avLst/>
            <a:gdLst/>
            <a:ahLst/>
            <a:cxnLst/>
            <a:rect l="l" t="t" r="r" b="b"/>
            <a:pathLst>
              <a:path w="29844" h="25400">
                <a:moveTo>
                  <a:pt x="14639" y="0"/>
                </a:moveTo>
                <a:lnTo>
                  <a:pt x="0" y="25389"/>
                </a:lnTo>
                <a:lnTo>
                  <a:pt x="29278" y="25389"/>
                </a:lnTo>
                <a:lnTo>
                  <a:pt x="14639" y="0"/>
                </a:lnTo>
                <a:close/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0" name="object 3860"/>
          <p:cNvSpPr txBox="1"/>
          <p:nvPr/>
        </p:nvSpPr>
        <p:spPr>
          <a:xfrm>
            <a:off x="706599" y="2183431"/>
            <a:ext cx="2832735" cy="3067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  <a:tabLst>
                <a:tab pos="327660" algn="l"/>
                <a:tab pos="655320" algn="l"/>
                <a:tab pos="983615" algn="l"/>
                <a:tab pos="1311275" algn="l"/>
                <a:tab pos="1638935" algn="l"/>
                <a:tab pos="1967230" algn="l"/>
                <a:tab pos="2294890" algn="l"/>
                <a:tab pos="2622550" algn="l"/>
              </a:tabLst>
            </a:pPr>
            <a:r>
              <a:rPr dirty="0" sz="650">
                <a:latin typeface="Arial"/>
                <a:cs typeface="Arial"/>
              </a:rPr>
              <a:t>1940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1950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1960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1970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1980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1990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2000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2010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2020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50">
              <a:latin typeface="Arial"/>
              <a:cs typeface="Arial"/>
            </a:endParaRPr>
          </a:p>
          <a:p>
            <a:pPr algn="r" marR="15240">
              <a:lnSpc>
                <a:spcPct val="100000"/>
              </a:lnSpc>
              <a:tabLst>
                <a:tab pos="727710" algn="l"/>
                <a:tab pos="1393190" algn="l"/>
                <a:tab pos="2058035" algn="l"/>
              </a:tabLst>
            </a:pPr>
            <a:r>
              <a:rPr dirty="0" sz="650" spc="-30">
                <a:latin typeface="Arial"/>
                <a:cs typeface="Arial"/>
              </a:rPr>
              <a:t>Top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0.1%	</a:t>
            </a:r>
            <a:r>
              <a:rPr dirty="0" sz="650" spc="-30">
                <a:latin typeface="Arial"/>
                <a:cs typeface="Arial"/>
              </a:rPr>
              <a:t>Top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1%	</a:t>
            </a:r>
            <a:r>
              <a:rPr dirty="0" sz="650" spc="-30">
                <a:latin typeface="Arial"/>
                <a:cs typeface="Arial"/>
              </a:rPr>
              <a:t>Top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5%	</a:t>
            </a:r>
            <a:r>
              <a:rPr dirty="0" sz="650" spc="-30">
                <a:latin typeface="Arial"/>
                <a:cs typeface="Arial"/>
              </a:rPr>
              <a:t>Top</a:t>
            </a:r>
            <a:r>
              <a:rPr dirty="0" sz="650" spc="-8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10%</a:t>
            </a:r>
            <a:endParaRPr sz="650">
              <a:latin typeface="Arial"/>
              <a:cs typeface="Arial"/>
            </a:endParaRPr>
          </a:p>
        </p:txBody>
      </p:sp>
      <p:sp>
        <p:nvSpPr>
          <p:cNvPr id="3861" name="object 3861"/>
          <p:cNvSpPr txBox="1"/>
          <p:nvPr/>
        </p:nvSpPr>
        <p:spPr>
          <a:xfrm>
            <a:off x="445010" y="2520579"/>
            <a:ext cx="2098675" cy="1714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ts val="560"/>
              </a:lnSpc>
              <a:spcBef>
                <a:spcPts val="120"/>
              </a:spcBef>
            </a:pPr>
            <a:r>
              <a:rPr dirty="0" sz="500" spc="5">
                <a:latin typeface="Arial"/>
                <a:cs typeface="Arial"/>
              </a:rPr>
              <a:t>Datenquelle: </a:t>
            </a:r>
            <a:r>
              <a:rPr dirty="0" sz="500" spc="10">
                <a:latin typeface="Arial"/>
                <a:cs typeface="Arial"/>
              </a:rPr>
              <a:t>Swiss </a:t>
            </a:r>
            <a:r>
              <a:rPr dirty="0" sz="500" spc="5">
                <a:latin typeface="Arial"/>
                <a:cs typeface="Arial"/>
              </a:rPr>
              <a:t>Inequality</a:t>
            </a:r>
            <a:r>
              <a:rPr dirty="0" sz="50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Database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560"/>
              </a:lnSpc>
            </a:pPr>
            <a:r>
              <a:rPr dirty="0" sz="500" spc="5">
                <a:latin typeface="Arial"/>
                <a:cs typeface="Arial"/>
              </a:rPr>
              <a:t>Institut für </a:t>
            </a:r>
            <a:r>
              <a:rPr dirty="0" sz="500" spc="10">
                <a:latin typeface="Arial"/>
                <a:cs typeface="Arial"/>
              </a:rPr>
              <a:t>Schweizer </a:t>
            </a:r>
            <a:r>
              <a:rPr dirty="0" sz="500" spc="5">
                <a:latin typeface="Arial"/>
                <a:cs typeface="Arial"/>
              </a:rPr>
              <a:t>Wirtschaftspolitik (IWP) </a:t>
            </a:r>
            <a:r>
              <a:rPr dirty="0" sz="500" spc="10">
                <a:latin typeface="Arial"/>
                <a:cs typeface="Arial"/>
              </a:rPr>
              <a:t>an der </a:t>
            </a:r>
            <a:r>
              <a:rPr dirty="0" sz="500" spc="5">
                <a:latin typeface="Arial"/>
                <a:cs typeface="Arial"/>
              </a:rPr>
              <a:t>Universität</a:t>
            </a:r>
            <a:r>
              <a:rPr dirty="0" sz="500" spc="45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Luzern</a:t>
            </a:r>
            <a:endParaRPr sz="500">
              <a:latin typeface="Arial"/>
              <a:cs typeface="Arial"/>
            </a:endParaRPr>
          </a:p>
        </p:txBody>
      </p:sp>
      <p:sp>
        <p:nvSpPr>
          <p:cNvPr id="3862" name="object 3862"/>
          <p:cNvSpPr txBox="1"/>
          <p:nvPr/>
        </p:nvSpPr>
        <p:spPr>
          <a:xfrm>
            <a:off x="3623271" y="497568"/>
            <a:ext cx="1811655" cy="44069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just" marL="12700" marR="5080">
              <a:lnSpc>
                <a:spcPct val="101499"/>
              </a:lnSpc>
              <a:spcBef>
                <a:spcPts val="80"/>
              </a:spcBef>
            </a:pPr>
            <a:r>
              <a:rPr dirty="0" sz="900" spc="-10">
                <a:latin typeface="Arial"/>
                <a:cs typeface="Arial"/>
              </a:rPr>
              <a:t>Die </a:t>
            </a:r>
            <a:r>
              <a:rPr dirty="0" sz="900" spc="-20">
                <a:latin typeface="Arial"/>
                <a:cs typeface="Arial"/>
              </a:rPr>
              <a:t>Top-Einkommensgruppen </a:t>
            </a:r>
            <a:r>
              <a:rPr dirty="0" sz="900" spc="-15">
                <a:latin typeface="Arial"/>
                <a:cs typeface="Arial"/>
              </a:rPr>
              <a:t>stem-  </a:t>
            </a:r>
            <a:r>
              <a:rPr dirty="0" sz="900" spc="5">
                <a:latin typeface="Arial"/>
                <a:cs typeface="Arial"/>
              </a:rPr>
              <a:t>men </a:t>
            </a:r>
            <a:r>
              <a:rPr dirty="0" sz="900">
                <a:latin typeface="Arial"/>
                <a:cs typeface="Arial"/>
              </a:rPr>
              <a:t>zwar </a:t>
            </a:r>
            <a:r>
              <a:rPr dirty="0" sz="900" spc="5">
                <a:latin typeface="Arial"/>
                <a:cs typeface="Arial"/>
              </a:rPr>
              <a:t>einen grösseren </a:t>
            </a:r>
            <a:r>
              <a:rPr dirty="0" sz="900">
                <a:latin typeface="Arial"/>
                <a:cs typeface="Arial"/>
              </a:rPr>
              <a:t>Anteil  </a:t>
            </a:r>
            <a:r>
              <a:rPr dirty="0" sz="900" spc="-10">
                <a:latin typeface="Arial"/>
                <a:cs typeface="Arial"/>
              </a:rPr>
              <a:t>aller </a:t>
            </a:r>
            <a:r>
              <a:rPr dirty="0" sz="900" spc="-15">
                <a:latin typeface="Arial"/>
                <a:cs typeface="Arial"/>
              </a:rPr>
              <a:t>Einkommenssteuern </a:t>
            </a:r>
            <a:r>
              <a:rPr dirty="0" sz="900" spc="-10">
                <a:latin typeface="Arial"/>
                <a:cs typeface="Arial"/>
              </a:rPr>
              <a:t>als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früher.</a:t>
            </a:r>
            <a:endParaRPr sz="900">
              <a:latin typeface="Arial"/>
              <a:cs typeface="Arial"/>
            </a:endParaRPr>
          </a:p>
        </p:txBody>
      </p:sp>
      <p:sp>
        <p:nvSpPr>
          <p:cNvPr id="3863" name="object 3863"/>
          <p:cNvSpPr txBox="1"/>
          <p:nvPr/>
        </p:nvSpPr>
        <p:spPr>
          <a:xfrm>
            <a:off x="3619512" y="1092245"/>
            <a:ext cx="1812289" cy="121221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just" marL="15875" marR="23495" indent="-3810">
              <a:lnSpc>
                <a:spcPct val="101499"/>
              </a:lnSpc>
              <a:spcBef>
                <a:spcPts val="80"/>
              </a:spcBef>
            </a:pPr>
            <a:r>
              <a:rPr dirty="0" sz="900">
                <a:latin typeface="Arial"/>
                <a:cs typeface="Arial"/>
              </a:rPr>
              <a:t>Aber: </a:t>
            </a:r>
            <a:r>
              <a:rPr dirty="0" sz="900" spc="5">
                <a:latin typeface="Arial"/>
                <a:cs typeface="Arial"/>
              </a:rPr>
              <a:t>Die </a:t>
            </a:r>
            <a:r>
              <a:rPr dirty="0" sz="900" spc="5" i="1">
                <a:latin typeface="Arial"/>
                <a:cs typeface="Arial"/>
              </a:rPr>
              <a:t>prozentuale </a:t>
            </a:r>
            <a:r>
              <a:rPr dirty="0" sz="900" spc="5">
                <a:latin typeface="Arial"/>
                <a:cs typeface="Arial"/>
              </a:rPr>
              <a:t>Reduktion  der </a:t>
            </a:r>
            <a:r>
              <a:rPr dirty="0" sz="900">
                <a:latin typeface="Arial"/>
                <a:cs typeface="Arial"/>
              </a:rPr>
              <a:t>Topeinkommensanteile </a:t>
            </a:r>
            <a:r>
              <a:rPr dirty="0" sz="900" spc="5">
                <a:latin typeface="Arial"/>
                <a:cs typeface="Arial"/>
              </a:rPr>
              <a:t>durch  </a:t>
            </a:r>
            <a:r>
              <a:rPr dirty="0" sz="900" spc="-5">
                <a:latin typeface="Arial"/>
                <a:cs typeface="Arial"/>
              </a:rPr>
              <a:t>Steuern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sinkt.</a:t>
            </a:r>
            <a:endParaRPr sz="900">
              <a:latin typeface="Arial"/>
              <a:cs typeface="Arial"/>
            </a:endParaRPr>
          </a:p>
          <a:p>
            <a:pPr algn="just" marL="15875" marR="5080">
              <a:lnSpc>
                <a:spcPct val="101499"/>
              </a:lnSpc>
              <a:spcBef>
                <a:spcPts val="595"/>
              </a:spcBef>
            </a:pPr>
            <a:r>
              <a:rPr dirty="0" sz="900" spc="5">
                <a:latin typeface="Arial"/>
                <a:cs typeface="Arial"/>
              </a:rPr>
              <a:t>Grund: Progression hat abgenom-  men. Die höheren Steuerbeiträge  ergeben sich aus den höheren  Einkommen </a:t>
            </a:r>
            <a:r>
              <a:rPr dirty="0" sz="900" spc="-5">
                <a:latin typeface="Arial"/>
                <a:cs typeface="Arial"/>
              </a:rPr>
              <a:t>bzw. </a:t>
            </a:r>
            <a:r>
              <a:rPr dirty="0" sz="900" spc="5">
                <a:latin typeface="Arial"/>
                <a:cs typeface="Arial"/>
              </a:rPr>
              <a:t>der höheren Ein-  </a:t>
            </a:r>
            <a:r>
              <a:rPr dirty="0" sz="900" spc="-5">
                <a:latin typeface="Arial"/>
                <a:cs typeface="Arial"/>
              </a:rPr>
              <a:t>kommenskonzentration.</a:t>
            </a:r>
            <a:endParaRPr sz="900">
              <a:latin typeface="Arial"/>
              <a:cs typeface="Arial"/>
            </a:endParaRPr>
          </a:p>
        </p:txBody>
      </p:sp>
      <p:sp>
        <p:nvSpPr>
          <p:cNvPr id="3864" name="object 3864"/>
          <p:cNvSpPr/>
          <p:nvPr/>
        </p:nvSpPr>
        <p:spPr>
          <a:xfrm>
            <a:off x="5074804" y="2841749"/>
            <a:ext cx="325755" cy="101600"/>
          </a:xfrm>
          <a:custGeom>
            <a:avLst/>
            <a:gdLst/>
            <a:ahLst/>
            <a:cxnLst/>
            <a:rect l="l" t="t" r="r" b="b"/>
            <a:pathLst>
              <a:path w="325754" h="101600">
                <a:moveTo>
                  <a:pt x="274588" y="0"/>
                </a:moveTo>
                <a:lnTo>
                  <a:pt x="50610" y="0"/>
                </a:lnTo>
                <a:lnTo>
                  <a:pt x="30959" y="3993"/>
                </a:lnTo>
                <a:lnTo>
                  <a:pt x="14866" y="14866"/>
                </a:lnTo>
                <a:lnTo>
                  <a:pt x="3993" y="30959"/>
                </a:lnTo>
                <a:lnTo>
                  <a:pt x="0" y="50610"/>
                </a:lnTo>
                <a:lnTo>
                  <a:pt x="3993" y="70262"/>
                </a:lnTo>
                <a:lnTo>
                  <a:pt x="14866" y="86354"/>
                </a:lnTo>
                <a:lnTo>
                  <a:pt x="30959" y="97228"/>
                </a:lnTo>
                <a:lnTo>
                  <a:pt x="50610" y="101221"/>
                </a:lnTo>
                <a:lnTo>
                  <a:pt x="274588" y="101221"/>
                </a:lnTo>
                <a:lnTo>
                  <a:pt x="294240" y="97228"/>
                </a:lnTo>
                <a:lnTo>
                  <a:pt x="310332" y="86354"/>
                </a:lnTo>
                <a:lnTo>
                  <a:pt x="321206" y="70262"/>
                </a:lnTo>
                <a:lnTo>
                  <a:pt x="325199" y="50610"/>
                </a:lnTo>
                <a:lnTo>
                  <a:pt x="321206" y="30959"/>
                </a:lnTo>
                <a:lnTo>
                  <a:pt x="310332" y="14866"/>
                </a:lnTo>
                <a:lnTo>
                  <a:pt x="294240" y="3993"/>
                </a:lnTo>
                <a:lnTo>
                  <a:pt x="274588" y="0"/>
                </a:lnTo>
                <a:close/>
              </a:path>
            </a:pathLst>
          </a:custGeom>
          <a:solidFill>
            <a:srgbClr val="0079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5" name="object 3865"/>
          <p:cNvSpPr/>
          <p:nvPr/>
        </p:nvSpPr>
        <p:spPr>
          <a:xfrm>
            <a:off x="5074804" y="2841749"/>
            <a:ext cx="325755" cy="101600"/>
          </a:xfrm>
          <a:custGeom>
            <a:avLst/>
            <a:gdLst/>
            <a:ahLst/>
            <a:cxnLst/>
            <a:rect l="l" t="t" r="r" b="b"/>
            <a:pathLst>
              <a:path w="325754" h="101600">
                <a:moveTo>
                  <a:pt x="50610" y="101221"/>
                </a:moveTo>
                <a:lnTo>
                  <a:pt x="30959" y="97228"/>
                </a:lnTo>
                <a:lnTo>
                  <a:pt x="14866" y="86354"/>
                </a:lnTo>
                <a:lnTo>
                  <a:pt x="3993" y="70262"/>
                </a:lnTo>
                <a:lnTo>
                  <a:pt x="0" y="50610"/>
                </a:lnTo>
                <a:lnTo>
                  <a:pt x="3993" y="30959"/>
                </a:lnTo>
                <a:lnTo>
                  <a:pt x="14866" y="14866"/>
                </a:lnTo>
                <a:lnTo>
                  <a:pt x="30959" y="3993"/>
                </a:lnTo>
                <a:lnTo>
                  <a:pt x="50610" y="0"/>
                </a:lnTo>
                <a:lnTo>
                  <a:pt x="274588" y="0"/>
                </a:lnTo>
                <a:lnTo>
                  <a:pt x="294240" y="3993"/>
                </a:lnTo>
                <a:lnTo>
                  <a:pt x="310332" y="14866"/>
                </a:lnTo>
                <a:lnTo>
                  <a:pt x="321206" y="30959"/>
                </a:lnTo>
                <a:lnTo>
                  <a:pt x="325199" y="50610"/>
                </a:lnTo>
                <a:lnTo>
                  <a:pt x="321206" y="70262"/>
                </a:lnTo>
                <a:lnTo>
                  <a:pt x="310332" y="86354"/>
                </a:lnTo>
                <a:lnTo>
                  <a:pt x="294240" y="97228"/>
                </a:lnTo>
                <a:lnTo>
                  <a:pt x="274588" y="101221"/>
                </a:lnTo>
                <a:lnTo>
                  <a:pt x="50610" y="101221"/>
                </a:lnTo>
                <a:close/>
              </a:path>
            </a:pathLst>
          </a:custGeom>
          <a:ln w="10122">
            <a:solidFill>
              <a:srgbClr val="0079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6" name="object 3866"/>
          <p:cNvSpPr/>
          <p:nvPr/>
        </p:nvSpPr>
        <p:spPr>
          <a:xfrm>
            <a:off x="5131815" y="2873209"/>
            <a:ext cx="25400" cy="38100"/>
          </a:xfrm>
          <a:custGeom>
            <a:avLst/>
            <a:gdLst/>
            <a:ahLst/>
            <a:cxnLst/>
            <a:rect l="l" t="t" r="r" b="b"/>
            <a:pathLst>
              <a:path w="25400" h="38100">
                <a:moveTo>
                  <a:pt x="0" y="0"/>
                </a:moveTo>
                <a:lnTo>
                  <a:pt x="0" y="38100"/>
                </a:lnTo>
                <a:lnTo>
                  <a:pt x="2540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7" name="object 3867"/>
          <p:cNvSpPr txBox="1"/>
          <p:nvPr/>
        </p:nvSpPr>
        <p:spPr>
          <a:xfrm>
            <a:off x="3134537" y="2807218"/>
            <a:ext cx="2278380" cy="288925"/>
          </a:xfrm>
          <a:prstGeom prst="rect">
            <a:avLst/>
          </a:prstGeom>
        </p:spPr>
        <p:txBody>
          <a:bodyPr wrap="square" lIns="0" tIns="34290" rIns="0" bIns="0" rtlCol="0" vert="horz">
            <a:spAutoFit/>
          </a:bodyPr>
          <a:lstStyle/>
          <a:p>
            <a:pPr algn="r" marR="55244">
              <a:lnSpc>
                <a:spcPct val="100000"/>
              </a:lnSpc>
              <a:spcBef>
                <a:spcPts val="270"/>
              </a:spcBef>
            </a:pPr>
            <a:r>
              <a:rPr dirty="0" sz="600" spc="-5">
                <a:solidFill>
                  <a:srgbClr val="FFFFFF"/>
                </a:solidFill>
                <a:latin typeface="Arial"/>
                <a:cs typeface="Arial"/>
                <a:hlinkClick r:id="rId3" action="ppaction://hlinksldjump"/>
              </a:rPr>
              <a:t>bac</a:t>
            </a:r>
            <a:r>
              <a:rPr dirty="0" sz="600" spc="-5">
                <a:solidFill>
                  <a:srgbClr val="FFFFFF"/>
                </a:solidFill>
                <a:latin typeface="Arial"/>
                <a:cs typeface="Arial"/>
                <a:hlinkClick r:id="rId3" action="ppaction://hlinksldjump"/>
              </a:rPr>
              <a:t>k</a:t>
            </a: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dirty="0" sz="800" spc="-5">
                <a:latin typeface="Arial"/>
                <a:cs typeface="Arial"/>
              </a:rPr>
              <a:t>Quelle: IWP Luzern (2023), eigene</a:t>
            </a:r>
            <a:r>
              <a:rPr dirty="0" sz="800" spc="-12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Berechnungen</a:t>
            </a:r>
            <a:endParaRPr sz="800">
              <a:latin typeface="Arial"/>
              <a:cs typeface="Arial"/>
            </a:endParaRPr>
          </a:p>
        </p:txBody>
      </p:sp>
      <p:sp>
        <p:nvSpPr>
          <p:cNvPr id="3868" name="object 386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69" name="object 386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0" name="object 387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49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7294" y="84604"/>
            <a:ext cx="281495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Zur </a:t>
            </a:r>
            <a:r>
              <a:rPr dirty="0" spc="-10"/>
              <a:t>Vergleichbarkeit von</a:t>
            </a:r>
            <a:r>
              <a:rPr dirty="0"/>
              <a:t> </a:t>
            </a:r>
            <a:r>
              <a:rPr dirty="0" spc="-10"/>
              <a:t>Steuerstatistiken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1195" y="593080"/>
            <a:ext cx="4769485" cy="2075180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65735" indent="-128270">
              <a:lnSpc>
                <a:spcPct val="100000"/>
              </a:lnSpc>
              <a:spcBef>
                <a:spcPts val="51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10">
                <a:latin typeface="Arial"/>
                <a:cs typeface="Arial"/>
              </a:rPr>
              <a:t>USA</a:t>
            </a:r>
            <a:endParaRPr sz="900">
              <a:latin typeface="Arial"/>
              <a:cs typeface="Arial"/>
            </a:endParaRPr>
          </a:p>
          <a:p>
            <a:pPr lvl="1" marL="438784" marR="1355725" indent="-128905">
              <a:lnSpc>
                <a:spcPct val="101499"/>
              </a:lnSpc>
              <a:spcBef>
                <a:spcPts val="39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Kapitalisierte </a:t>
            </a:r>
            <a:r>
              <a:rPr dirty="0" sz="900" spc="-10">
                <a:latin typeface="Arial"/>
                <a:cs typeface="Arial"/>
              </a:rPr>
              <a:t>Vermögenseinkommen </a:t>
            </a:r>
            <a:r>
              <a:rPr dirty="0" sz="900" spc="-5">
                <a:latin typeface="Arial"/>
                <a:cs typeface="Arial"/>
              </a:rPr>
              <a:t>aus Steuerdaten  (Kapitaleinkommen werden in den </a:t>
            </a:r>
            <a:r>
              <a:rPr dirty="0" sz="900" spc="-10">
                <a:latin typeface="Arial"/>
                <a:cs typeface="Arial"/>
              </a:rPr>
              <a:t>USA </a:t>
            </a:r>
            <a:r>
              <a:rPr dirty="0" sz="900" spc="-5">
                <a:latin typeface="Arial"/>
                <a:cs typeface="Arial"/>
              </a:rPr>
              <a:t>separat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versteuert)</a:t>
            </a:r>
            <a:endParaRPr sz="9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30"/>
              </a:spcBef>
              <a:buFont typeface="Arial"/>
              <a:buChar char="–"/>
            </a:pPr>
            <a:endParaRPr sz="155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buFont typeface="Lucida Sans Unicode"/>
              <a:buChar char="•"/>
              <a:tabLst>
                <a:tab pos="166370" algn="l"/>
              </a:tabLst>
            </a:pPr>
            <a:r>
              <a:rPr dirty="0" sz="900" spc="-10">
                <a:latin typeface="Arial"/>
                <a:cs typeface="Arial"/>
              </a:rPr>
              <a:t>Frankreich</a:t>
            </a:r>
            <a:endParaRPr sz="900">
              <a:latin typeface="Arial"/>
              <a:cs typeface="Arial"/>
            </a:endParaRPr>
          </a:p>
          <a:p>
            <a:pPr lvl="1" marL="438784" indent="-129539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39420" algn="l"/>
              </a:tabLst>
            </a:pPr>
            <a:r>
              <a:rPr dirty="0" sz="900" spc="-10">
                <a:latin typeface="Arial"/>
                <a:cs typeface="Arial"/>
              </a:rPr>
              <a:t>Vermögenssteuerdaten, </a:t>
            </a:r>
            <a:r>
              <a:rPr dirty="0" sz="900" spc="-5">
                <a:latin typeface="Arial"/>
                <a:cs typeface="Arial"/>
              </a:rPr>
              <a:t>Reichensteuer (seit 2018: nur noch</a:t>
            </a:r>
            <a:r>
              <a:rPr dirty="0" sz="900" spc="-13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Immobiliensteuer)</a:t>
            </a:r>
            <a:endParaRPr sz="900">
              <a:latin typeface="Arial"/>
              <a:cs typeface="Arial"/>
            </a:endParaRPr>
          </a:p>
          <a:p>
            <a:pPr lvl="1" marL="437515" indent="-12827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38150" algn="l"/>
              </a:tabLst>
            </a:pPr>
            <a:r>
              <a:rPr dirty="0" sz="900" spc="-5">
                <a:latin typeface="Arial"/>
                <a:cs typeface="Arial"/>
              </a:rPr>
              <a:t>Wichtig: </a:t>
            </a:r>
            <a:r>
              <a:rPr dirty="0" sz="900" spc="-10">
                <a:latin typeface="Arial"/>
                <a:cs typeface="Arial"/>
              </a:rPr>
              <a:t>private Rentenvermögen </a:t>
            </a:r>
            <a:r>
              <a:rPr dirty="0" sz="900" spc="-5">
                <a:latin typeface="Arial"/>
                <a:cs typeface="Arial"/>
              </a:rPr>
              <a:t>/ Lebensversicherungen weitgehend</a:t>
            </a:r>
            <a:r>
              <a:rPr dirty="0" sz="900" spc="-7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berücksichtigt</a:t>
            </a:r>
            <a:endParaRPr sz="9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25"/>
              </a:spcBef>
              <a:buFont typeface="Arial"/>
              <a:buChar char="–"/>
            </a:pPr>
            <a:endParaRPr sz="1550">
              <a:latin typeface="Arial"/>
              <a:cs typeface="Arial"/>
            </a:endParaRPr>
          </a:p>
          <a:p>
            <a:pPr marL="165735" indent="-128270">
              <a:lnSpc>
                <a:spcPct val="100000"/>
              </a:lnSpc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Schweiz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10">
                <a:latin typeface="Arial"/>
                <a:cs typeface="Arial"/>
              </a:rPr>
              <a:t>Reinvermögen </a:t>
            </a:r>
            <a:r>
              <a:rPr dirty="0" sz="900" spc="-5">
                <a:latin typeface="Arial"/>
                <a:cs typeface="Arial"/>
              </a:rPr>
              <a:t>gemäss Steuererklärung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Pensionskassenvermögen und 3. Säule fehlen </a:t>
            </a:r>
            <a:r>
              <a:rPr dirty="0" sz="900" spc="-10">
                <a:latin typeface="Arial"/>
                <a:cs typeface="Arial"/>
              </a:rPr>
              <a:t>(relevant </a:t>
            </a:r>
            <a:r>
              <a:rPr dirty="0" sz="900" spc="-5">
                <a:latin typeface="Arial"/>
                <a:cs typeface="Arial"/>
              </a:rPr>
              <a:t>für </a:t>
            </a:r>
            <a:r>
              <a:rPr dirty="0" sz="900" spc="-10">
                <a:latin typeface="Arial"/>
                <a:cs typeface="Arial"/>
              </a:rPr>
              <a:t>Level, </a:t>
            </a:r>
            <a:r>
              <a:rPr dirty="0" sz="900" spc="-5">
                <a:latin typeface="Arial"/>
                <a:cs typeface="Arial"/>
              </a:rPr>
              <a:t>teilweise für</a:t>
            </a:r>
            <a:r>
              <a:rPr dirty="0" sz="900" spc="-13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Trend)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Pauschalbesteuerte (</a:t>
            </a:r>
            <a:r>
              <a:rPr dirty="0" sz="900" spc="-5">
                <a:latin typeface="Lucida Sans Unicode"/>
                <a:cs typeface="Lucida Sans Unicode"/>
              </a:rPr>
              <a:t>∼ </a:t>
            </a:r>
            <a:r>
              <a:rPr dirty="0" sz="900" spc="-5">
                <a:latin typeface="Arial"/>
                <a:cs typeface="Arial"/>
              </a:rPr>
              <a:t>4’500-5’500 Steuerpflichtige, </a:t>
            </a:r>
            <a:r>
              <a:rPr dirty="0" sz="900">
                <a:latin typeface="Lucida Sans Unicode"/>
                <a:cs typeface="Lucida Sans Unicode"/>
              </a:rPr>
              <a:t>≃ </a:t>
            </a:r>
            <a:r>
              <a:rPr dirty="0" sz="900" spc="-5">
                <a:latin typeface="Arial"/>
                <a:cs typeface="Arial"/>
              </a:rPr>
              <a:t>0.1% aller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Pflichtigen)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222107" rIns="0" bIns="0" rtlCol="0" vert="horz">
            <a:spAutoFit/>
          </a:bodyPr>
          <a:lstStyle/>
          <a:p>
            <a:pPr marL="98425">
              <a:lnSpc>
                <a:spcPct val="100000"/>
              </a:lnSpc>
              <a:spcBef>
                <a:spcPts val="155"/>
              </a:spcBef>
              <a:tabLst>
                <a:tab pos="501650" algn="l"/>
              </a:tabLst>
            </a:pPr>
            <a:r>
              <a:rPr dirty="0" spc="-5"/>
              <a:t>15.05.2025	</a:t>
            </a:r>
            <a:r>
              <a:rPr dirty="0" spc="-5"/>
              <a:t>50</a:t>
            </a:r>
          </a:p>
        </p:txBody>
      </p:sp>
    </p:spTree>
  </p:cSld>
  <p:clrMapOvr>
    <a:masterClrMapping/>
  </p:clrMapOvr>
  <p:transition spd="fast">
    <p:cut thruBlk="0"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5" y="84604"/>
            <a:ext cx="213360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40"/>
              <a:t>Top </a:t>
            </a:r>
            <a:r>
              <a:rPr dirty="0" spc="-5"/>
              <a:t>1% </a:t>
            </a:r>
            <a:r>
              <a:rPr dirty="0" spc="-15"/>
              <a:t>Vermögen</a:t>
            </a:r>
            <a:r>
              <a:rPr dirty="0"/>
              <a:t> </a:t>
            </a:r>
            <a:r>
              <a:rPr dirty="0" spc="-10"/>
              <a:t>Steuerdaten</a:t>
            </a:r>
          </a:p>
        </p:txBody>
      </p:sp>
      <p:sp>
        <p:nvSpPr>
          <p:cNvPr id="3" name="object 3"/>
          <p:cNvSpPr/>
          <p:nvPr/>
        </p:nvSpPr>
        <p:spPr>
          <a:xfrm>
            <a:off x="723705" y="571225"/>
            <a:ext cx="2826385" cy="2054225"/>
          </a:xfrm>
          <a:custGeom>
            <a:avLst/>
            <a:gdLst/>
            <a:ahLst/>
            <a:cxnLst/>
            <a:rect l="l" t="t" r="r" b="b"/>
            <a:pathLst>
              <a:path w="2826385" h="2054225">
                <a:moveTo>
                  <a:pt x="0" y="0"/>
                </a:moveTo>
                <a:lnTo>
                  <a:pt x="2826388" y="0"/>
                </a:lnTo>
                <a:lnTo>
                  <a:pt x="2826388" y="2053709"/>
                </a:lnTo>
                <a:lnTo>
                  <a:pt x="0" y="2053709"/>
                </a:lnTo>
                <a:lnTo>
                  <a:pt x="0" y="0"/>
                </a:lnTo>
                <a:close/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21323" y="2412123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21323" y="224934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21323" y="208646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21323" y="192368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21323" y="176090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21323" y="159802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21323" y="1435251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21323" y="1272473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21323" y="110959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21323" y="94681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21323" y="78403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2132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4036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5940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7844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9748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1653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3557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5471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7375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9279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91184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93088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94992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96896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98800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00704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02609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04513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06427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08331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10235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12140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14044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15948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17852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19756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21660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23565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25469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27383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29287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31191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33096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35000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36904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38808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40712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42616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44521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46425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48339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50243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52147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54052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55956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57860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59764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61668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63572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65477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67381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69295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71199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73103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75008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76912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78816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80720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82624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84528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86432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88337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90251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92155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94059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95963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97868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99772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01676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03580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05484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07388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09303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11207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13111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15015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16919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18824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20728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22632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24536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26440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28344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30259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32163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34067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35971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37875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39780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41684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43588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45492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47396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49300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51215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53119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55023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56927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58831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60735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62640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64544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66448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68352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70256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72171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74075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75979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77883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79787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81691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83596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85500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87404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89308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91212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93127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95031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96935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98839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00743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302647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04552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06456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08360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10264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12168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14083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15987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17891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19795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216997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23603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25508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27412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293162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31220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33134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350390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36943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8847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407515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426556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44559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464639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483681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502723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521764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540908" y="224934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132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4036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5940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7844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9748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81653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83557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85471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87375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89279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91184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93088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94992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96896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98800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00704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02609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04513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06427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08331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10235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12140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14044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15948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17852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19756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21660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23565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25469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27383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29287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31191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33096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35000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36904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38808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40712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42616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44521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46425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48339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0243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2147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4052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55956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57860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59764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61668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63572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65477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67381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69295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71199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73103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75008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76912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78816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80720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82624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84528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86432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88337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90251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92155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94059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95963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97868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99772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201676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203580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205484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207388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209303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211207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213111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215015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16919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18824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20728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22632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24536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26440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28344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30259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32163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34067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35971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37875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39780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41684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43588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45492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47396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49300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51215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53119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55023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56927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58831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60735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62640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64544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66448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68352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70256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72171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74075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75979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77883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79787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81691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83596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85500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87404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89308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91212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93127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95031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96935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98839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300743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302647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3045725" y="1920104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59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306456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308360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310264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312168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314083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315987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317891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19795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216997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23603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25508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27412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293162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31220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33134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350390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36943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38847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407515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426556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44559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464639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483681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502723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521764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540908" y="1923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132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4036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5940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7844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9748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81653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83557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85471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87375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89279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91184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93088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94992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96896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98800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00704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02609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04513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06427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08331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10235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12140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14044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15948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17852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19756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21660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23565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25469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27383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29287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31191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33096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35000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36904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38808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40712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42616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44521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46425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48339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50243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52147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54052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55956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57860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59764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61668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63572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65477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67381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69295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71199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73103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75008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76912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78816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80720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82624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84528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86432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88337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90251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92155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94059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95963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97868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99772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01676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03580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05484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07388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09303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11207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13111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15015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16919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18824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20728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22632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24536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26440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28344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30259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32163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34067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35971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37875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39780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41684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43588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45492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47396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49300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51215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53119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55023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56927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58831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60735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62640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64544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66448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68352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70256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72171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74075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75979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77883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79787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81691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83596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85500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87404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89308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91212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93127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95031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96935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98839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300743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302647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3045725" y="1595646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306456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308360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310264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12168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314083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315987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317891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319795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216997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23603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25508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27412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293162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31220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33134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3350390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336943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38847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407515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426556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44559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464639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483681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3502723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3521764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3540908" y="159802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132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4036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5940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7844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9748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81653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83557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85471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87375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89279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91184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93088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94992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96896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98800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00704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02609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04513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06427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08331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10235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12140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14044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15948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17852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19756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21660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23565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25469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27383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29287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31191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33096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35000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36904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38808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40712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42616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44521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46425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48339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50243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52147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54052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55956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57860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59764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61668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63572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65477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67381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69295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71199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73103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75008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76912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78816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80720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82624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84528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86432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88337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90251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92155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94059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95963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97868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99772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01676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03580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05484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07388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09303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11207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13111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15015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16919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18824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20728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22632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24536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26440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28344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30259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32163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34067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35971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37875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39780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41684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43588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45492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47396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49300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51215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53119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55023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56927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58831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60735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262640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264544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266448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268352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270256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272171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274075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275979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277883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279787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281691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283596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285500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287404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289308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291212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293127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295031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296935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298839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300743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302647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3045725" y="127009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306456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308360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310264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312168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314083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15987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17891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19795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216997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23603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25508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27412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293162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31220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33134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350390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36943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38847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407515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426556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44559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464639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483681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502723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521764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540908" y="127247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132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4036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5940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7844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9748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81653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83557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85471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87375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89279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91184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93088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94992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96896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98800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100704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102609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104513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106427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108331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110235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112140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114044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15948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17852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19756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21660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23565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25469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27383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29287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314492" y="944432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514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33096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35000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36904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38808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40712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42616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44521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46425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48339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50243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52147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54052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55956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57860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59764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61668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63572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65477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67381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69295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71199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73103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75008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76912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78816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80720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82624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84528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86432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88337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90251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92155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94059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95963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97868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99772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201676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203580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205484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207388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209303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211207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213111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215015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216919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218824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220728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222632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224536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226440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28344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30259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232163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234067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235971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237875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39780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41684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43588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45492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47396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49300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51215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53119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55023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56927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58831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60735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62640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64544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66448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68352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70256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72171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74075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75979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77883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79787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81691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83596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85500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87404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89308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91212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93127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95031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96935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98839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300743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302647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3045725" y="944432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306456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308360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310264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312168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314083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315987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317891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319795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3216997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323603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25508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27412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293162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31220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33134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350390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36943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38847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3407515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3426556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44559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464639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483681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502723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521764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540908" y="9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881948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881948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881948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881948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881948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881948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881948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881948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881948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881948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881948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881948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881948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881948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881948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881948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881948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881948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881948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881948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881948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881948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881948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881948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881948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881948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881948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881948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881948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881948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881948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881948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881948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881948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881948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881948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881948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881948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881948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881948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881948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881948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881948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881948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881948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881948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881948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881948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881948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881948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881948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881948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881948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881948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881948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881948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881948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881948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881948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881948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881948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881948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881948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881948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881948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881948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881948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881948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881948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881948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881948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881948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881948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881948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881948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881948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881948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881948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881948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881948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881948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881948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881948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881948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881948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881948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881948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881948" y="9484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881948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881948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881948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881948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881948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881948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881948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881948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881948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881948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881948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881948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881948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881948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881948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881948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881948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881948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881948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881948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w="0"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1314683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1314683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1314683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1314683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1314683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1314683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1314683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1314683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1314683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1314683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1314683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1314683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314683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314683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1314683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314683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314683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314683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314683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314683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314683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314683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314683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314683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314683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314683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314683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314683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314683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314683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314683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314683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314683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314683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314683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314683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314683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314683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314683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314683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314683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314683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314683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314683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314683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314683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314683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314683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314683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314683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314683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314683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314683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314683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314683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314683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314683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314683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1314683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1314683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1314683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1314683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1314683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1314683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314683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314683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314683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314683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314683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314683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314683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314683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314683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314683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314683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314683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314683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314683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314683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314683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314683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314683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314683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314683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314683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314683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314683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314683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314683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314683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314683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314683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314683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314683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314683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314683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314683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314683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314683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314683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314683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314683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314683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314683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314683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314683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314683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w="0"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747418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747418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747418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747418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747418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747418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747418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747418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747418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747418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747418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747418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747418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747418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747418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747418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747418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747418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747418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747418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747418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747418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747418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747418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747418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747418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747418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747418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747418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747418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747418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747418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747418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747418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747418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747418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747418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747418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747418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747418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747418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747418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747418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747418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747418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747418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747418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747418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747418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747418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747418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747418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747418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747418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747418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747418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747418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747418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747418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747418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747418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747418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747418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747418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747418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747418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747418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747418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747418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747418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747418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747418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747418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747418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747418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747418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747418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747418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747418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747418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747418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747418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747418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747418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1747418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1747418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1747418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1747418" y="9484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1747418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1747418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1747418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1747418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1747418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747418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747418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747418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747418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1747418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1747418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1747418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1747418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1747418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1747418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1747418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747418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747418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747418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747418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w="0"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2180255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2180255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2180255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2180255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2180255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2180255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2180255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2180255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2180255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2180255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2180255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2180255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2180255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2180255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2180255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2180255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2180255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2180255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2180255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2180255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2180255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2180255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2180255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2180255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2180255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2180255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2180255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2180255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2180255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2180255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2180255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2180255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2180255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2180255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2180255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2180255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2180255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2180255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2180255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2180255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2180255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2180255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2180255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2180255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2180255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2180255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2180255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2180255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2180255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2180255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2180255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2180255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2180255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2180255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2180255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2180255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2180255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2180255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2180255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2180255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2180255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180255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180255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180255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180255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180255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180255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180255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180255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180255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180255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180255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180255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180255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180255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180255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180255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180255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180255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180255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180255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180255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180255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180255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180255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180255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180255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180255" y="9484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180255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180255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180255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180255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180255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180255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180255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180255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180255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180255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180255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180255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180255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180255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180255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180255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180255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180255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180255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2180255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w="0"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2612990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2612990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2612990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2612990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2612990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2612990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2612990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2612990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2612990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2612990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2612990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2612990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2612990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2612990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2612990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2612990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2612990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2612990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2612990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2612990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2612990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2612990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2612990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2612990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2612990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2612990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2612990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2612990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2612990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2612990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2612990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2612990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2612990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2612990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2612990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2612990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2612990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2612990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2612990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2612990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2612990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2612990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2612990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2612990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2612990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2612990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2612990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2612990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2612990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2612990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2612990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2612990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2612990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2612990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2612990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2612990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2612990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2612990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2612990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2612990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2612990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2612990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2612990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2612990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2612990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2612990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2612990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2612990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2612990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2612990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2612990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2612990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612990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612990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612990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612990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2612990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2612990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2612990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2612990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2612990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612990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2612990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2612990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2612990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2612990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2612990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2612990" y="9484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2612990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2612990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2612990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2612990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612990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612990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612990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612990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612990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612990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612990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612990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612990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612990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612990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612990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612990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612990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612990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612990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w="0"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3045725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3045725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3045725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045725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3045725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3045725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3045725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3045725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3045725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3045725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3045725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045725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3045725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3045725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3045725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3045725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3045725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3045725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3045725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3045725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3045725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3045725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3045725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3045725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3045725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3045725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3045725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3045725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3045725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3045725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3045725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3045725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3045725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3045725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3045725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3045725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3045725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3045725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3045725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3045725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3045725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3045725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3045725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3045725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3045725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045725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3045725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3045725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3045725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3045725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045725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045725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045725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045725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045725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045725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045725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045725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045725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045725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045725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045725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045725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3045725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3045725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3045725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3045725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3045725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3045725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3045725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3045725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3045725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3045725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3045725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3045725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3045725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3045725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3045725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3045725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3045725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3045725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3045725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3045725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3045725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3045725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3045725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3045725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3045725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3045725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3045725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3045725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3045725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3045725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3045725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3045725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3045725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3045725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3045725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3045725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3045725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3045725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3045725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3045725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3045725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w="0"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3478460" y="2605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3478460" y="2586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3478460" y="2567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3478460" y="25487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3478460" y="25297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3478460" y="25107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3478460" y="2491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3478460" y="2472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3478460" y="2453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3478460" y="2434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3478460" y="2415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3478460" y="2396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3478460" y="2377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3478460" y="2358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3478460" y="23392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3478460" y="23201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3478460" y="23011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3478460" y="2282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3478460" y="22629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3478460" y="2243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3478460" y="22248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3478460" y="22058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3478460" y="21867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3478460" y="21677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3478460" y="21487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3478460" y="21296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3478460" y="21106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3478460" y="20914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3478460" y="20724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3478460" y="20533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3478460" y="20343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3478460" y="20153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3478460" y="19962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3478460" y="19772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3478460" y="19581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3478460" y="19391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3478460" y="19201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3478460" y="19010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3478460" y="18819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3478460" y="18628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3478460" y="18438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3478460" y="182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3478460" y="18057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3478460" y="1786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3478460" y="17676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3478460" y="17486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3478460" y="17295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3478460" y="17105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3478460" y="16914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3478460" y="16723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3478460" y="165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3478460" y="163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3478460" y="16152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3478460" y="1596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3478460" y="15771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3478460" y="15581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3478460" y="15390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3478460" y="15200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3478460" y="1500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3478460" y="14819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3478460" y="146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3478460" y="144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3478460" y="14247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3478460" y="140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3478460" y="138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3478460" y="13675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3478460" y="13485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3478460" y="13294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3478460" y="13104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3478460" y="12914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3478460" y="12723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3478460" y="1253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3478460" y="12341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3478460" y="121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3478460" y="119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3478460" y="11770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3478460" y="11580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3478460" y="11389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3478460" y="11199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3478460" y="11008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3478460" y="10818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3478460" y="10628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3478460" y="10436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3478460" y="102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3478460" y="10055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3478460" y="9865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3478460" y="9674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3478460" y="9484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3478460" y="9294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3478460" y="9103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3478460" y="8913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3478460" y="8722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3478460" y="8531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3478460" y="8340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3478460" y="8150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3478460" y="7960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3478460" y="7769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3478460" y="7579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3478460" y="7388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3478460" y="7198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3478460" y="7008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3478460" y="6817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3478460" y="6627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3478460" y="64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3478460" y="62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3478460" y="60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3478460" y="58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3478460" y="568842"/>
            <a:ext cx="0" cy="1270"/>
          </a:xfrm>
          <a:custGeom>
            <a:avLst/>
            <a:gdLst/>
            <a:ahLst/>
            <a:cxnLst/>
            <a:rect l="l" t="t" r="r" b="b"/>
            <a:pathLst>
              <a:path w="0" h="1270">
                <a:moveTo>
                  <a:pt x="-2382" y="460"/>
                </a:moveTo>
                <a:lnTo>
                  <a:pt x="2382" y="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054960" y="1055947"/>
            <a:ext cx="2315845" cy="443230"/>
          </a:xfrm>
          <a:custGeom>
            <a:avLst/>
            <a:gdLst/>
            <a:ahLst/>
            <a:cxnLst/>
            <a:rect l="l" t="t" r="r" b="b"/>
            <a:pathLst>
              <a:path w="2315845" h="443230">
                <a:moveTo>
                  <a:pt x="0" y="0"/>
                </a:moveTo>
                <a:lnTo>
                  <a:pt x="43304" y="143326"/>
                </a:lnTo>
                <a:lnTo>
                  <a:pt x="129912" y="333131"/>
                </a:lnTo>
                <a:lnTo>
                  <a:pt x="173114" y="279998"/>
                </a:lnTo>
                <a:lnTo>
                  <a:pt x="259722" y="194412"/>
                </a:lnTo>
                <a:lnTo>
                  <a:pt x="346228" y="153052"/>
                </a:lnTo>
                <a:lnTo>
                  <a:pt x="454438" y="202499"/>
                </a:lnTo>
                <a:lnTo>
                  <a:pt x="497742" y="213249"/>
                </a:lnTo>
                <a:lnTo>
                  <a:pt x="540944" y="72277"/>
                </a:lnTo>
                <a:lnTo>
                  <a:pt x="584248" y="203830"/>
                </a:lnTo>
                <a:lnTo>
                  <a:pt x="605849" y="169329"/>
                </a:lnTo>
                <a:lnTo>
                  <a:pt x="692458" y="309687"/>
                </a:lnTo>
                <a:lnTo>
                  <a:pt x="735761" y="271910"/>
                </a:lnTo>
                <a:lnTo>
                  <a:pt x="778963" y="287574"/>
                </a:lnTo>
                <a:lnTo>
                  <a:pt x="822268" y="250104"/>
                </a:lnTo>
                <a:lnTo>
                  <a:pt x="865571" y="216832"/>
                </a:lnTo>
                <a:lnTo>
                  <a:pt x="908774" y="167692"/>
                </a:lnTo>
                <a:lnTo>
                  <a:pt x="952078" y="156328"/>
                </a:lnTo>
                <a:lnTo>
                  <a:pt x="1211801" y="165746"/>
                </a:lnTo>
                <a:lnTo>
                  <a:pt x="1471421" y="443185"/>
                </a:lnTo>
                <a:lnTo>
                  <a:pt x="1687737" y="425884"/>
                </a:lnTo>
                <a:lnTo>
                  <a:pt x="1817650" y="385855"/>
                </a:lnTo>
                <a:lnTo>
                  <a:pt x="1947460" y="352787"/>
                </a:lnTo>
                <a:lnTo>
                  <a:pt x="1969062" y="383296"/>
                </a:lnTo>
                <a:lnTo>
                  <a:pt x="1990662" y="315318"/>
                </a:lnTo>
                <a:lnTo>
                  <a:pt x="2012365" y="285936"/>
                </a:lnTo>
                <a:lnTo>
                  <a:pt x="2033967" y="210587"/>
                </a:lnTo>
                <a:lnTo>
                  <a:pt x="2055670" y="268532"/>
                </a:lnTo>
                <a:lnTo>
                  <a:pt x="2077270" y="244678"/>
                </a:lnTo>
                <a:lnTo>
                  <a:pt x="2098872" y="232291"/>
                </a:lnTo>
                <a:lnTo>
                  <a:pt x="2120575" y="216832"/>
                </a:lnTo>
                <a:lnTo>
                  <a:pt x="2142175" y="202090"/>
                </a:lnTo>
                <a:lnTo>
                  <a:pt x="2163777" y="171889"/>
                </a:lnTo>
                <a:lnTo>
                  <a:pt x="2185480" y="152335"/>
                </a:lnTo>
                <a:lnTo>
                  <a:pt x="2207081" y="148240"/>
                </a:lnTo>
                <a:lnTo>
                  <a:pt x="2228682" y="139333"/>
                </a:lnTo>
                <a:lnTo>
                  <a:pt x="2250385" y="112920"/>
                </a:lnTo>
                <a:lnTo>
                  <a:pt x="2271986" y="117527"/>
                </a:lnTo>
                <a:lnTo>
                  <a:pt x="2293587" y="79136"/>
                </a:lnTo>
                <a:lnTo>
                  <a:pt x="2315290" y="91217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040980" y="10419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044903" y="10458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084284" y="11852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088207" y="11892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170893" y="13750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1174815" y="13790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1214094" y="13219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1218017" y="13258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1300703" y="12363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1304626" y="12403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1387209" y="11950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1391132" y="11989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495419" y="1244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499341" y="12483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538723" y="12552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542645" y="12591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1581924" y="11142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1585847" y="11181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1625229" y="12457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1629152" y="12497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646830" y="12112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650752" y="12152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733439" y="1258799"/>
            <a:ext cx="201073" cy="1208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949754" y="12096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953676" y="12135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993059" y="11982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996981" y="12022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2252782" y="12077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2256704" y="1211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2512402" y="14851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2516324" y="14890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2728718" y="14678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2732641" y="14717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2858631" y="14278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2862554" y="14317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2988441" y="1121104"/>
            <a:ext cx="395789" cy="3321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1323" y="568842"/>
            <a:ext cx="0" cy="2058670"/>
          </a:xfrm>
          <a:custGeom>
            <a:avLst/>
            <a:gdLst/>
            <a:ahLst/>
            <a:cxnLst/>
            <a:rect l="l" t="t" r="r" b="b"/>
            <a:pathLst>
              <a:path w="0" h="2058670">
                <a:moveTo>
                  <a:pt x="0" y="2058475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04841" y="257490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04841" y="241212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04841" y="224934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04841" y="208646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04841" y="192368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04841" y="176090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04841" y="159802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04841" y="143525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04841" y="127247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04841" y="110959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04841" y="94681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04841" y="78403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04841" y="62125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688256" y="25749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688256" y="224934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688256" y="19236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688256" y="159802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688256" y="127247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688256" y="9468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688256" y="6212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 txBox="1"/>
          <p:nvPr/>
        </p:nvSpPr>
        <p:spPr>
          <a:xfrm>
            <a:off x="566961" y="557695"/>
            <a:ext cx="117475" cy="2078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60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65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650">
                <a:latin typeface="Arial"/>
                <a:cs typeface="Arial"/>
              </a:rPr>
              <a:t>40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00"/>
              </a:spcBef>
            </a:pPr>
            <a:r>
              <a:rPr dirty="0" sz="65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65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  <a:spcBef>
                <a:spcPts val="405"/>
              </a:spcBef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0" name="object 1570"/>
          <p:cNvSpPr txBox="1"/>
          <p:nvPr/>
        </p:nvSpPr>
        <p:spPr>
          <a:xfrm>
            <a:off x="447259" y="1201318"/>
            <a:ext cx="108585" cy="7937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1% wealth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721323" y="262731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881948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 txBox="1"/>
          <p:nvPr/>
        </p:nvSpPr>
        <p:spPr>
          <a:xfrm>
            <a:off x="777237" y="2645244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1314683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 txBox="1"/>
          <p:nvPr/>
        </p:nvSpPr>
        <p:spPr>
          <a:xfrm>
            <a:off x="1209972" y="2645244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1925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1747418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 txBox="1"/>
          <p:nvPr/>
        </p:nvSpPr>
        <p:spPr>
          <a:xfrm>
            <a:off x="1642707" y="2645244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1945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2180255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2612990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3045725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3478460" y="2624962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22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 txBox="1"/>
          <p:nvPr/>
        </p:nvSpPr>
        <p:spPr>
          <a:xfrm>
            <a:off x="2075545" y="2645244"/>
            <a:ext cx="3337560" cy="3943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  <a:tab pos="877569" algn="l"/>
                <a:tab pos="1310640" algn="l"/>
              </a:tabLst>
            </a:pPr>
            <a:r>
              <a:rPr dirty="0" sz="650">
                <a:latin typeface="Arial"/>
                <a:cs typeface="Arial"/>
              </a:rPr>
              <a:t>1965	1985	2005	2025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marL="264160">
              <a:lnSpc>
                <a:spcPct val="100000"/>
              </a:lnSpc>
              <a:spcBef>
                <a:spcPts val="470"/>
              </a:spcBef>
            </a:pPr>
            <a:r>
              <a:rPr dirty="0" sz="800" spc="-5">
                <a:latin typeface="Arial"/>
                <a:cs typeface="Arial"/>
              </a:rPr>
              <a:t>Quellen: Föllmi &amp; </a:t>
            </a:r>
            <a:r>
              <a:rPr dirty="0" sz="800">
                <a:latin typeface="Arial"/>
                <a:cs typeface="Arial"/>
              </a:rPr>
              <a:t>Martínez </a:t>
            </a:r>
            <a:r>
              <a:rPr dirty="0" sz="800" spc="-5">
                <a:latin typeface="Arial"/>
                <a:cs typeface="Arial"/>
              </a:rPr>
              <a:t>(2017), Updates mittels</a:t>
            </a:r>
            <a:r>
              <a:rPr dirty="0" sz="800" spc="-11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ESTV-Statistiken</a:t>
            </a:r>
            <a:endParaRPr sz="800">
              <a:latin typeface="Arial"/>
              <a:cs typeface="Arial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51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5" y="84604"/>
            <a:ext cx="402082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40"/>
              <a:t>Top </a:t>
            </a:r>
            <a:r>
              <a:rPr dirty="0" spc="-5"/>
              <a:t>1% </a:t>
            </a:r>
            <a:r>
              <a:rPr dirty="0" spc="-15"/>
              <a:t>Vermögen </a:t>
            </a:r>
            <a:r>
              <a:rPr dirty="0" spc="-10"/>
              <a:t>Steuerdaten Korrektur </a:t>
            </a:r>
            <a:r>
              <a:rPr dirty="0" spc="-5"/>
              <a:t>um</a:t>
            </a:r>
            <a:r>
              <a:rPr dirty="0" spc="45"/>
              <a:t> </a:t>
            </a:r>
            <a:r>
              <a:rPr dirty="0" spc="-20"/>
              <a:t>PK-Vermögen</a:t>
            </a:r>
          </a:p>
        </p:txBody>
      </p:sp>
      <p:sp>
        <p:nvSpPr>
          <p:cNvPr id="3" name="object 3"/>
          <p:cNvSpPr/>
          <p:nvPr/>
        </p:nvSpPr>
        <p:spPr>
          <a:xfrm>
            <a:off x="723705" y="410544"/>
            <a:ext cx="2826385" cy="1842770"/>
          </a:xfrm>
          <a:custGeom>
            <a:avLst/>
            <a:gdLst/>
            <a:ahLst/>
            <a:cxnLst/>
            <a:rect l="l" t="t" r="r" b="b"/>
            <a:pathLst>
              <a:path w="2826385" h="1842770">
                <a:moveTo>
                  <a:pt x="0" y="0"/>
                </a:moveTo>
                <a:lnTo>
                  <a:pt x="2826388" y="0"/>
                </a:lnTo>
                <a:lnTo>
                  <a:pt x="28263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21323" y="205764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21323" y="191247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21323" y="176730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21323" y="162213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21323" y="147686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21323" y="133169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21323" y="118652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21323" y="104135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21323" y="89608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21323" y="750917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21323" y="60574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2132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4036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5940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7844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9748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1653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3557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5471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7375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9279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91184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93088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94992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96896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98800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00704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02609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04513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06427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08331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10235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12140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14044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15948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17852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19756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21660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23565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25469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27383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29287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31191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33096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35000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36904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38808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40712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42616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44521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46425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48339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50243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52147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54052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55956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57860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59764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61668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63572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65477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67381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69295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71199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73103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75008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76912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78816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80720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82624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84528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86432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88337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90251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92155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94059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95963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97868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99772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01676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03580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05484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07388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09303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11207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13111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15015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16919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18824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20728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22632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24536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26440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28344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30259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32163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34067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35971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37875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39780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41684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43588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45492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47396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49300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51215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53119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55023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56927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58831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60735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62640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64544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66448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68352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70256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72171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74075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75979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77883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79787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81691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83596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85500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87404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89308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91212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93127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95031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96935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98839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300743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302647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045725" y="1909915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942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06456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08360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10264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12168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14083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15987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17891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19795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216997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23603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25508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27412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293162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31220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33134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350390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36943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8847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407515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426556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44559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464639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483681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502723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521764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540908" y="19124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132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4036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5940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7844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9748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81653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83557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85471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87375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89279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91184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93088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94992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96896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98800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00704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02609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04513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06427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08331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10235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12140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14044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15948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17852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19756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21660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23565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25469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27383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29287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31191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33096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35000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36904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38808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40712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42616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44521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46425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48339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0243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2147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4052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55956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57860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59764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61668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63572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65477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67381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69295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71199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73103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75008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76912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78816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80720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82624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84528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86432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88337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90251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92155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94059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95963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97868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99772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201676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203580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205484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207388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209303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211207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213111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215015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16919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18824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20728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22632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24536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26440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28344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30259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32163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34067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35971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37875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39780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41684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43588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45492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47396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49300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51215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53119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55023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56927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58831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60735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62640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64544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66448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68352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70256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72171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74075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75979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77883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79787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81691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83596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85500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87404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89308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91212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93127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95031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96935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98839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300743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302647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3045725" y="1619755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306456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308360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310264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312168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314083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315987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317891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19795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216997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23603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25508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27412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293162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31220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33134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350390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36943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38847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407515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426556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44559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464639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483681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502723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521764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540908" y="162213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132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4036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5940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7844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9748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81653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83557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85471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87375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89279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91184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93088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94992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96896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98800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00704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02609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04513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06427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08331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10235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12140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14044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15948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17852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19756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21660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23565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25469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27383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29287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31191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33096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35000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36904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38808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40712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42616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44521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46425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48339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50243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52147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54052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55956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57860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59764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61668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63572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65477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67381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69295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71199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73103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75008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76912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78816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80720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82624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84528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86432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88337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90251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92155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94059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95963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97868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99772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01676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03580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05484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07388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09303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11207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13111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15015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16919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18824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20728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22632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24536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26440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28344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30259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32163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34067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35971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37875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39780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41684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43588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45492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47396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49300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51215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53119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55023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56927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58831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60735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62640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64544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66448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68352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70256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72171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74075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75979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77883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79787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81691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83596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85500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87404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89308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91212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93127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95031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96935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98839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300743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302647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304552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306456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308360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310264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12168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314083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315987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317891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319795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216997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23603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25508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27412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293162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31220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33134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3350390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336943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38847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407515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426556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44559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464639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483681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3502723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3521764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3540908" y="133169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132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4036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5940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7844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9748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81653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83557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85471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87375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89279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91184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93088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94992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96896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98800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00704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02609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04513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06427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08331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10235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12140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14044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15948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17852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19756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21660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23565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25469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27383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29287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31191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33096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35000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36904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38808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40712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42616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44521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46425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48339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50243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52147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54052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55956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57860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59764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61668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63572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65477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67381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69295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71199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73103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75008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76912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78816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80720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82624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84528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86432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88337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90251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92155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94059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95963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97868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99772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01676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03580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05484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07388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09303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11207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13111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15015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16919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18824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20728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22632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24536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26440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28344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30259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32163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34067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35971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37875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39780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41684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43588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45492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47396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49300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51215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53119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55023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56927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58831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60735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262640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264544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266448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268352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270256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272171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274075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275979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277883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279787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281691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283596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285500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287404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289308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291212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293127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295031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296935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298839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300743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302647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304552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306456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308360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310264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312168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314083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15987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17891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19795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216997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23603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25508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27412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293162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31220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33134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350390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36943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38847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407515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426556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44559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464639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483681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502723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521764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540908" y="104135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132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4036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5940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7844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9748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81653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83557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85471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87375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89279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91184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93088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94992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96896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98800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100704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102609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104513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106427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108331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110235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112140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114044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15948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17852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19756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21660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23565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25469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27383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29287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314492" y="747845"/>
            <a:ext cx="0" cy="5715"/>
          </a:xfrm>
          <a:custGeom>
            <a:avLst/>
            <a:gdLst/>
            <a:ahLst/>
            <a:cxnLst/>
            <a:rect l="l" t="t" r="r" b="b"/>
            <a:pathLst>
              <a:path w="0" h="5715">
                <a:moveTo>
                  <a:pt x="0" y="0"/>
                </a:moveTo>
                <a:lnTo>
                  <a:pt x="0" y="5453"/>
                </a:lnTo>
              </a:path>
            </a:pathLst>
          </a:custGeom>
          <a:ln w="514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33096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35000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36904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38808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40712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42616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44521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46425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48339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50243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52147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54052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55956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57860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59764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61668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63572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65477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67381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69295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71199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73103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75008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76912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78816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80720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82624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84528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86432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88337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90251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92155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94059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95963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97868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99772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201676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203580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205484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207388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209303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211207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213111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215015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216919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218824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220728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222632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224536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226440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28344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30259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232163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234067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235971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237875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39780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41684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43588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45492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47396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49300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51215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53119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55023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56927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58831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60735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62640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64544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66448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68352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70256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72171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74075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75979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77883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79787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81691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83596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85500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87404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89308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91212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93127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95031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96935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98839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300743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302647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3045725" y="747845"/>
            <a:ext cx="0" cy="5715"/>
          </a:xfrm>
          <a:custGeom>
            <a:avLst/>
            <a:gdLst/>
            <a:ahLst/>
            <a:cxnLst/>
            <a:rect l="l" t="t" r="r" b="b"/>
            <a:pathLst>
              <a:path w="0" h="5715">
                <a:moveTo>
                  <a:pt x="0" y="0"/>
                </a:moveTo>
                <a:lnTo>
                  <a:pt x="0" y="545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306456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308360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310264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312168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314083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315987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317891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319795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3216997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323603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25508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27412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293162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31220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33134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350390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36943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38847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3407515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3426556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44559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464639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483681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502723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521764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540908" y="75091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881948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881948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881948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881948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881948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881948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881948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881948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881948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881948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881948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881948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881948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881948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881948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881948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881948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881948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881948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881948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881948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881948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881948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881948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881948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881948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881948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881948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881948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881948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881948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881948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881948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881948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881948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881948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881948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881948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881948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881948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881948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881948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881948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881948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881948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881948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881948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881948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881948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881948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881948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881948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881948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881948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881948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881948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881948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881948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881948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881948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881948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881948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881948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881948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881948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881948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881948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881948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881948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881948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881948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881948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881948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881948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881948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881948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881948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881948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881948" y="747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881948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881948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881948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881948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881948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881948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881948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881948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881948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881948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881948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881948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881948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881948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881948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881948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881948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1314683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1314683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1314683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1314683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1314683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1314683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1314683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1314683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1314683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1314683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1314683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1314683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1314683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1314683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1314683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1314683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1314683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1314683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1314683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1314683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1314683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1314683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1314683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1314683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314683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314683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1314683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314683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314683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314683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314683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314683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314683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314683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314683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314683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314683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314683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314683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314683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314683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314683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314683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314683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314683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314683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314683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314683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314683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314683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314683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314683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314683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314683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314683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314683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314683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314683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314683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314683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314683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314683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314683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314683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314683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314683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314683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314683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314683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314683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1314683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1314683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1314683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1314683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1314683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1314683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314683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314683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314683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314683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314683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314683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314683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314683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314683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314683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314683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314683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314683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314683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314683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314683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314683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314683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314683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747418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747418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747418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747418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747418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747418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747418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747418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747418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747418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747418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747418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747418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747418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747418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747418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747418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747418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747418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747418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747418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747418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747418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747418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747418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747418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747418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747418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747418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747418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747418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747418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747418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747418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747418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747418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747418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747418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747418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747418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747418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747418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747418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747418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747418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747418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747418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747418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747418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747418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747418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747418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747418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747418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747418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747418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747418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747418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747418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747418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747418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747418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747418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747418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747418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747418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747418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747418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747418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747418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747418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747418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747418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747418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747418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747418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747418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747418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747418" y="747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747418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747418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747418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747418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747418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747418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747418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747418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747418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747418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747418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747418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747418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747418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747418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747418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747418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2180255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2180255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2180255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2180255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2180255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2180255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2180255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2180255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2180255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2180255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2180255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2180255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2180255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2180255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2180255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2180255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2180255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2180255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2180255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2180255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2180255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2180255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2180255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2180255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2180255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2180255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2180255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2180255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2180255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2180255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2180255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2180255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2180255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2180255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2180255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2180255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2180255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2180255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2180255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2180255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2180255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2180255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2180255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2180255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2180255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2180255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2180255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2180255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2180255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2180255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2180255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2180255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2180255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2180255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2180255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2180255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2180255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2180255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2180255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2180255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2180255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2180255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2180255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2180255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2180255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2180255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2180255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2180255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2180255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2180255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2180255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2180255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2180255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2180255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2180255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2180255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2180255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2180255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2180255" y="747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2180255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2180255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2180255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2180255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2180255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2180255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2180255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2180255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2180255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2180255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2180255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2180255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2180255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2180255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2180255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2180255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2180255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2612990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612990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612990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612990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612990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612990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612990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612990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612990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612990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612990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612990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612990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612990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612990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612990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612990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612990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612990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612990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612990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612990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612990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612990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612990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612990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612990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612990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612990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612990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612990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612990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612990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612990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612990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612990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612990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612990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612990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612990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612990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612990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612990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612990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612990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612990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612990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2612990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2612990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2612990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2612990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2612990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2612990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2612990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2612990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2612990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2612990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2612990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2612990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2612990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2612990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2612990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2612990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2612990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2612990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2612990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2612990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2612990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2612990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2612990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2612990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2612990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2612990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2612990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2612990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2612990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2612990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2612990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2612990" y="747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2612990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2612990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2612990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2612990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2612990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2612990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2612990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2612990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2612990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2612990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2612990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2612990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2612990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2612990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2612990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2612990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2612990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3045725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3045725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3045725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3045725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3045725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3045725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3045725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3045725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3045725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3045725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3045725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3045725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3045725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3045725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3045725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3045725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3045725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3045725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3045725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3045725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3045725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3045725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3045725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3045725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3045725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3045725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3045725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3045725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3045725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3045725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3045725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3045725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3045725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3045725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3045725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3045725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3045725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3045725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3045725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3045725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3045725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3045725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3045725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3045725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3045725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3045725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3045725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3045725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3045725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3045725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3045725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3045725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3045725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3045725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3045725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3045725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3045725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3045725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3045725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3045725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3045725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3045725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3045725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045725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3045725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3045725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3045725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3045725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3045725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3045725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3045725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045725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3045725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3045725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3045725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3045725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3045725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3045725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3045725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3045725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3045725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3045725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3045725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3045725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3045725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3045725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3045725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3045725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3045725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3045725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3045725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3045725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3045725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3478460" y="22338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3478460" y="22147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3478460" y="21957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3478460" y="21766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3478460" y="21575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3478460" y="21385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3478460" y="21194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3478460" y="21004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3478460" y="20813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3478460" y="20623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3478460" y="20433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3478460" y="20242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478460" y="2005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3478460" y="19861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3478460" y="19670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3478460" y="19480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3478460" y="19289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478460" y="1909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478460" y="18908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478460" y="18718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478460" y="18527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478460" y="18337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478460" y="18147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478460" y="17956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478460" y="17766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478460" y="17574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478460" y="17384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478460" y="17193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478460" y="17003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478460" y="16813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3478460" y="16622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3478460" y="16432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3478460" y="16241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3478460" y="16051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3478460" y="15861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3478460" y="15670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3478460" y="15479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3478460" y="15288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3478460" y="15098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3478460" y="14907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3478460" y="14717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3478460" y="14527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3478460" y="14336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3478460" y="14146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3478460" y="13955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3478460" y="13765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3478460" y="13574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3478460" y="13383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3478460" y="13193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3478460" y="13002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3478460" y="12812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3478460" y="12621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3478460" y="12431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3478460" y="12240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3478460" y="12050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3478460" y="11860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3478460" y="11669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3478460" y="11478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3478460" y="11287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3478460" y="11097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3478460" y="10907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3478460" y="10716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3478460" y="10526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3478460" y="10335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3478460" y="10145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3478460" y="9954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3478460" y="9764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3478460" y="9574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3478460" y="9382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3478460" y="9192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3478460" y="9001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3478460" y="8811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3478460" y="8620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3478460" y="8430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3478460" y="8240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3478460" y="8049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3478460" y="7859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3478460" y="7668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3478460" y="7478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3478460" y="7287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3478460" y="7096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3478460" y="6906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3478460" y="6715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3478460" y="6525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3478460" y="6334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3478460" y="6144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3478460" y="5954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3478460" y="5763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3478460" y="5573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3478460" y="5382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3478460" y="5191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3478460" y="5000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3478460" y="4810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3478460" y="4620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3478460" y="4429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3478460" y="4239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054960" y="848276"/>
            <a:ext cx="2315845" cy="395605"/>
          </a:xfrm>
          <a:custGeom>
            <a:avLst/>
            <a:gdLst/>
            <a:ahLst/>
            <a:cxnLst/>
            <a:rect l="l" t="t" r="r" b="b"/>
            <a:pathLst>
              <a:path w="2315845" h="395605">
                <a:moveTo>
                  <a:pt x="0" y="0"/>
                </a:moveTo>
                <a:lnTo>
                  <a:pt x="43304" y="127765"/>
                </a:lnTo>
                <a:lnTo>
                  <a:pt x="129912" y="296992"/>
                </a:lnTo>
                <a:lnTo>
                  <a:pt x="173114" y="249695"/>
                </a:lnTo>
                <a:lnTo>
                  <a:pt x="259722" y="173322"/>
                </a:lnTo>
                <a:lnTo>
                  <a:pt x="346228" y="136467"/>
                </a:lnTo>
                <a:lnTo>
                  <a:pt x="454438" y="180591"/>
                </a:lnTo>
                <a:lnTo>
                  <a:pt x="497742" y="190214"/>
                </a:lnTo>
                <a:lnTo>
                  <a:pt x="540944" y="64394"/>
                </a:lnTo>
                <a:lnTo>
                  <a:pt x="584248" y="181717"/>
                </a:lnTo>
                <a:lnTo>
                  <a:pt x="605849" y="151004"/>
                </a:lnTo>
                <a:lnTo>
                  <a:pt x="692458" y="276108"/>
                </a:lnTo>
                <a:lnTo>
                  <a:pt x="735761" y="242426"/>
                </a:lnTo>
                <a:lnTo>
                  <a:pt x="778963" y="256349"/>
                </a:lnTo>
                <a:lnTo>
                  <a:pt x="822268" y="222974"/>
                </a:lnTo>
                <a:lnTo>
                  <a:pt x="865571" y="193388"/>
                </a:lnTo>
                <a:lnTo>
                  <a:pt x="908774" y="149571"/>
                </a:lnTo>
                <a:lnTo>
                  <a:pt x="952078" y="139333"/>
                </a:lnTo>
                <a:lnTo>
                  <a:pt x="1211801" y="147831"/>
                </a:lnTo>
                <a:lnTo>
                  <a:pt x="1471421" y="395171"/>
                </a:lnTo>
                <a:lnTo>
                  <a:pt x="1687737" y="379815"/>
                </a:lnTo>
                <a:lnTo>
                  <a:pt x="1817650" y="344085"/>
                </a:lnTo>
                <a:lnTo>
                  <a:pt x="1947460" y="314601"/>
                </a:lnTo>
                <a:lnTo>
                  <a:pt x="1969062" y="341731"/>
                </a:lnTo>
                <a:lnTo>
                  <a:pt x="1990662" y="281226"/>
                </a:lnTo>
                <a:lnTo>
                  <a:pt x="2012365" y="255018"/>
                </a:lnTo>
                <a:lnTo>
                  <a:pt x="2033967" y="187757"/>
                </a:lnTo>
                <a:lnTo>
                  <a:pt x="2055670" y="239457"/>
                </a:lnTo>
                <a:lnTo>
                  <a:pt x="2077270" y="218163"/>
                </a:lnTo>
                <a:lnTo>
                  <a:pt x="2098872" y="207106"/>
                </a:lnTo>
                <a:lnTo>
                  <a:pt x="2120575" y="193285"/>
                </a:lnTo>
                <a:lnTo>
                  <a:pt x="2142175" y="180181"/>
                </a:lnTo>
                <a:lnTo>
                  <a:pt x="2163777" y="153256"/>
                </a:lnTo>
                <a:lnTo>
                  <a:pt x="2185480" y="135750"/>
                </a:lnTo>
                <a:lnTo>
                  <a:pt x="2207081" y="132167"/>
                </a:lnTo>
                <a:lnTo>
                  <a:pt x="2228682" y="124182"/>
                </a:lnTo>
                <a:lnTo>
                  <a:pt x="2250385" y="100635"/>
                </a:lnTo>
                <a:lnTo>
                  <a:pt x="2271986" y="104730"/>
                </a:lnTo>
                <a:lnTo>
                  <a:pt x="2293587" y="70537"/>
                </a:lnTo>
                <a:lnTo>
                  <a:pt x="2315290" y="81286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1040980" y="8342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1044903" y="8382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1084284" y="9620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088207" y="9659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170893" y="11312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174815" y="11352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1214094" y="1083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218017" y="10879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300703" y="10076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304626" y="1011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387209" y="9707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391132" y="9746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1495419" y="1014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1499341" y="10188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1538723" y="10245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1542645" y="10284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1581924" y="8986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1585847" y="9026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1625229" y="1016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1629152" y="10199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1646830" y="9853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1650752" y="9892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1733439" y="11104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1737361" y="11143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1776742" y="10767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1780665" y="1080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1819944" y="10906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1823866" y="10945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1863249" y="1057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1867171" y="1061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1906553" y="10276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910475" y="10316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949754" y="9838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1953676" y="9877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1993059" y="9736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1996981" y="977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2252782" y="9821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2256704" y="986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2512402" y="1229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2516324" y="12333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2728718" y="12141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2732641" y="12180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858631" y="11783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862554" y="1182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988441" y="904833"/>
            <a:ext cx="395789" cy="2991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1054960" y="869263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1070623" y="914206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1086286" y="959150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1102973" y="1003786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30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1122731" y="1047091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30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1142490" y="1090396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40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1162248" y="1133701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820" y="3040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1182006" y="1177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2866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1184872" y="1163287"/>
            <a:ext cx="17145" cy="20320"/>
          </a:xfrm>
          <a:custGeom>
            <a:avLst/>
            <a:gdLst/>
            <a:ahLst/>
            <a:cxnLst/>
            <a:rect l="l" t="t" r="r" b="b"/>
            <a:pathLst>
              <a:path w="17144" h="20319">
                <a:moveTo>
                  <a:pt x="0" y="20065"/>
                </a:moveTo>
                <a:lnTo>
                  <a:pt x="1709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1211182" y="1132472"/>
            <a:ext cx="17145" cy="20320"/>
          </a:xfrm>
          <a:custGeom>
            <a:avLst/>
            <a:gdLst/>
            <a:ahLst/>
            <a:cxnLst/>
            <a:rect l="l" t="t" r="r" b="b"/>
            <a:pathLst>
              <a:path w="17144" h="20319">
                <a:moveTo>
                  <a:pt x="0" y="19860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1228074" y="1127865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0" y="4607"/>
                </a:moveTo>
                <a:lnTo>
                  <a:pt x="563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1244659" y="1097664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191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1281514" y="1067463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191"/>
                </a:moveTo>
                <a:lnTo>
                  <a:pt x="2579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1319289" y="1049855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10237"/>
                </a:moveTo>
                <a:lnTo>
                  <a:pt x="3173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1364539" y="1035317"/>
            <a:ext cx="32384" cy="10795"/>
          </a:xfrm>
          <a:custGeom>
            <a:avLst/>
            <a:gdLst/>
            <a:ahLst/>
            <a:cxnLst/>
            <a:rect l="l" t="t" r="r" b="b"/>
            <a:pathLst>
              <a:path w="32384" h="10794">
                <a:moveTo>
                  <a:pt x="0" y="10237"/>
                </a:moveTo>
                <a:lnTo>
                  <a:pt x="318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1409788" y="1036853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0"/>
                </a:moveTo>
                <a:lnTo>
                  <a:pt x="31326" y="1146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1454526" y="1053131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0"/>
                </a:moveTo>
                <a:lnTo>
                  <a:pt x="31428" y="1146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499365" y="1069408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09">
                <a:moveTo>
                  <a:pt x="0" y="0"/>
                </a:moveTo>
                <a:lnTo>
                  <a:pt x="10032" y="36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509398" y="1073094"/>
            <a:ext cx="21590" cy="8255"/>
          </a:xfrm>
          <a:custGeom>
            <a:avLst/>
            <a:gdLst/>
            <a:ahLst/>
            <a:cxnLst/>
            <a:rect l="l" t="t" r="r" b="b"/>
            <a:pathLst>
              <a:path w="21590" h="8255">
                <a:moveTo>
                  <a:pt x="0" y="0"/>
                </a:moveTo>
                <a:lnTo>
                  <a:pt x="21191" y="819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543898" y="1086403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09">
                <a:moveTo>
                  <a:pt x="0" y="0"/>
                </a:moveTo>
                <a:lnTo>
                  <a:pt x="8804" y="348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552703" y="1067668"/>
            <a:ext cx="8890" cy="22225"/>
          </a:xfrm>
          <a:custGeom>
            <a:avLst/>
            <a:gdLst/>
            <a:ahLst/>
            <a:cxnLst/>
            <a:rect l="l" t="t" r="r" b="b"/>
            <a:pathLst>
              <a:path w="8890" h="22225">
                <a:moveTo>
                  <a:pt x="0" y="22215"/>
                </a:moveTo>
                <a:lnTo>
                  <a:pt x="880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566830" y="1023442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1019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1584439" y="981468"/>
            <a:ext cx="12065" cy="29209"/>
          </a:xfrm>
          <a:custGeom>
            <a:avLst/>
            <a:gdLst/>
            <a:ahLst/>
            <a:cxnLst/>
            <a:rect l="l" t="t" r="r" b="b"/>
            <a:pathLst>
              <a:path w="12065" h="29209">
                <a:moveTo>
                  <a:pt x="0" y="28767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1595904" y="98146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1600818" y="997336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930" y="319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1614946" y="1042893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827" y="318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1628971" y="1088348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0"/>
                </a:moveTo>
                <a:lnTo>
                  <a:pt x="9828" y="318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1649344" y="110360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18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660809" y="1103602"/>
            <a:ext cx="10795" cy="15875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0" y="0"/>
                </a:moveTo>
                <a:lnTo>
                  <a:pt x="10442" y="1525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679339" y="113062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706263" y="1169942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733085" y="1209254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5" h="21590">
                <a:moveTo>
                  <a:pt x="0" y="0"/>
                </a:moveTo>
                <a:lnTo>
                  <a:pt x="14332" y="2098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747418" y="1226453"/>
            <a:ext cx="7620" cy="3810"/>
          </a:xfrm>
          <a:custGeom>
            <a:avLst/>
            <a:gdLst/>
            <a:ahLst/>
            <a:cxnLst/>
            <a:rect l="l" t="t" r="r" b="b"/>
            <a:pathLst>
              <a:path w="7619" h="3809">
                <a:moveTo>
                  <a:pt x="0" y="3787"/>
                </a:moveTo>
                <a:lnTo>
                  <a:pt x="706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1766971" y="1206797"/>
            <a:ext cx="24130" cy="13335"/>
          </a:xfrm>
          <a:custGeom>
            <a:avLst/>
            <a:gdLst/>
            <a:ahLst/>
            <a:cxnLst/>
            <a:rect l="l" t="t" r="r" b="b"/>
            <a:pathLst>
              <a:path w="24130" h="13334">
                <a:moveTo>
                  <a:pt x="0" y="12899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1790722" y="120679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5630" y="307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1808842" y="1216625"/>
            <a:ext cx="25400" cy="13970"/>
          </a:xfrm>
          <a:custGeom>
            <a:avLst/>
            <a:gdLst/>
            <a:ahLst/>
            <a:cxnLst/>
            <a:rect l="l" t="t" r="r" b="b"/>
            <a:pathLst>
              <a:path w="25400" h="13969">
                <a:moveTo>
                  <a:pt x="0" y="0"/>
                </a:moveTo>
                <a:lnTo>
                  <a:pt x="25081" y="1361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1833924" y="122717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3071"/>
                </a:moveTo>
                <a:lnTo>
                  <a:pt x="378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848871" y="1197481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887772" y="1179463"/>
            <a:ext cx="31750" cy="12700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0" y="12080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930258" y="1149876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5" h="21590">
                <a:moveTo>
                  <a:pt x="0" y="20987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968238" y="1141584"/>
            <a:ext cx="33655" cy="1905"/>
          </a:xfrm>
          <a:custGeom>
            <a:avLst/>
            <a:gdLst/>
            <a:ahLst/>
            <a:cxnLst/>
            <a:rect l="l" t="t" r="r" b="b"/>
            <a:pathLst>
              <a:path w="33655" h="1905">
                <a:moveTo>
                  <a:pt x="-3573" y="921"/>
                </a:moveTo>
                <a:lnTo>
                  <a:pt x="36845" y="921"/>
                </a:lnTo>
              </a:path>
            </a:pathLst>
          </a:custGeom>
          <a:ln w="8990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2015638" y="1142915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8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2062422" y="1152026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2109208" y="1161035"/>
            <a:ext cx="33020" cy="6985"/>
          </a:xfrm>
          <a:custGeom>
            <a:avLst/>
            <a:gdLst/>
            <a:ahLst/>
            <a:cxnLst/>
            <a:rect l="l" t="t" r="r" b="b"/>
            <a:pathLst>
              <a:path w="33019" h="6984">
                <a:moveTo>
                  <a:pt x="0" y="0"/>
                </a:moveTo>
                <a:lnTo>
                  <a:pt x="32759" y="64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2155890" y="1170147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2202675" y="1179258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0"/>
                </a:moveTo>
                <a:lnTo>
                  <a:pt x="32759" y="634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2249459" y="1188370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09">
                <a:moveTo>
                  <a:pt x="0" y="0"/>
                </a:moveTo>
                <a:lnTo>
                  <a:pt x="17301" y="33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2266761" y="1191748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4" h="11430">
                <a:moveTo>
                  <a:pt x="0" y="0"/>
                </a:moveTo>
                <a:lnTo>
                  <a:pt x="11465" y="1085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2288567" y="1212428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2323067" y="1245291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2357567" y="1278051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2392067" y="1310913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262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2426669" y="1343674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2461169" y="1376537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293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2495670" y="1409297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4">
                <a:moveTo>
                  <a:pt x="0" y="0"/>
                </a:moveTo>
                <a:lnTo>
                  <a:pt x="24160" y="230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2531398" y="1439805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9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2577671" y="1451271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88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2623944" y="1462635"/>
            <a:ext cx="33020" cy="8255"/>
          </a:xfrm>
          <a:custGeom>
            <a:avLst/>
            <a:gdLst/>
            <a:ahLst/>
            <a:cxnLst/>
            <a:rect l="l" t="t" r="r" b="b"/>
            <a:pathLst>
              <a:path w="33019" h="8255">
                <a:moveTo>
                  <a:pt x="0" y="0"/>
                </a:moveTo>
                <a:lnTo>
                  <a:pt x="32452" y="79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2670217" y="1473999"/>
            <a:ext cx="32384" cy="8255"/>
          </a:xfrm>
          <a:custGeom>
            <a:avLst/>
            <a:gdLst/>
            <a:ahLst/>
            <a:cxnLst/>
            <a:rect l="l" t="t" r="r" b="b"/>
            <a:pathLst>
              <a:path w="32385" h="8255">
                <a:moveTo>
                  <a:pt x="0" y="0"/>
                </a:moveTo>
                <a:lnTo>
                  <a:pt x="32350" y="798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2716490" y="1485362"/>
            <a:ext cx="26670" cy="6985"/>
          </a:xfrm>
          <a:custGeom>
            <a:avLst/>
            <a:gdLst/>
            <a:ahLst/>
            <a:cxnLst/>
            <a:rect l="l" t="t" r="r" b="b"/>
            <a:pathLst>
              <a:path w="26669" h="6984">
                <a:moveTo>
                  <a:pt x="0" y="0"/>
                </a:moveTo>
                <a:lnTo>
                  <a:pt x="26207" y="64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2742698" y="1491812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4">
                <a:moveTo>
                  <a:pt x="0" y="0"/>
                </a:moveTo>
                <a:lnTo>
                  <a:pt x="6245" y="61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2763173" y="1493757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5" h="3175">
                <a:moveTo>
                  <a:pt x="-3573" y="1535"/>
                </a:moveTo>
                <a:lnTo>
                  <a:pt x="36845" y="1535"/>
                </a:lnTo>
              </a:path>
            </a:pathLst>
          </a:custGeom>
          <a:ln w="10218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2810572" y="1498160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5" h="3175">
                <a:moveTo>
                  <a:pt x="-3573" y="1586"/>
                </a:moveTo>
                <a:lnTo>
                  <a:pt x="36845" y="1586"/>
                </a:lnTo>
              </a:path>
            </a:pathLst>
          </a:custGeom>
          <a:ln w="10321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2858074" y="1502663"/>
            <a:ext cx="14604" cy="1905"/>
          </a:xfrm>
          <a:custGeom>
            <a:avLst/>
            <a:gdLst/>
            <a:ahLst/>
            <a:cxnLst/>
            <a:rect l="l" t="t" r="r" b="b"/>
            <a:pathLst>
              <a:path w="14605" h="1905">
                <a:moveTo>
                  <a:pt x="-3573" y="665"/>
                </a:moveTo>
                <a:lnTo>
                  <a:pt x="18110" y="665"/>
                </a:lnTo>
              </a:path>
            </a:pathLst>
          </a:custGeom>
          <a:ln w="8478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2872610" y="1503994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 h="0">
                <a:moveTo>
                  <a:pt x="0" y="0"/>
                </a:moveTo>
                <a:lnTo>
                  <a:pt x="1873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2905575" y="1503791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4">
                <a:moveTo>
                  <a:pt x="0" y="101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2953281" y="150358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4">
                <a:moveTo>
                  <a:pt x="0" y="102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3000885" y="15034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767" y="-3573"/>
                </a:moveTo>
                <a:lnTo>
                  <a:pt x="767" y="3573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3002420" y="1503482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0"/>
                </a:moveTo>
                <a:lnTo>
                  <a:pt x="21601" y="706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3024022" y="1502357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0" y="8189"/>
                </a:moveTo>
                <a:lnTo>
                  <a:pt x="39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3034361" y="1466730"/>
            <a:ext cx="11430" cy="22860"/>
          </a:xfrm>
          <a:custGeom>
            <a:avLst/>
            <a:gdLst/>
            <a:ahLst/>
            <a:cxnLst/>
            <a:rect l="l" t="t" r="r" b="b"/>
            <a:pathLst>
              <a:path w="11430" h="22859">
                <a:moveTo>
                  <a:pt x="0" y="22829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3045623" y="1460894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5835"/>
                </a:moveTo>
                <a:lnTo>
                  <a:pt x="53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3060467" y="1442774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0" y="7473"/>
                </a:moveTo>
                <a:lnTo>
                  <a:pt x="685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3067325" y="1421377"/>
            <a:ext cx="9525" cy="21590"/>
          </a:xfrm>
          <a:custGeom>
            <a:avLst/>
            <a:gdLst/>
            <a:ahLst/>
            <a:cxnLst/>
            <a:rect l="l" t="t" r="r" b="b"/>
            <a:pathLst>
              <a:path w="9525" h="21590">
                <a:moveTo>
                  <a:pt x="0" y="21396"/>
                </a:moveTo>
                <a:lnTo>
                  <a:pt x="89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3081761" y="1390869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80">
                <a:moveTo>
                  <a:pt x="0" y="17301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3088927" y="1390869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4">
                <a:moveTo>
                  <a:pt x="0" y="0"/>
                </a:moveTo>
                <a:lnTo>
                  <a:pt x="5835" y="1330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3100495" y="1417282"/>
            <a:ext cx="10160" cy="23495"/>
          </a:xfrm>
          <a:custGeom>
            <a:avLst/>
            <a:gdLst/>
            <a:ahLst/>
            <a:cxnLst/>
            <a:rect l="l" t="t" r="r" b="b"/>
            <a:pathLst>
              <a:path w="10160" h="23494">
                <a:moveTo>
                  <a:pt x="0" y="0"/>
                </a:moveTo>
                <a:lnTo>
                  <a:pt x="10135" y="232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3110630" y="143437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6142"/>
                </a:moveTo>
                <a:lnTo>
                  <a:pt x="511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3124963" y="1414518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0" y="8804"/>
                </a:moveTo>
                <a:lnTo>
                  <a:pt x="726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3132231" y="1405407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19" h="9525">
                <a:moveTo>
                  <a:pt x="0" y="9110"/>
                </a:moveTo>
                <a:lnTo>
                  <a:pt x="198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3163864" y="1388719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90">
                <a:moveTo>
                  <a:pt x="0" y="8599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3175535" y="1382986"/>
            <a:ext cx="18415" cy="6350"/>
          </a:xfrm>
          <a:custGeom>
            <a:avLst/>
            <a:gdLst/>
            <a:ahLst/>
            <a:cxnLst/>
            <a:rect l="l" t="t" r="r" b="b"/>
            <a:pathLst>
              <a:path w="18414" h="6350">
                <a:moveTo>
                  <a:pt x="0" y="5733"/>
                </a:moveTo>
                <a:lnTo>
                  <a:pt x="179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3204200" y="1358724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0" y="15458"/>
                </a:moveTo>
                <a:lnTo>
                  <a:pt x="145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3218737" y="1351557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0" y="7166"/>
                </a:moveTo>
                <a:lnTo>
                  <a:pt x="982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3240133" y="134295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204"/>
                </a:moveTo>
                <a:lnTo>
                  <a:pt x="30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3240440" y="1342241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358"/>
                </a:moveTo>
                <a:lnTo>
                  <a:pt x="25174" y="358"/>
                </a:lnTo>
              </a:path>
            </a:pathLst>
          </a:custGeom>
          <a:ln w="7864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3262041" y="133906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173"/>
                </a:moveTo>
                <a:lnTo>
                  <a:pt x="1095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3285792" y="1312449"/>
            <a:ext cx="19685" cy="21590"/>
          </a:xfrm>
          <a:custGeom>
            <a:avLst/>
            <a:gdLst/>
            <a:ahLst/>
            <a:cxnLst/>
            <a:rect l="l" t="t" r="r" b="b"/>
            <a:pathLst>
              <a:path w="19685" h="21590">
                <a:moveTo>
                  <a:pt x="0" y="21191"/>
                </a:moveTo>
                <a:lnTo>
                  <a:pt x="1955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3305345" y="131244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0" y="0"/>
                </a:moveTo>
                <a:lnTo>
                  <a:pt x="3992" y="194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3322238" y="1320435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0" y="0"/>
                </a:moveTo>
                <a:lnTo>
                  <a:pt x="4708" y="225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3326946" y="1299038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30">
                <a:moveTo>
                  <a:pt x="0" y="23648"/>
                </a:moveTo>
                <a:lnTo>
                  <a:pt x="1535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3351312" y="1288084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-3573" y="563"/>
                </a:moveTo>
                <a:lnTo>
                  <a:pt x="22512" y="563"/>
                </a:lnTo>
              </a:path>
            </a:pathLst>
          </a:custGeom>
          <a:ln w="8273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1040980" y="8552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044903" y="8592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084284" y="9795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088207" y="9834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170893" y="11693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174815" y="11732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214094" y="11184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218017" y="11224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300703" y="10475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304626" y="10514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1387209" y="10198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1391132" y="10237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1495419" y="10591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1499341" y="1063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1538723" y="10759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1542645" y="1079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1581924" y="9674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1585847" y="9714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625229" y="11073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629152" y="11112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646830" y="10896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1650752" y="10935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733439" y="12162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1737361" y="12201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1776742" y="11928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780665" y="11967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819944" y="12162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1823866" y="12201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1863249" y="11816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867171" y="11855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906553" y="11648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1910475" y="11687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1949754" y="11296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1953676" y="11335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1993059" y="11272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1996981" y="11312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2252782" y="1177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2256704" y="11816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2512402" y="14245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2516324" y="14285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2728718" y="1477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2732641" y="14817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2858631" y="14900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2862554" y="1493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2988441" y="14895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2992364" y="14934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3010043" y="14965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3013965" y="15004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3031643" y="14527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3035565" y="14566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3053346" y="14287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3057269" y="14327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3074947" y="1376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3078870" y="13808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3096651" y="14265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3100574" y="14304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3118251" y="14005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3122174" y="14044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3139853" y="13907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3143775" y="13946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3161556" y="13747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3165479" y="13786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3183156" y="13677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3187079" y="1371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3204758" y="13447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3208680" y="13486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3226461" y="13289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3230383" y="13329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3248062" y="13282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3251984" y="1332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3269663" y="13220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3273585" y="13259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3291366" y="12984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3295288" y="13023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3312967" y="13087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3316889" y="13126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3334568" y="12754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3338490" y="12793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3356271" y="12741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3360194" y="12780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054960" y="872437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53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070623" y="91738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076151" y="933146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3" y="3142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091814" y="9780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097343" y="993855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921" y="266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098264" y="996517"/>
            <a:ext cx="12700" cy="27940"/>
          </a:xfrm>
          <a:custGeom>
            <a:avLst/>
            <a:gdLst/>
            <a:ahLst/>
            <a:cxnLst/>
            <a:rect l="l" t="t" r="r" b="b"/>
            <a:pathLst>
              <a:path w="12700" h="27940">
                <a:moveTo>
                  <a:pt x="0" y="0"/>
                </a:moveTo>
                <a:lnTo>
                  <a:pt x="12387" y="278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1116486" y="1037467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135835" y="108097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1142592" y="1096231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1162043" y="113984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921" y="214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1168800" y="1155097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513" y="3040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1189991" y="1159295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90" h="26034">
                <a:moveTo>
                  <a:pt x="0" y="25696"/>
                </a:moveTo>
                <a:lnTo>
                  <a:pt x="2129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1220396" y="114649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1231657" y="1115068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1089"/>
                </a:moveTo>
                <a:lnTo>
                  <a:pt x="259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268614" y="11045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281514" y="1074527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90">
                <a:moveTo>
                  <a:pt x="0" y="20987"/>
                </a:moveTo>
                <a:lnTo>
                  <a:pt x="257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319289" y="1057328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4" h="10159">
                <a:moveTo>
                  <a:pt x="0" y="9725"/>
                </a:moveTo>
                <a:lnTo>
                  <a:pt x="3194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364846" y="1052516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614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380816" y="1042074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6244"/>
                </a:moveTo>
                <a:lnTo>
                  <a:pt x="2037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401188" y="1042074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363" y="409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426065" y="105087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2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441831" y="1056509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0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1486774" y="1072378"/>
            <a:ext cx="22860" cy="8255"/>
          </a:xfrm>
          <a:custGeom>
            <a:avLst/>
            <a:gdLst/>
            <a:ahLst/>
            <a:cxnLst/>
            <a:rect l="l" t="t" r="r" b="b"/>
            <a:pathLst>
              <a:path w="22859" h="8255">
                <a:moveTo>
                  <a:pt x="0" y="0"/>
                </a:moveTo>
                <a:lnTo>
                  <a:pt x="22624" y="798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1509398" y="1080363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09">
                <a:moveTo>
                  <a:pt x="0" y="0"/>
                </a:moveTo>
                <a:lnTo>
                  <a:pt x="8599" y="358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1531203" y="1089372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149" y="92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546560" y="109582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142" y="255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552703" y="1073606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59" h="25400">
                <a:moveTo>
                  <a:pt x="0" y="24774"/>
                </a:moveTo>
                <a:lnTo>
                  <a:pt x="992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1568058" y="105814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1574303" y="101392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49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1592116" y="991398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0" y="9316"/>
                </a:moveTo>
                <a:lnTo>
                  <a:pt x="37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1595904" y="991398"/>
            <a:ext cx="6985" cy="22860"/>
          </a:xfrm>
          <a:custGeom>
            <a:avLst/>
            <a:gdLst/>
            <a:ahLst/>
            <a:cxnLst/>
            <a:rect l="l" t="t" r="r" b="b"/>
            <a:pathLst>
              <a:path w="6984" h="22859">
                <a:moveTo>
                  <a:pt x="0" y="0"/>
                </a:moveTo>
                <a:lnTo>
                  <a:pt x="6552" y="2231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1606551" y="10273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1611260" y="1043303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418" y="320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1624773" y="108906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1629483" y="1105035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418" y="319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1649856" y="1121620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0" y="8292"/>
                </a:moveTo>
                <a:lnTo>
                  <a:pt x="1095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660809" y="1121620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09">
                <a:moveTo>
                  <a:pt x="0" y="0"/>
                </a:moveTo>
                <a:lnTo>
                  <a:pt x="10954" y="1638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679646" y="114977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1688962" y="1163697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530" y="277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1715477" y="120331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228" y="194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1724690" y="1217137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0" y="0"/>
                </a:moveTo>
                <a:lnTo>
                  <a:pt x="18530" y="277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1753356" y="1233005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40">
                <a:moveTo>
                  <a:pt x="0" y="15151"/>
                </a:moveTo>
                <a:lnTo>
                  <a:pt x="2979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1795636" y="123208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1809968" y="1240479"/>
            <a:ext cx="24130" cy="14604"/>
          </a:xfrm>
          <a:custGeom>
            <a:avLst/>
            <a:gdLst/>
            <a:ahLst/>
            <a:cxnLst/>
            <a:rect l="l" t="t" r="r" b="b"/>
            <a:pathLst>
              <a:path w="24130" h="14605">
                <a:moveTo>
                  <a:pt x="0" y="0"/>
                </a:moveTo>
                <a:lnTo>
                  <a:pt x="23955" y="142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1833924" y="125112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0" y="3583"/>
                </a:moveTo>
                <a:lnTo>
                  <a:pt x="419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1849074" y="124037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1861872" y="1218263"/>
            <a:ext cx="15875" cy="13335"/>
          </a:xfrm>
          <a:custGeom>
            <a:avLst/>
            <a:gdLst/>
            <a:ahLst/>
            <a:cxnLst/>
            <a:rect l="l" t="t" r="r" b="b"/>
            <a:pathLst>
              <a:path w="15875" h="13334">
                <a:moveTo>
                  <a:pt x="0" y="12899"/>
                </a:moveTo>
                <a:lnTo>
                  <a:pt x="1535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877228" y="1213861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4402"/>
                </a:moveTo>
                <a:lnTo>
                  <a:pt x="1248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903129" y="1203112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0" y="6040"/>
                </a:moveTo>
                <a:lnTo>
                  <a:pt x="1740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920532" y="1193693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18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943260" y="118325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35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956260" y="1168304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6040"/>
                </a:moveTo>
                <a:lnTo>
                  <a:pt x="74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963734" y="1167689"/>
            <a:ext cx="24130" cy="635"/>
          </a:xfrm>
          <a:custGeom>
            <a:avLst/>
            <a:gdLst/>
            <a:ahLst/>
            <a:cxnLst/>
            <a:rect l="l" t="t" r="r" b="b"/>
            <a:pathLst>
              <a:path w="24130" h="634">
                <a:moveTo>
                  <a:pt x="-3573" y="307"/>
                </a:moveTo>
                <a:lnTo>
                  <a:pt x="27324" y="307"/>
                </a:lnTo>
              </a:path>
            </a:pathLst>
          </a:custGeom>
          <a:ln w="776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2001817" y="116728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1177" y="-3573"/>
                </a:moveTo>
                <a:lnTo>
                  <a:pt x="1177" y="3676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2018196" y="1169737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452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2064675" y="118028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554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111153" y="119082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3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127430" y="119451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554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173908" y="120505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4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190185" y="1208742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0" y="0"/>
                </a:moveTo>
                <a:lnTo>
                  <a:pt x="32452" y="73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236663" y="1219287"/>
            <a:ext cx="30480" cy="6985"/>
          </a:xfrm>
          <a:custGeom>
            <a:avLst/>
            <a:gdLst/>
            <a:ahLst/>
            <a:cxnLst/>
            <a:rect l="l" t="t" r="r" b="b"/>
            <a:pathLst>
              <a:path w="30480" h="6984">
                <a:moveTo>
                  <a:pt x="0" y="0"/>
                </a:moveTo>
                <a:lnTo>
                  <a:pt x="30097" y="685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266761" y="122614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278636" y="123791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290512" y="1249693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648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324295" y="128327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336069" y="1295045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648" y="2344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369852" y="132862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0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403738" y="136220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415510" y="1373875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1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449396" y="14075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63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461169" y="1419330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648" y="234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494953" y="1452807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0" y="0"/>
                </a:moveTo>
                <a:lnTo>
                  <a:pt x="23750" y="2354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529555" y="148505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354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545525" y="1490072"/>
            <a:ext cx="32384" cy="10160"/>
          </a:xfrm>
          <a:custGeom>
            <a:avLst/>
            <a:gdLst/>
            <a:ahLst/>
            <a:cxnLst/>
            <a:rect l="l" t="t" r="r" b="b"/>
            <a:pathLst>
              <a:path w="32385" h="10159">
                <a:moveTo>
                  <a:pt x="0" y="0"/>
                </a:moveTo>
                <a:lnTo>
                  <a:pt x="31838" y="99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590980" y="150430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606949" y="1509318"/>
            <a:ext cx="31750" cy="10160"/>
          </a:xfrm>
          <a:custGeom>
            <a:avLst/>
            <a:gdLst/>
            <a:ahLst/>
            <a:cxnLst/>
            <a:rect l="l" t="t" r="r" b="b"/>
            <a:pathLst>
              <a:path w="31750" h="10159">
                <a:moveTo>
                  <a:pt x="0" y="0"/>
                </a:moveTo>
                <a:lnTo>
                  <a:pt x="31735" y="99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652404" y="1523549"/>
            <a:ext cx="31750" cy="10160"/>
          </a:xfrm>
          <a:custGeom>
            <a:avLst/>
            <a:gdLst/>
            <a:ahLst/>
            <a:cxnLst/>
            <a:rect l="l" t="t" r="r" b="b"/>
            <a:pathLst>
              <a:path w="31750" h="10159">
                <a:moveTo>
                  <a:pt x="0" y="0"/>
                </a:moveTo>
                <a:lnTo>
                  <a:pt x="31735" y="1003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697756" y="153788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354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713726" y="1542898"/>
            <a:ext cx="29209" cy="9525"/>
          </a:xfrm>
          <a:custGeom>
            <a:avLst/>
            <a:gdLst/>
            <a:ahLst/>
            <a:cxnLst/>
            <a:rect l="l" t="t" r="r" b="b"/>
            <a:pathLst>
              <a:path w="29210" h="9525">
                <a:moveTo>
                  <a:pt x="0" y="0"/>
                </a:moveTo>
                <a:lnTo>
                  <a:pt x="28971" y="911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742698" y="1552009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4">
                <a:moveTo>
                  <a:pt x="0" y="0"/>
                </a:moveTo>
                <a:lnTo>
                  <a:pt x="2866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759795" y="155456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252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776276" y="1557128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0"/>
                </a:moveTo>
                <a:lnTo>
                  <a:pt x="32862" y="50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823369" y="1564294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5">
                <a:moveTo>
                  <a:pt x="0" y="0"/>
                </a:moveTo>
                <a:lnTo>
                  <a:pt x="32964" y="51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870358" y="157156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252" y="40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872610" y="1571973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887045" y="1572382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5" h="1269">
                <a:moveTo>
                  <a:pt x="-3573" y="563"/>
                </a:moveTo>
                <a:lnTo>
                  <a:pt x="36947" y="563"/>
                </a:lnTo>
              </a:path>
            </a:pathLst>
          </a:custGeom>
          <a:ln w="8273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934751" y="15739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951336" y="1574430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5" h="1269">
                <a:moveTo>
                  <a:pt x="-3573" y="511"/>
                </a:moveTo>
                <a:lnTo>
                  <a:pt x="36947" y="511"/>
                </a:lnTo>
              </a:path>
            </a:pathLst>
          </a:custGeom>
          <a:ln w="8170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999042" y="1575862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4">
                <a:moveTo>
                  <a:pt x="1689" y="-3573"/>
                </a:moveTo>
                <a:lnTo>
                  <a:pt x="1689" y="3676"/>
                </a:lnTo>
              </a:path>
            </a:pathLst>
          </a:custGeom>
          <a:ln w="3378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3002420" y="1575965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5">
                <a:moveTo>
                  <a:pt x="0" y="0"/>
                </a:moveTo>
                <a:lnTo>
                  <a:pt x="21601" y="51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3024022" y="1574020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7063"/>
                </a:moveTo>
                <a:lnTo>
                  <a:pt x="327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3033440" y="155907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3040606" y="1535731"/>
            <a:ext cx="5080" cy="10795"/>
          </a:xfrm>
          <a:custGeom>
            <a:avLst/>
            <a:gdLst/>
            <a:ahLst/>
            <a:cxnLst/>
            <a:rect l="l" t="t" r="r" b="b"/>
            <a:pathLst>
              <a:path w="5080" h="10794">
                <a:moveTo>
                  <a:pt x="0" y="10442"/>
                </a:moveTo>
                <a:lnTo>
                  <a:pt x="50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3045623" y="1519147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5" h="17144">
                <a:moveTo>
                  <a:pt x="0" y="16584"/>
                </a:moveTo>
                <a:lnTo>
                  <a:pt x="140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3068247" y="150553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3074492" y="1461406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0917"/>
                </a:moveTo>
                <a:lnTo>
                  <a:pt x="123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3092306" y="1464682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0"/>
                </a:moveTo>
                <a:lnTo>
                  <a:pt x="12693" y="3081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3110425" y="15087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204" y="61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3110630" y="1507885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433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3120356" y="1480755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0" y="15766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3132231" y="1474920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5834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3156904" y="146632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3169802" y="1452705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606"/>
                </a:moveTo>
                <a:lnTo>
                  <a:pt x="57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3175535" y="1446255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6449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3197136" y="144369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559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3209012" y="142219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10851"/>
                </a:moveTo>
                <a:lnTo>
                  <a:pt x="97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3218737" y="1410730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39" h="12065">
                <a:moveTo>
                  <a:pt x="0" y="11466"/>
                </a:moveTo>
                <a:lnTo>
                  <a:pt x="1484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3246173" y="140540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3262757" y="1398650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0" y="6245"/>
                </a:moveTo>
                <a:lnTo>
                  <a:pt x="2088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3283642" y="1389948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0" y="8702"/>
                </a:moveTo>
                <a:lnTo>
                  <a:pt x="757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3300636" y="137735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3313740" y="1378175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5" h="7619">
                <a:moveTo>
                  <a:pt x="0" y="0"/>
                </a:moveTo>
                <a:lnTo>
                  <a:pt x="13205" y="706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3326946" y="1369575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60" h="15875">
                <a:moveTo>
                  <a:pt x="0" y="15663"/>
                </a:moveTo>
                <a:lnTo>
                  <a:pt x="962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3344145" y="1350124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0" y="7269"/>
                </a:moveTo>
                <a:lnTo>
                  <a:pt x="44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3348547" y="1347359"/>
            <a:ext cx="22225" cy="3175"/>
          </a:xfrm>
          <a:custGeom>
            <a:avLst/>
            <a:gdLst/>
            <a:ahLst/>
            <a:cxnLst/>
            <a:rect l="l" t="t" r="r" b="b"/>
            <a:pathLst>
              <a:path w="22225" h="3175">
                <a:moveTo>
                  <a:pt x="-3573" y="1382"/>
                </a:moveTo>
                <a:lnTo>
                  <a:pt x="25276" y="1382"/>
                </a:lnTo>
              </a:path>
            </a:pathLst>
          </a:custGeom>
          <a:ln w="9911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040980" y="8584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044903" y="8623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084284" y="9825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1088207" y="9864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1170893" y="11772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1174815" y="11811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214094" y="11250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218017" y="11289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300703" y="1054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304626" y="1058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387209" y="10280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391132" y="10320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495419" y="1066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499341" y="1070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538723" y="10844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542645" y="10883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581924" y="9774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585847" y="9813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625229" y="11239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629152" y="11278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646830" y="11076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650752" y="11115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733439" y="12372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737361" y="12411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776742" y="12151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780665" y="12190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819944" y="12407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823866" y="12446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863249" y="12042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867171" y="12082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906553" y="11891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910475" y="1193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949754" y="11543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953676" y="11582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993059" y="11531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996981" y="11571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2252782" y="12121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2256704" y="12160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2512402" y="14700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2516324" y="14739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2728718" y="15380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2732641" y="15419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2858631" y="15579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2862554" y="15619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2988441" y="15619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2992364" y="15659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3010043" y="15671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3013965" y="15710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3031643" y="15217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3035565" y="15256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3053346" y="14961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3057269" y="15000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3074947" y="14424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3078870" y="14463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3096651" y="14953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3100574" y="14992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3118251" y="14667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3122174" y="14706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3139853" y="14564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3143775" y="14603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3161556" y="14387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3165479" y="14426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3183156" y="14322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3187079" y="14361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3204758" y="14082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3208680" y="14121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3226461" y="13915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3230383" y="13954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3248062" y="13911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3251984" y="13950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3269663" y="1384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3273585" y="13885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3291366" y="13597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3295288" y="13637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3312967" y="13712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3316889" y="13751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3334568" y="13361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3338490" y="1340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3356271" y="13333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3360194" y="13373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721323" y="408162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704841" y="220291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704841" y="205764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704841" y="191247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704841" y="176730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704841" y="162213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704841" y="147686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704841" y="133169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704841" y="118652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704841" y="104135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704841" y="89608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704841" y="75091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704841" y="60574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704841" y="46057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688256" y="22029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688256" y="191247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 txBox="1"/>
          <p:nvPr/>
        </p:nvSpPr>
        <p:spPr>
          <a:xfrm>
            <a:off x="566961" y="1848911"/>
            <a:ext cx="117475" cy="4152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688256" y="162213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 txBox="1"/>
          <p:nvPr/>
        </p:nvSpPr>
        <p:spPr>
          <a:xfrm>
            <a:off x="566961" y="1558573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688256" y="133169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 txBox="1"/>
          <p:nvPr/>
        </p:nvSpPr>
        <p:spPr>
          <a:xfrm>
            <a:off x="566961" y="1268132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688256" y="104135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 txBox="1"/>
          <p:nvPr/>
        </p:nvSpPr>
        <p:spPr>
          <a:xfrm>
            <a:off x="566961" y="977794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40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688256" y="75091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 txBox="1"/>
          <p:nvPr/>
        </p:nvSpPr>
        <p:spPr>
          <a:xfrm>
            <a:off x="566961" y="687353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688256" y="46057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 txBox="1"/>
          <p:nvPr/>
        </p:nvSpPr>
        <p:spPr>
          <a:xfrm>
            <a:off x="566961" y="397015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60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8" name="object 1868"/>
          <p:cNvSpPr txBox="1"/>
          <p:nvPr/>
        </p:nvSpPr>
        <p:spPr>
          <a:xfrm>
            <a:off x="447259" y="934986"/>
            <a:ext cx="108585" cy="7937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1% wealth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721323" y="225523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881948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 txBox="1"/>
          <p:nvPr/>
        </p:nvSpPr>
        <p:spPr>
          <a:xfrm>
            <a:off x="777237" y="2273157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1905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1314683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 txBox="1"/>
          <p:nvPr/>
        </p:nvSpPr>
        <p:spPr>
          <a:xfrm>
            <a:off x="1209972" y="2273157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1925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1747418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2180255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2612990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 txBox="1"/>
          <p:nvPr/>
        </p:nvSpPr>
        <p:spPr>
          <a:xfrm>
            <a:off x="2508280" y="2273157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1985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3045725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3478460" y="225287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 txBox="1"/>
          <p:nvPr/>
        </p:nvSpPr>
        <p:spPr>
          <a:xfrm>
            <a:off x="2941015" y="2273157"/>
            <a:ext cx="64262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</a:tabLst>
            </a:pPr>
            <a:r>
              <a:rPr dirty="0" sz="650">
                <a:latin typeface="Arial"/>
                <a:cs typeface="Arial"/>
              </a:rPr>
              <a:t>2005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698521" y="2443425"/>
            <a:ext cx="2599055" cy="149860"/>
          </a:xfrm>
          <a:custGeom>
            <a:avLst/>
            <a:gdLst/>
            <a:ahLst/>
            <a:cxnLst/>
            <a:rect l="l" t="t" r="r" b="b"/>
            <a:pathLst>
              <a:path w="2599054" h="149860">
                <a:moveTo>
                  <a:pt x="0" y="0"/>
                </a:moveTo>
                <a:lnTo>
                  <a:pt x="2598913" y="0"/>
                </a:lnTo>
                <a:lnTo>
                  <a:pt x="2598913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731867" y="2518132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5" h="0">
                <a:moveTo>
                  <a:pt x="0" y="0"/>
                </a:moveTo>
                <a:lnTo>
                  <a:pt x="185808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810741" y="25041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814664" y="25080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507760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555363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602968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650675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586633" y="25041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590557" y="25080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2457381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2504986" y="25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2521672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2569379" y="25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3573"/>
                </a:moveTo>
                <a:lnTo>
                  <a:pt x="1176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2586065" y="25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2633670" y="2518132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52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2536255" y="25041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2540178" y="25080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 txBox="1"/>
          <p:nvPr/>
        </p:nvSpPr>
        <p:spPr>
          <a:xfrm>
            <a:off x="954628" y="2464729"/>
            <a:ext cx="42989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5">
                <a:latin typeface="Arial"/>
                <a:cs typeface="Arial"/>
              </a:rPr>
              <a:t>CH </a:t>
            </a:r>
            <a:r>
              <a:rPr dirty="0" sz="500" spc="5">
                <a:latin typeface="Arial"/>
                <a:cs typeface="Arial"/>
              </a:rPr>
              <a:t>(tax</a:t>
            </a:r>
            <a:r>
              <a:rPr dirty="0" sz="500" spc="-6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units)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0" name="object 1900"/>
          <p:cNvSpPr txBox="1"/>
          <p:nvPr/>
        </p:nvSpPr>
        <p:spPr>
          <a:xfrm>
            <a:off x="1642707" y="2273157"/>
            <a:ext cx="683260" cy="2965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</a:tabLst>
            </a:pPr>
            <a:r>
              <a:rPr dirty="0" sz="650">
                <a:latin typeface="Arial"/>
                <a:cs typeface="Arial"/>
              </a:rPr>
              <a:t>1945	1965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50">
              <a:latin typeface="Arial"/>
              <a:cs typeface="Arial"/>
            </a:endParaRPr>
          </a:p>
          <a:p>
            <a:pPr marL="100330">
              <a:lnSpc>
                <a:spcPct val="100000"/>
              </a:lnSpc>
            </a:pP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-4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(prop.)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1" name="object 1901"/>
          <p:cNvSpPr txBox="1"/>
          <p:nvPr/>
        </p:nvSpPr>
        <p:spPr>
          <a:xfrm>
            <a:off x="2680142" y="2464729"/>
            <a:ext cx="56959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-4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(avg.)</a:t>
            </a:r>
            <a:endParaRPr sz="500">
              <a:latin typeface="Arial"/>
              <a:cs typeface="Arial"/>
            </a:endParaRPr>
          </a:p>
        </p:txBody>
      </p:sp>
      <p:sp>
        <p:nvSpPr>
          <p:cNvPr id="1902" name="object 1902"/>
          <p:cNvSpPr txBox="1"/>
          <p:nvPr/>
        </p:nvSpPr>
        <p:spPr>
          <a:xfrm>
            <a:off x="3619512" y="497907"/>
            <a:ext cx="1793239" cy="873125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dirty="0" sz="900" spc="-5">
                <a:latin typeface="Arial"/>
                <a:cs typeface="Arial"/>
              </a:rPr>
              <a:t>Annahmen</a:t>
            </a:r>
            <a:endParaRPr sz="900">
              <a:latin typeface="Arial"/>
              <a:cs typeface="Arial"/>
            </a:endParaRPr>
          </a:p>
          <a:p>
            <a:pPr marL="293370" marR="97790" indent="-164465">
              <a:lnSpc>
                <a:spcPct val="101499"/>
              </a:lnSpc>
              <a:spcBef>
                <a:spcPts val="395"/>
              </a:spcBef>
              <a:buAutoNum type="arabicPeriod"/>
              <a:tabLst>
                <a:tab pos="294005" algn="l"/>
              </a:tabLst>
            </a:pPr>
            <a:r>
              <a:rPr dirty="0" sz="900" spc="-15">
                <a:latin typeface="Arial"/>
                <a:cs typeface="Arial"/>
              </a:rPr>
              <a:t>PK-Vermögen </a:t>
            </a:r>
            <a:r>
              <a:rPr dirty="0" sz="900" spc="-5">
                <a:latin typeface="Arial"/>
                <a:cs typeface="Arial"/>
              </a:rPr>
              <a:t>gleich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verteilt  auf alle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Steuerpflichtigen</a:t>
            </a:r>
            <a:endParaRPr sz="900">
              <a:latin typeface="Arial"/>
              <a:cs typeface="Arial"/>
            </a:endParaRPr>
          </a:p>
          <a:p>
            <a:pPr marL="293370" marR="5080" indent="-164465">
              <a:lnSpc>
                <a:spcPct val="101499"/>
              </a:lnSpc>
              <a:spcBef>
                <a:spcPts val="400"/>
              </a:spcBef>
              <a:buAutoNum type="arabicPeriod"/>
              <a:tabLst>
                <a:tab pos="294005" algn="l"/>
              </a:tabLst>
            </a:pPr>
            <a:r>
              <a:rPr dirty="0" sz="900" spc="-15">
                <a:latin typeface="Arial"/>
                <a:cs typeface="Arial"/>
              </a:rPr>
              <a:t>PK-Vermögen </a:t>
            </a:r>
            <a:r>
              <a:rPr dirty="0" sz="900" spc="-5">
                <a:latin typeface="Arial"/>
                <a:cs typeface="Arial"/>
              </a:rPr>
              <a:t>“proportional”  zu</a:t>
            </a:r>
            <a:r>
              <a:rPr dirty="0" sz="900" spc="-8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Einkommenskonzentration</a:t>
            </a:r>
            <a:endParaRPr sz="900">
              <a:latin typeface="Arial"/>
              <a:cs typeface="Arial"/>
            </a:endParaRPr>
          </a:p>
        </p:txBody>
      </p:sp>
      <p:sp>
        <p:nvSpPr>
          <p:cNvPr id="1903" name="object 1903"/>
          <p:cNvSpPr txBox="1"/>
          <p:nvPr/>
        </p:nvSpPr>
        <p:spPr>
          <a:xfrm>
            <a:off x="3900360" y="1348150"/>
            <a:ext cx="117030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75">
                <a:latin typeface="Lucida Sans Unicode"/>
                <a:cs typeface="Lucida Sans Unicode"/>
              </a:rPr>
              <a:t>→ </a:t>
            </a:r>
            <a:r>
              <a:rPr dirty="0" sz="900" spc="-20">
                <a:latin typeface="Arial"/>
                <a:cs typeface="Arial"/>
              </a:rPr>
              <a:t>Top1%</a:t>
            </a:r>
            <a:r>
              <a:rPr dirty="0" sz="900" spc="-17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Vermögens-</a:t>
            </a:r>
            <a:endParaRPr sz="900">
              <a:latin typeface="Arial"/>
              <a:cs typeface="Arial"/>
            </a:endParaRPr>
          </a:p>
        </p:txBody>
      </p:sp>
      <p:sp>
        <p:nvSpPr>
          <p:cNvPr id="1904" name="object 1904"/>
          <p:cNvSpPr txBox="1"/>
          <p:nvPr/>
        </p:nvSpPr>
        <p:spPr>
          <a:xfrm>
            <a:off x="3897515" y="1487329"/>
            <a:ext cx="1400810" cy="30162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verteilung</a:t>
            </a:r>
            <a:endParaRPr sz="90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15"/>
              </a:spcBef>
            </a:pPr>
            <a:r>
              <a:rPr dirty="0" sz="900">
                <a:latin typeface="Lucida Sans Unicode"/>
                <a:cs typeface="Lucida Sans Unicode"/>
              </a:rPr>
              <a:t>∼ </a:t>
            </a:r>
            <a:r>
              <a:rPr dirty="0" sz="900" spc="-35">
                <a:latin typeface="Arial"/>
                <a:cs typeface="Arial"/>
              </a:rPr>
              <a:t>Top </a:t>
            </a:r>
            <a:r>
              <a:rPr dirty="0" sz="900" spc="-5">
                <a:latin typeface="Arial"/>
                <a:cs typeface="Arial"/>
              </a:rPr>
              <a:t>1%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Arbeitnehmende</a:t>
            </a:r>
            <a:endParaRPr sz="900">
              <a:latin typeface="Arial"/>
              <a:cs typeface="Arial"/>
            </a:endParaRPr>
          </a:p>
        </p:txBody>
      </p:sp>
      <p:sp>
        <p:nvSpPr>
          <p:cNvPr id="1905" name="object 1905"/>
          <p:cNvSpPr txBox="1"/>
          <p:nvPr/>
        </p:nvSpPr>
        <p:spPr>
          <a:xfrm>
            <a:off x="1860473" y="2763264"/>
            <a:ext cx="3552825" cy="147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-5">
                <a:latin typeface="Arial"/>
                <a:cs typeface="Arial"/>
              </a:rPr>
              <a:t>Quellen: Föllmi &amp; </a:t>
            </a:r>
            <a:r>
              <a:rPr dirty="0" sz="800">
                <a:latin typeface="Arial"/>
                <a:cs typeface="Arial"/>
              </a:rPr>
              <a:t>Martínez </a:t>
            </a:r>
            <a:r>
              <a:rPr dirty="0" sz="800" spc="-5">
                <a:latin typeface="Arial"/>
                <a:cs typeface="Arial"/>
              </a:rPr>
              <a:t>(2017), Updates mittels </a:t>
            </a:r>
            <a:r>
              <a:rPr dirty="0" sz="800" spc="-15">
                <a:latin typeface="Arial"/>
                <a:cs typeface="Arial"/>
              </a:rPr>
              <a:t>ESTV- </a:t>
            </a:r>
            <a:r>
              <a:rPr dirty="0" sz="800" spc="-5">
                <a:latin typeface="Arial"/>
                <a:cs typeface="Arial"/>
              </a:rPr>
              <a:t>und</a:t>
            </a:r>
            <a:r>
              <a:rPr dirty="0" sz="800" spc="-10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SNB-Statistiken</a:t>
            </a:r>
            <a:endParaRPr sz="800">
              <a:latin typeface="Arial"/>
              <a:cs typeface="Arial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51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5" y="84604"/>
            <a:ext cx="423164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40"/>
              <a:t>Top </a:t>
            </a:r>
            <a:r>
              <a:rPr dirty="0" spc="-5"/>
              <a:t>0.01% </a:t>
            </a:r>
            <a:r>
              <a:rPr dirty="0" spc="-15"/>
              <a:t>Vermögen </a:t>
            </a:r>
            <a:r>
              <a:rPr dirty="0" spc="-10"/>
              <a:t>Steuerdaten Korrektur </a:t>
            </a:r>
            <a:r>
              <a:rPr dirty="0" spc="-5"/>
              <a:t>um</a:t>
            </a:r>
            <a:r>
              <a:rPr dirty="0" spc="55"/>
              <a:t> </a:t>
            </a:r>
            <a:r>
              <a:rPr dirty="0" spc="-20"/>
              <a:t>PK-Vermögen</a:t>
            </a:r>
          </a:p>
        </p:txBody>
      </p:sp>
      <p:sp>
        <p:nvSpPr>
          <p:cNvPr id="3" name="object 3"/>
          <p:cNvSpPr/>
          <p:nvPr/>
        </p:nvSpPr>
        <p:spPr>
          <a:xfrm>
            <a:off x="723705" y="571225"/>
            <a:ext cx="2826385" cy="1842770"/>
          </a:xfrm>
          <a:custGeom>
            <a:avLst/>
            <a:gdLst/>
            <a:ahLst/>
            <a:cxnLst/>
            <a:rect l="l" t="t" r="r" b="b"/>
            <a:pathLst>
              <a:path w="2826385" h="1842770">
                <a:moveTo>
                  <a:pt x="0" y="0"/>
                </a:moveTo>
                <a:lnTo>
                  <a:pt x="2826388" y="0"/>
                </a:lnTo>
                <a:lnTo>
                  <a:pt x="28263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21323" y="2276475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21323" y="218935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21323" y="210223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21323" y="2015109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21323" y="192798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21323" y="184086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21323" y="1753743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21323" y="166662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21323" y="157949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21323" y="149237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21323" y="140525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21323" y="131813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21323" y="123101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21323" y="114388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21323" y="1056766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21323" y="969644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21323" y="882522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721323" y="795400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721323" y="708278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7213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7403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75940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7844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748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81653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83557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85471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87375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89279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91184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93088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94992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96896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98800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00704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02609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04513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06427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08331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10235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12140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14044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15948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17852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1975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2166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23565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25469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27383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29287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31191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33096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35000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36904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38808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40712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4261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44521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46425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48339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50243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52147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54052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55956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57860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59764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61668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63572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65477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67381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69295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71199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73103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75008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76912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78816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80720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82624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84528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86432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188337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90251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92155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94059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195963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197868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199772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01676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03580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05484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07388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09303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11207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13111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15015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16919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18824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20728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2263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2453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26440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28344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30259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32163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34067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35971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37875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39780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41684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43588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45492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47396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4930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51215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53119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55023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56927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58831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60735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62640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64544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66448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68352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70256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72171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74075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75979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77883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79787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81691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83596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85500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87404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89308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91212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93127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95031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96935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98839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00743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02647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045725" y="2184951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06456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08360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10264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12168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14083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15987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17891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19795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216997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23603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25508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7412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93162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31220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33134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350390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36943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38847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407515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426556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344559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3464639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3483681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3502723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3521764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3540908" y="218935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13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403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5940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7844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9748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81653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83557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85471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87375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89279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91184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93088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94992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96896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98800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00704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02609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04513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06427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08331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10235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12140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14044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15948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17852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1975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2166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23565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25469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27383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29287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31191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33096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35000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36904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38808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0712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261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44521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46425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48339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50243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52147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54052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55956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57860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59764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61668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63572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65477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67381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69295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71199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73103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75008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76912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78816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80720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82624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84528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86432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88337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90251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92155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94059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95963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97868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99772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01676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03580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05484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07388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09303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11207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13111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15015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16919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18824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20728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2263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2453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26440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28344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30259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32163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34067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35971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37875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39780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41684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43588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45492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47396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4930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51215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53119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55023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56927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58831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60735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62640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64544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66448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68352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70256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72171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74075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75979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77883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79787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81691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83596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85500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87404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89308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291212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93127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95031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96935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98839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300743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302647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045725" y="2012726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06456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08360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10264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12168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14083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15987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17891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19795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216997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23603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25508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27412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293162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31220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33134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350390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36943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38847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407515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426556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44559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464639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483681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502723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521764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540908" y="201510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13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403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5940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7844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9748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81653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83557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85471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87375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89279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91184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93088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94992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96896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98800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00704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02609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04513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06427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08331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10235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12140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14044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15948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17852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1975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2166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23565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25469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27383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29287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31191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33096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35000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36904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38808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40712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4261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44521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46425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48339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50243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52147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54052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55956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57860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59764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61668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63572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65477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67381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69295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71199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73103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75008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76912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78816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80720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82624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84528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86432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88337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90251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92155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94059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95963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97868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99772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01676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03580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05484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07388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09303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11207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13111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15015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16919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18824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20728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2263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2453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26440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28344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30259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32163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34067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35971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37875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39780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41684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43588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45492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47396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4930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51215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53119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55023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56927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58831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60735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62640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64544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66448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68352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70256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72171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74075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75979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77883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79787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81691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83596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85500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87404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89308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91212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93127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95031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96935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98839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300743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302647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3045725" y="1838482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586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06456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08360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10264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12168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14083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15987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17891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319795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3216997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23603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25508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27412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293162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31220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33134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3350390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336943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338847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3407515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3426556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344559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3464639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3483681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3502723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3521764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3540908" y="18408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13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403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5940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7844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9748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81653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83557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85471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87375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89279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91184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93088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94992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96896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98800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00704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02609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04513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06427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08331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10235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12140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14044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15948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17852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1975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2166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23565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25469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27383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29287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31191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33096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35000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36904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38808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40712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4261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44521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46425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48339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50243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52147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54052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55956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57860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59764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61668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63572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65477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67381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69295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71199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73103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75008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76912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78816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80720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82624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84528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86432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88337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190251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192155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194059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195963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197868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199772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01676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03580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05484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07388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09303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11207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13111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15015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16919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18824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20728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2263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2453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26440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28344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30259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32163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34067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35971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37875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39780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41684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43588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45492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247396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24930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251215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253119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255023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256927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258831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260735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262640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264544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266448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268352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270256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272171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274075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275979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277883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279787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281691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283596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285500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287404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289308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291212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293127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295031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296935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298839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00743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02647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04552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06456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08360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10264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12168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14083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15987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17891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19795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216997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23603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25508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27412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293162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31220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33134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350390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36943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38847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3407515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3426556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344559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3464639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3483681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3502723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521764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540908" y="16666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13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403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5940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7844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9748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81653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83557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85471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87375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89279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91184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93088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94992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96896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98800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00704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02609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04513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06427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08331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10235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12140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14044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15948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17852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1975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2166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23565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25469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27383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29287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31191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33096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35000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36904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38808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40712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4261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44521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46425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48339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50243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52147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54052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55956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57860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59764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61668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63572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65477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67381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69295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71199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73103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75008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76912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78816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80720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82624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84528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86432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88337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90251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92155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94059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95963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97868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99772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201676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203580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205484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207388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209303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211207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13111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15015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216919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218824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220728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22263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2453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26440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28344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30259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32163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34067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35971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37875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39780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41684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43588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45492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47396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4930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51215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53119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55023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56927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58831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60735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62640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64544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66448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68352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70256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72171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74075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75979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77883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79787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81691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83596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85500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87404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89308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91212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93127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95031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96935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98839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300743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302647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304552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306456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308360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10264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12168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14083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15987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17891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19795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216997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23603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325508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327412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293162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31220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33134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350390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36943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38847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3407515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3426556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344559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464639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3483681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3502723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3521764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3540908" y="14923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13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403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5940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7844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9748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81653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83557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85471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87375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89279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91184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93088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94992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96896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98800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00704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02609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04513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06427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08331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10235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12140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14044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15948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17852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1975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2166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23565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25469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27383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29287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31191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33096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35000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36904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38808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40712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4261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44521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46425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48339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50243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52147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54052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55956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57860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59764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61668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63572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165477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167381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169295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171199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73103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175008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176912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178816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180720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182624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184528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186432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188337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190251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192155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194059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195963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197868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199772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01676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03580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05484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07388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09303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11207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13111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15015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16919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18824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20728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2263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2453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26440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28344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30259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32163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34067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35971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37875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39780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241684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243588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45492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247396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24930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51215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253119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255023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256927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258831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260735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262640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264544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266448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268352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270256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272171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274075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275979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277883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279787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281691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283596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285500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287404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289308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291212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293127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295031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296935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298839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300743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302647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304552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306456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308360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310264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12168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14083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315987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17891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319795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3216997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323603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325508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327412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3293162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331220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333134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3350390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336943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338847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3407515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3426556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344559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3464639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483681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3502723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3521764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3540908" y="131813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13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403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5940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7844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9748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81653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83557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85471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87375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89279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91184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93088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94992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96896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98800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00704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02609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04513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06427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08331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10235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12140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14044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15948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17852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1975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2166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23565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25469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27383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29287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31191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33096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35000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36904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38808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40712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4261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44521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46425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48339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50243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52147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54052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55956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57860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59764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61668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63572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65477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67381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69295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71199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73103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75008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76912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78816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80720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82624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84528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86432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88337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90251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92155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94059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95963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97868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99772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201676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203580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205484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207388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209303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211207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213111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215015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216919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218824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220728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22263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22453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226440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228344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230259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232163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234067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235971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237875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239780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241684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243588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245492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247396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24930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251215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253119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255023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256927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258831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260735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262640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264544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266448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268352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270256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272171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274075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275979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277883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279787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281691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283596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285500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287404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289308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291212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293127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295031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296935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298839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300743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302647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304552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306456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308360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310264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312168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314083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315987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317891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319795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3216997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323603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325508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327412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3293162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331220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333134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3350390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336943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338847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3407515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3426556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344559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3464639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3483681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3502723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3521764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3540908" y="114388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13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403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5940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7844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9748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81653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83557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85471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87375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89279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91184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93088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94992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96896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98800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00704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02609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104513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106427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108331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110235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12140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14044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15948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17852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1975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2166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23565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25469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27383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29287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31191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33096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35000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36904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38808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40712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4261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44521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46425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48339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50243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52147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54052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55956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57860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59764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61668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63572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65477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67381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69295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71199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73103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75008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76912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78816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80720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82624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84528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86432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88337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90251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92155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94059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95963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97868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99772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201676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203580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205484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207388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209303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211207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213111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215015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216919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218824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20728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2263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2453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26440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28344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30259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32163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34067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35971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37875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39780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41684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43588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45492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47396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4930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51215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53119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55023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56927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58831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60735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62640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64544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66448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68352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70256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72171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74075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75979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77883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79787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81691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83596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85500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87404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89308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91212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93127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95031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96935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98839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300743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302647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3045725" y="965652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306456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308360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310264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312168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314083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315987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317891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319795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3216997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323603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325508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327412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3293162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331220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333134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3350390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336943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338847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3407515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3426556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344559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3464639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3483681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3502723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3521764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3540908" y="9696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13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403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5940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7844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9748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81653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83557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85471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87375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89279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91184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93088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94992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96896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98800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00704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02609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04513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06427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08331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10235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12140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14044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15948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17852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1975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2166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23565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25469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27383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29287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31191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33096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35000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36904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38808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40712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4261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44521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46425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48339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50243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52147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54052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55956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157860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59764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61668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63572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65477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67381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69295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71199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73103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75008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76912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78816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80720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82624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84528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86432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88337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90251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92155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94059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95963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97868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99772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01676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03580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05484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07388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09303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11207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13111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15015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16919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18824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20728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2263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2453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26440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28344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30259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232163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234067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235971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237875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239780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241684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243588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245492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247396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24930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251215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253119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255023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256927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258831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260735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262640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264544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266448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268352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270256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272171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274075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275979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277883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279787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281691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283596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285500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287404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289308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291212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293127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295031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296935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298839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300743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302647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3045725" y="793018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306456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308360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310264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312168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314083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315987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17891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319795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3216997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323603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325508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27412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293162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31220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33134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350390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36943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38847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407515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426556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44559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464639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483681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502723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3521764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3540908" y="79540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881948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881948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881948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881948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881948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881948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881948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881948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881948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881948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881948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881948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881948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881948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881948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881948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881948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881948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881948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881948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881948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881948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881948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881948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881948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881948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881948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881948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881948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881948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881948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881948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881948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881948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881948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881948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881948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881948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881948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881948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881948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881948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881948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881948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881948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881948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881948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881948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881948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881948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881948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881948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881948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881948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881948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881948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881948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881948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881948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881948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881948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881948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881948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881948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881948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881948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881948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881948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881948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881948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881948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881948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881948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881948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881948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881948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881948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881948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881948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881948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881948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881948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881948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881948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881948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881948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881948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881948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881948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881948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881948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881948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881948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881948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881948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881948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314683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314683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1314683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1314683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1314683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1314683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1314683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1314683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1314683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1314683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1314683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1314683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1314683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1314683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1314683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1314683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1314683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1314683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1314683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1314683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1314683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1314683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1314683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1314683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1314683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1314683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1314683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1314683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1314683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1314683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1314683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314683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314683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314683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314683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314683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1314683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1314683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1314683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1314683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1314683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1314683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314683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314683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314683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314683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314683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1314683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1314683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1314683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1314683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314683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314683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314683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314683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314683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314683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1314683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1314683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1314683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1314683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1314683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1314683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1314683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314683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314683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314683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314683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1314683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1314683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1314683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1314683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314683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314683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314683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314683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314683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314683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314683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1314683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1314683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1314683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1314683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1314683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1314683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1314683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1314683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1314683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1314683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1314683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1314683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1314683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1314683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1314683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1314683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1314683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1747418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1747418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1747418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1747418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1747418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1747418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1747418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1747418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1747418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1747418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1747418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747418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747418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747418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747418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747418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747418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747418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747418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747418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1747418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1747418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1747418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1747418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1747418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1747418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1747418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1747418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747418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747418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747418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1747418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747418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1747418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1747418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747418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747418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1747418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1747418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747418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747418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1747418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1747418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1747418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1747418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1747418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1747418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1747418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1747418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1747418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1747418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1747418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1747418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1747418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1747418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1747418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1747418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1747418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1747418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1747418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1747418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1747418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1747418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747418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747418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747418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747418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747418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747418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747418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747418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1747418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1747418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1747418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1747418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1747418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1747418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1747418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1747418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1747418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1747418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1747418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747418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747418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747418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747418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747418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1747418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747418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747418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747418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747418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747418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747418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747418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747418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2180255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2180255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2180255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2180255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2180255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2180255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2180255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2180255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2180255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2180255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2180255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2180255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2180255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2180255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2180255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2180255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2180255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2180255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2180255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2180255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2180255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2180255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2180255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2180255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2180255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2180255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2180255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2180255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2180255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2180255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2180255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2180255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2180255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2180255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2180255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2180255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2180255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2180255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2180255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2180255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2180255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2180255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2180255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2180255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2180255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2180255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2180255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2180255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2180255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2180255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180255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180255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180255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180255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180255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180255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180255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180255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180255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180255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180255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180255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180255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180255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180255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180255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180255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180255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180255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180255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180255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180255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180255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180255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180255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180255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180255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180255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180255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180255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180255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180255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180255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2180255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2180255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2180255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2180255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2180255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2180255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2180255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2180255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2180255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2180255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2180255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2180255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2180255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2612990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2612990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2612990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2612990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2612990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2612990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2612990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2612990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2612990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2612990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2612990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2612990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2612990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2612990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2612990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2612990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2612990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2612990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2612990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2612990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2612990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2612990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2612990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2612990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2612990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2612990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2612990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2612990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2612990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2612990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2612990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2612990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2612990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2612990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2612990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2612990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2612990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2612990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2612990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2612990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2612990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2612990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2612990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2612990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2612990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2612990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2612990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2612990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2612990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2612990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2612990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2612990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2612990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2612990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2612990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2612990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2612990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2612990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2612990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2612990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2612990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2612990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2612990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2612990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2612990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2612990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2612990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2612990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2612990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2612990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2612990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2612990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2612990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2612990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2612990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2612990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2612990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2612990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2612990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2612990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2612990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2612990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2612990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2612990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612990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612990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612990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612990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612990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612990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612990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612990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612990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2612990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2612990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2612990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3045725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3045725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3045725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3045725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3045725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3045725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3045725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3045725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3045725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3045725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3045725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3045725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3045725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3045725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3045725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3045725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3045725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3045725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3045725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3045725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3045725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3045725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3045725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3045725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3045725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3045725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3045725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3045725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3045725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3045725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3045725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3045725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3045725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3045725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3045725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3045725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3045725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3045725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3045725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3045725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3045725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3045725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3045725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3045725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3045725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3045725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3045725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3045725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3045725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3045725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3045725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3045725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3045725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3045725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3045725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3045725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3045725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3045725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3045725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3045725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3045725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3045725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3045725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3045725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3045725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3045725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3045725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3045725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3045725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3045725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3045725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3045725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3045725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3045725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3045725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3045725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3045725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3045725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3045725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3045725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3045725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3045725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3045725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3045725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3045725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3045725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3045725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3045725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3045725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3045725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3045725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3478460" y="2394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3478460" y="23754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3478460" y="23564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3478460" y="23372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3478460" y="23182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3478460" y="22992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3478460" y="22801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3478460" y="22611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3478460" y="22420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3478460" y="2223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3478460" y="22039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3478460" y="2184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3478460" y="21659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3478460" y="21468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3478460" y="21277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3478460" y="21086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3478460" y="20896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3478460" y="20705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3478460" y="20515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3478460" y="20325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3478460" y="2013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3478460" y="1994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3478460" y="1975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3478460" y="195634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3478460" y="1937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3478460" y="19181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3478460" y="18991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3478460" y="18800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3478460" y="18610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3478460" y="1841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3478460" y="1822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3478460" y="1803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3478460" y="1784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3478460" y="1765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3478460" y="1746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3478460" y="1727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3478460" y="17085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3478460" y="16895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3478460" y="16705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3478460" y="16514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3478460" y="16324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3478460" y="1613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3478460" y="1594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3478460" y="1575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3478460" y="1556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3478460" y="1537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3478460" y="1518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3478460" y="14990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3478460" y="14799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3478460" y="14609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3478460" y="14419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3478460" y="1422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3478460" y="1403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3478460" y="1384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3478460" y="1365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3478460" y="134669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3478460" y="13276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3478460" y="13085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3478460" y="12894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3478460" y="12704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3478460" y="12513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3478460" y="12323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3478460" y="12132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3478460" y="11942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3478460" y="117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3478460" y="11561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3478460" y="1137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3478460" y="11180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3478460" y="10989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3478460" y="10799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3478460" y="10608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3478460" y="10418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3478460" y="10227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3478460" y="1003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3478460" y="984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3478460" y="965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3478460" y="946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3478460" y="927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3478460" y="9085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3478460" y="8893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3478460" y="8703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3478460" y="8512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3478460" y="832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3478460" y="8132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3478460" y="794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3478460" y="775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3478460" y="756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3478460" y="73704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3478460" y="7180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3478460" y="6989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3478460" y="6798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3478460" y="6607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3478460" y="6417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3478460" y="6226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3478460" y="6036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3478460" y="5846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1054960" y="1181665"/>
            <a:ext cx="2315845" cy="823594"/>
          </a:xfrm>
          <a:custGeom>
            <a:avLst/>
            <a:gdLst/>
            <a:ahLst/>
            <a:cxnLst/>
            <a:rect l="l" t="t" r="r" b="b"/>
            <a:pathLst>
              <a:path w="2315845" h="823594">
                <a:moveTo>
                  <a:pt x="0" y="708851"/>
                </a:moveTo>
                <a:lnTo>
                  <a:pt x="43304" y="702811"/>
                </a:lnTo>
                <a:lnTo>
                  <a:pt x="129912" y="823000"/>
                </a:lnTo>
                <a:lnTo>
                  <a:pt x="173114" y="810818"/>
                </a:lnTo>
                <a:lnTo>
                  <a:pt x="259722" y="738541"/>
                </a:lnTo>
                <a:lnTo>
                  <a:pt x="346228" y="662680"/>
                </a:lnTo>
                <a:lnTo>
                  <a:pt x="454438" y="783791"/>
                </a:lnTo>
                <a:lnTo>
                  <a:pt x="497742" y="796894"/>
                </a:lnTo>
                <a:lnTo>
                  <a:pt x="540944" y="728917"/>
                </a:lnTo>
                <a:lnTo>
                  <a:pt x="584248" y="761985"/>
                </a:lnTo>
                <a:lnTo>
                  <a:pt x="605849" y="727176"/>
                </a:lnTo>
                <a:lnTo>
                  <a:pt x="692458" y="753282"/>
                </a:lnTo>
                <a:lnTo>
                  <a:pt x="735761" y="703630"/>
                </a:lnTo>
                <a:lnTo>
                  <a:pt x="778963" y="727176"/>
                </a:lnTo>
                <a:lnTo>
                  <a:pt x="822268" y="705370"/>
                </a:lnTo>
                <a:lnTo>
                  <a:pt x="865571" y="678445"/>
                </a:lnTo>
                <a:lnTo>
                  <a:pt x="908774" y="645276"/>
                </a:lnTo>
                <a:lnTo>
                  <a:pt x="952078" y="627871"/>
                </a:lnTo>
                <a:lnTo>
                  <a:pt x="1211801" y="601766"/>
                </a:lnTo>
                <a:lnTo>
                  <a:pt x="1471421" y="730657"/>
                </a:lnTo>
                <a:lnTo>
                  <a:pt x="1687737" y="617430"/>
                </a:lnTo>
                <a:lnTo>
                  <a:pt x="1817650" y="546893"/>
                </a:lnTo>
                <a:lnTo>
                  <a:pt x="1947460" y="423017"/>
                </a:lnTo>
                <a:lnTo>
                  <a:pt x="1969062" y="479734"/>
                </a:lnTo>
                <a:lnTo>
                  <a:pt x="1990662" y="348385"/>
                </a:lnTo>
                <a:lnTo>
                  <a:pt x="2012365" y="313782"/>
                </a:lnTo>
                <a:lnTo>
                  <a:pt x="2033967" y="170149"/>
                </a:lnTo>
                <a:lnTo>
                  <a:pt x="2055670" y="270477"/>
                </a:lnTo>
                <a:lnTo>
                  <a:pt x="2077270" y="230243"/>
                </a:lnTo>
                <a:lnTo>
                  <a:pt x="2098872" y="222258"/>
                </a:lnTo>
                <a:lnTo>
                  <a:pt x="2120575" y="191750"/>
                </a:lnTo>
                <a:lnTo>
                  <a:pt x="2142175" y="183969"/>
                </a:lnTo>
                <a:lnTo>
                  <a:pt x="2163777" y="147421"/>
                </a:lnTo>
                <a:lnTo>
                  <a:pt x="2185480" y="128891"/>
                </a:lnTo>
                <a:lnTo>
                  <a:pt x="2207081" y="128686"/>
                </a:lnTo>
                <a:lnTo>
                  <a:pt x="2228682" y="115275"/>
                </a:lnTo>
                <a:lnTo>
                  <a:pt x="2250385" y="64189"/>
                </a:lnTo>
                <a:lnTo>
                  <a:pt x="2271986" y="70639"/>
                </a:lnTo>
                <a:lnTo>
                  <a:pt x="2293587" y="0"/>
                </a:lnTo>
                <a:lnTo>
                  <a:pt x="2315290" y="9111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040980" y="18765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1044903" y="18804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1084284" y="18704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088207" y="18744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170893" y="1990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1174815" y="1994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214094" y="19785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1218017" y="19824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300703" y="19062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304626" y="19101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387209" y="18303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391132" y="18342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495419" y="19514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499341" y="19553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538723" y="19645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542645" y="19685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581924" y="1896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585847" y="19005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625229" y="19296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629152" y="19335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646830" y="1894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650752" y="18987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733439" y="19209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737361" y="19248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776742" y="18713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780665" y="1875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819944" y="1894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823866" y="18987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863249" y="1873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867171" y="18769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906553" y="18461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910475" y="1850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949754" y="18129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953676" y="18168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993059" y="17955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996981" y="17994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252782" y="1769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256704" y="17733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512402" y="18983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516324" y="19022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728718" y="17851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732641" y="1789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858631" y="1714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862554" y="17185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988441" y="15907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992364" y="15946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3010043" y="16474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3013965" y="16513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3031643" y="15160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3035565" y="15199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3053346" y="1481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3057269" y="14853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3074947" y="13378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3078870" y="13417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3096651" y="14381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3100574" y="14420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3118251" y="13979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3122174" y="1401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3139853" y="13899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3143775" y="13938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3161556" y="13594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3165479" y="13633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3183156" y="13516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3187079" y="1355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3204758" y="13151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3208680" y="13190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3226461" y="12965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3230383" y="13004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3248062" y="12963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3251984" y="13002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3269663" y="12829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3273585" y="12868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3291366" y="12318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3295288" y="12357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3312967" y="12383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3316889" y="12422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3334568" y="1167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3338490" y="1171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3356271" y="1176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3360194" y="11807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054960" y="1893281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100414" y="189491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127338" y="1934231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154262" y="1973544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53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181187" y="201285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0"/>
                </a:moveTo>
                <a:lnTo>
                  <a:pt x="3685" y="552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184872" y="2010297"/>
            <a:ext cx="26034" cy="8255"/>
          </a:xfrm>
          <a:custGeom>
            <a:avLst/>
            <a:gdLst/>
            <a:ahLst/>
            <a:cxnLst/>
            <a:rect l="l" t="t" r="r" b="b"/>
            <a:pathLst>
              <a:path w="26034" h="8255">
                <a:moveTo>
                  <a:pt x="0" y="8088"/>
                </a:moveTo>
                <a:lnTo>
                  <a:pt x="254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223979" y="200466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330"/>
                </a:moveTo>
                <a:lnTo>
                  <a:pt x="409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228074" y="1986648"/>
            <a:ext cx="22860" cy="18415"/>
          </a:xfrm>
          <a:custGeom>
            <a:avLst/>
            <a:gdLst/>
            <a:ahLst/>
            <a:cxnLst/>
            <a:rect l="l" t="t" r="r" b="b"/>
            <a:pathLst>
              <a:path w="22859" h="18414">
                <a:moveTo>
                  <a:pt x="0" y="18017"/>
                </a:moveTo>
                <a:lnTo>
                  <a:pt x="2282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262062" y="1957163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577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299429" y="1936176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12080"/>
                </a:moveTo>
                <a:lnTo>
                  <a:pt x="1525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314683" y="1927576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0" y="8599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336693" y="1897786"/>
            <a:ext cx="26034" cy="20955"/>
          </a:xfrm>
          <a:custGeom>
            <a:avLst/>
            <a:gdLst/>
            <a:ahLst/>
            <a:cxnLst/>
            <a:rect l="l" t="t" r="r" b="b"/>
            <a:pathLst>
              <a:path w="26034" h="20955">
                <a:moveTo>
                  <a:pt x="0" y="20782"/>
                </a:moveTo>
                <a:lnTo>
                  <a:pt x="2600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373855" y="1867994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409891" y="1876082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442650" y="1910685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475410" y="1945288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508170" y="19799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1228" y="122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509398" y="1981222"/>
            <a:ext cx="30480" cy="10795"/>
          </a:xfrm>
          <a:custGeom>
            <a:avLst/>
            <a:gdLst/>
            <a:ahLst/>
            <a:cxnLst/>
            <a:rect l="l" t="t" r="r" b="b"/>
            <a:pathLst>
              <a:path w="30480" h="10794">
                <a:moveTo>
                  <a:pt x="0" y="0"/>
                </a:moveTo>
                <a:lnTo>
                  <a:pt x="29893" y="104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552703" y="199637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552703" y="1969244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129"/>
                </a:moveTo>
                <a:lnTo>
                  <a:pt x="1945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1580446" y="1935972"/>
            <a:ext cx="15875" cy="22225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0" y="21703"/>
                </a:moveTo>
                <a:lnTo>
                  <a:pt x="1545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1595904" y="193597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4811" y="481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610953" y="1950713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852" y="233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644225" y="1950816"/>
            <a:ext cx="17145" cy="21590"/>
          </a:xfrm>
          <a:custGeom>
            <a:avLst/>
            <a:gdLst/>
            <a:ahLst/>
            <a:cxnLst/>
            <a:rect l="l" t="t" r="r" b="b"/>
            <a:pathLst>
              <a:path w="17144" h="21589">
                <a:moveTo>
                  <a:pt x="0" y="21090"/>
                </a:moveTo>
                <a:lnTo>
                  <a:pt x="1658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660809" y="195081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142" y="21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1680465" y="1957573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0"/>
                </a:moveTo>
                <a:lnTo>
                  <a:pt x="31531" y="107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1725509" y="1973032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0"/>
                </a:moveTo>
                <a:lnTo>
                  <a:pt x="21908" y="747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1747418" y="1973544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6960"/>
                </a:moveTo>
                <a:lnTo>
                  <a:pt x="747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1765231" y="1940886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829"/>
                </a:moveTo>
                <a:lnTo>
                  <a:pt x="242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1801573" y="1946210"/>
            <a:ext cx="29209" cy="17145"/>
          </a:xfrm>
          <a:custGeom>
            <a:avLst/>
            <a:gdLst/>
            <a:ahLst/>
            <a:cxnLst/>
            <a:rect l="l" t="t" r="r" b="b"/>
            <a:pathLst>
              <a:path w="29210" h="17144">
                <a:moveTo>
                  <a:pt x="0" y="0"/>
                </a:moveTo>
                <a:lnTo>
                  <a:pt x="28766" y="1699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1842933" y="1946107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14741"/>
                </a:moveTo>
                <a:lnTo>
                  <a:pt x="298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1885827" y="1926553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616"/>
                </a:moveTo>
                <a:lnTo>
                  <a:pt x="304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1928722" y="1901779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4">
                <a:moveTo>
                  <a:pt x="0" y="17813"/>
                </a:moveTo>
                <a:lnTo>
                  <a:pt x="2825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1969774" y="1887138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016047" y="188570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063651" y="1885807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111255" y="1886012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158859" y="1886114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206566" y="1886319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254169" y="188642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266761" y="1886422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0" y="0"/>
                </a:moveTo>
                <a:lnTo>
                  <a:pt x="18631" y="921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298088" y="1901983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340778" y="1923175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383365" y="1944367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426055" y="1965559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468643" y="1986750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2511332" y="2007942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39" h="7619">
                <a:moveTo>
                  <a:pt x="0" y="0"/>
                </a:moveTo>
                <a:lnTo>
                  <a:pt x="15049" y="747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2526382" y="2012344"/>
            <a:ext cx="16510" cy="3175"/>
          </a:xfrm>
          <a:custGeom>
            <a:avLst/>
            <a:gdLst/>
            <a:ahLst/>
            <a:cxnLst/>
            <a:rect l="l" t="t" r="r" b="b"/>
            <a:pathLst>
              <a:path w="16510" h="3175">
                <a:moveTo>
                  <a:pt x="0" y="3071"/>
                </a:moveTo>
                <a:lnTo>
                  <a:pt x="1627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2556684" y="2003437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2603470" y="1994531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4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2650152" y="1985727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2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2696937" y="1976819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2743824" y="1968937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2790814" y="196146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2837905" y="1953990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2883872" y="193423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8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2926971" y="191396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2970070" y="1893691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229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009996" y="1901881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5" h="17144">
                <a:moveTo>
                  <a:pt x="0" y="0"/>
                </a:moveTo>
                <a:lnTo>
                  <a:pt x="14025" y="1709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024022" y="1908023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10954"/>
                </a:moveTo>
                <a:lnTo>
                  <a:pt x="27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030266" y="186185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19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041937" y="1833186"/>
            <a:ext cx="3810" cy="15240"/>
          </a:xfrm>
          <a:custGeom>
            <a:avLst/>
            <a:gdLst/>
            <a:ahLst/>
            <a:cxnLst/>
            <a:rect l="l" t="t" r="r" b="b"/>
            <a:pathLst>
              <a:path w="3810" h="15239">
                <a:moveTo>
                  <a:pt x="0" y="14845"/>
                </a:moveTo>
                <a:lnTo>
                  <a:pt x="368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045623" y="1818854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30" h="14605">
                <a:moveTo>
                  <a:pt x="0" y="14332"/>
                </a:moveTo>
                <a:lnTo>
                  <a:pt x="1095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065176" y="180472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2764"/>
                </a:moveTo>
                <a:lnTo>
                  <a:pt x="214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067325" y="1775549"/>
            <a:ext cx="6350" cy="29209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9177"/>
                </a:moveTo>
                <a:lnTo>
                  <a:pt x="634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076642" y="1728968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7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086879" y="1705523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952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088927" y="1705523"/>
            <a:ext cx="6350" cy="22860"/>
          </a:xfrm>
          <a:custGeom>
            <a:avLst/>
            <a:gdLst/>
            <a:ahLst/>
            <a:cxnLst/>
            <a:rect l="l" t="t" r="r" b="b"/>
            <a:pathLst>
              <a:path w="6350" h="22860">
                <a:moveTo>
                  <a:pt x="0" y="0"/>
                </a:moveTo>
                <a:lnTo>
                  <a:pt x="6245" y="2272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098959" y="174196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24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112268" y="1753231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10">
                <a:moveTo>
                  <a:pt x="0" y="28870"/>
                </a:moveTo>
                <a:lnTo>
                  <a:pt x="1668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139602" y="1740024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5" h="5080">
                <a:moveTo>
                  <a:pt x="0" y="5016"/>
                </a:moveTo>
                <a:lnTo>
                  <a:pt x="1423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153832" y="1725896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0" y="14127"/>
                </a:moveTo>
                <a:lnTo>
                  <a:pt x="1156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174511" y="17136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28"/>
                </a:moveTo>
                <a:lnTo>
                  <a:pt x="10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175535" y="1709926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684"/>
                </a:moveTo>
                <a:lnTo>
                  <a:pt x="216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197136" y="170204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7883"/>
                </a:moveTo>
                <a:lnTo>
                  <a:pt x="593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211571" y="168095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0" y="9725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218737" y="1668156"/>
            <a:ext cx="17145" cy="13335"/>
          </a:xfrm>
          <a:custGeom>
            <a:avLst/>
            <a:gdLst/>
            <a:ahLst/>
            <a:cxnLst/>
            <a:rect l="l" t="t" r="r" b="b"/>
            <a:pathLst>
              <a:path w="17144" h="13335">
                <a:moveTo>
                  <a:pt x="0" y="12797"/>
                </a:moveTo>
                <a:lnTo>
                  <a:pt x="169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248835" y="1665187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-3573" y="409"/>
                </a:moveTo>
                <a:lnTo>
                  <a:pt x="16779" y="409"/>
                </a:lnTo>
              </a:path>
            </a:pathLst>
          </a:custGeom>
          <a:ln w="7966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262041" y="1657714"/>
            <a:ext cx="18415" cy="8890"/>
          </a:xfrm>
          <a:custGeom>
            <a:avLst/>
            <a:gdLst/>
            <a:ahLst/>
            <a:cxnLst/>
            <a:rect l="l" t="t" r="r" b="b"/>
            <a:pathLst>
              <a:path w="18414" h="8889">
                <a:moveTo>
                  <a:pt x="0" y="8291"/>
                </a:moveTo>
                <a:lnTo>
                  <a:pt x="1832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288659" y="1617276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483"/>
                </a:moveTo>
                <a:lnTo>
                  <a:pt x="1545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315583" y="1620448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0"/>
                </a:moveTo>
                <a:lnTo>
                  <a:pt x="11362" y="624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326946" y="1607550"/>
            <a:ext cx="7620" cy="19685"/>
          </a:xfrm>
          <a:custGeom>
            <a:avLst/>
            <a:gdLst/>
            <a:ahLst/>
            <a:cxnLst/>
            <a:rect l="l" t="t" r="r" b="b"/>
            <a:pathLst>
              <a:path w="7620" h="19685">
                <a:moveTo>
                  <a:pt x="0" y="19144"/>
                </a:moveTo>
                <a:lnTo>
                  <a:pt x="72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339231" y="1569363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0" y="24878"/>
                </a:moveTo>
                <a:lnTo>
                  <a:pt x="93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348547" y="1568545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818"/>
                </a:moveTo>
                <a:lnTo>
                  <a:pt x="675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369431" y="1566599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409" y="-3573"/>
                </a:moveTo>
                <a:lnTo>
                  <a:pt x="409" y="3676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040980" y="18842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044903" y="18881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084284" y="1877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088207" y="18816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170893" y="20044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174815" y="20083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214094" y="1990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218017" y="1994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300703" y="1922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304626" y="19261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387209" y="18529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391132" y="18569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495419" y="19672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1499341" y="1971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1538723" y="19823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1542645" y="19863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1581924" y="19219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1585847" y="19259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1625229" y="19643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1629152" y="19682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1646830" y="1936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1650752" y="1940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1733439" y="1966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737361" y="19704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1776742" y="1925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1780665" y="1929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819944" y="19513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823866" y="19552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1863249" y="19299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1867171" y="19338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1906553" y="19107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1910475" y="19146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1949754" y="18834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1953676" y="18874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1993059" y="18717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1996981" y="18756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2252782" y="18724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2256704" y="18763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2512402" y="20014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2516324" y="20053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2728718" y="1960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2732641" y="1964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2858631" y="19397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2862554" y="19436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2988441" y="1878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2992364" y="1882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010043" y="1904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013965" y="1908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031643" y="18192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035565" y="18231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053346" y="17907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057269" y="17946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074947" y="16915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078870" y="16954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096651" y="17708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100574" y="17748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118251" y="17337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122174" y="1737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139853" y="17260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143775" y="17299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161556" y="16996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165479" y="17035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183156" y="16959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187079" y="16998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204758" y="16669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208680" y="16708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226461" y="16505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230383" y="16545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248062" y="16520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251984" y="16559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269663" y="16423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273585" y="16462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291366" y="16009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295288" y="16048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312967" y="16127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316889" y="1616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334568" y="1555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338490" y="15593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356271" y="15526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360194" y="1556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1054960" y="1894202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1100414" y="189584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1109832" y="1909661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632" y="276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1136450" y="194917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19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1145868" y="1962999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632" y="275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1172485" y="2002414"/>
            <a:ext cx="12700" cy="18415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0" y="0"/>
                </a:moveTo>
                <a:lnTo>
                  <a:pt x="12387" y="182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1184872" y="2017156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3480"/>
                </a:moveTo>
                <a:lnTo>
                  <a:pt x="107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1209237" y="201203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716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1225105" y="200661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921"/>
                </a:moveTo>
                <a:lnTo>
                  <a:pt x="296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1228074" y="1987876"/>
            <a:ext cx="24130" cy="19050"/>
          </a:xfrm>
          <a:custGeom>
            <a:avLst/>
            <a:gdLst/>
            <a:ahLst/>
            <a:cxnLst/>
            <a:rect l="l" t="t" r="r" b="b"/>
            <a:pathLst>
              <a:path w="24130" h="19050">
                <a:moveTo>
                  <a:pt x="0" y="18734"/>
                </a:moveTo>
                <a:lnTo>
                  <a:pt x="2375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1263086" y="197753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1276190" y="1947950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1313454" y="19382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921"/>
                </a:moveTo>
                <a:lnTo>
                  <a:pt x="122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1314683" y="1918363"/>
            <a:ext cx="25400" cy="20320"/>
          </a:xfrm>
          <a:custGeom>
            <a:avLst/>
            <a:gdLst/>
            <a:ahLst/>
            <a:cxnLst/>
            <a:rect l="l" t="t" r="r" b="b"/>
            <a:pathLst>
              <a:path w="25400" h="20319">
                <a:moveTo>
                  <a:pt x="0" y="19860"/>
                </a:moveTo>
                <a:lnTo>
                  <a:pt x="2497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1350821" y="190802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433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1363925" y="1878334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1401188" y="186942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1401188" y="18694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1412655" y="188150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1445414" y="1916111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1478174" y="19506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74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1489743" y="1962794"/>
            <a:ext cx="19685" cy="20955"/>
          </a:xfrm>
          <a:custGeom>
            <a:avLst/>
            <a:gdLst/>
            <a:ahLst/>
            <a:cxnLst/>
            <a:rect l="l" t="t" r="r" b="b"/>
            <a:pathLst>
              <a:path w="19684" h="20955">
                <a:moveTo>
                  <a:pt x="0" y="0"/>
                </a:moveTo>
                <a:lnTo>
                  <a:pt x="19655" y="2078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1509398" y="1983576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0"/>
                </a:moveTo>
                <a:lnTo>
                  <a:pt x="4402" y="153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1527211" y="198992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2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1542874" y="1995657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0" y="0"/>
                </a:moveTo>
                <a:lnTo>
                  <a:pt x="9828" y="34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1552703" y="1980505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69" h="19050">
                <a:moveTo>
                  <a:pt x="0" y="18632"/>
                </a:moveTo>
                <a:lnTo>
                  <a:pt x="1341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1574508" y="1941807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129"/>
                </a:moveTo>
                <a:lnTo>
                  <a:pt x="1945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1603480" y="19469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1615151" y="1958801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4" h="24130">
                <a:moveTo>
                  <a:pt x="0" y="0"/>
                </a:moveTo>
                <a:lnTo>
                  <a:pt x="23443" y="237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1647603" y="197078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1658045" y="195624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480"/>
                </a:moveTo>
                <a:lnTo>
                  <a:pt x="27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1660809" y="1956242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39" h="10160">
                <a:moveTo>
                  <a:pt x="0" y="0"/>
                </a:moveTo>
                <a:lnTo>
                  <a:pt x="27333" y="96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1701656" y="1970575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15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1746497" y="198644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921" y="30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1747418" y="19857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23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1758883" y="1953273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727"/>
                </a:moveTo>
                <a:lnTo>
                  <a:pt x="2446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1794407" y="194866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945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1808638" y="1957266"/>
            <a:ext cx="25400" cy="15875"/>
          </a:xfrm>
          <a:custGeom>
            <a:avLst/>
            <a:gdLst/>
            <a:ahLst/>
            <a:cxnLst/>
            <a:rect l="l" t="t" r="r" b="b"/>
            <a:pathLst>
              <a:path w="25400" h="15875">
                <a:moveTo>
                  <a:pt x="0" y="0"/>
                </a:moveTo>
                <a:lnTo>
                  <a:pt x="25286" y="1535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1833924" y="1970985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5">
                <a:moveTo>
                  <a:pt x="0" y="1638"/>
                </a:moveTo>
                <a:lnTo>
                  <a:pt x="337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1850098" y="1950816"/>
            <a:ext cx="27305" cy="13970"/>
          </a:xfrm>
          <a:custGeom>
            <a:avLst/>
            <a:gdLst/>
            <a:ahLst/>
            <a:cxnLst/>
            <a:rect l="l" t="t" r="r" b="b"/>
            <a:pathLst>
              <a:path w="27305" h="13969">
                <a:moveTo>
                  <a:pt x="0" y="13718"/>
                </a:moveTo>
                <a:lnTo>
                  <a:pt x="2712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1877228" y="194969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125"/>
                </a:moveTo>
                <a:lnTo>
                  <a:pt x="266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1892993" y="194303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1908350" y="1932081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5323"/>
                </a:moveTo>
                <a:lnTo>
                  <a:pt x="1218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1920532" y="1921435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4" h="10794">
                <a:moveTo>
                  <a:pt x="0" y="10646"/>
                </a:moveTo>
                <a:lnTo>
                  <a:pt x="1699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1949606" y="19126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28"/>
                </a:moveTo>
                <a:lnTo>
                  <a:pt x="204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1963836" y="1896557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496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009905" y="1893691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057508" y="189420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074196" y="1894407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121902" y="189491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138589" y="1895022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845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186192" y="189563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153"/>
                </a:moveTo>
                <a:lnTo>
                  <a:pt x="36947" y="153"/>
                </a:lnTo>
              </a:path>
            </a:pathLst>
          </a:custGeom>
          <a:ln w="7454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233899" y="18961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250483" y="1896353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-3573" y="102"/>
                </a:moveTo>
                <a:lnTo>
                  <a:pt x="19851" y="102"/>
                </a:lnTo>
              </a:path>
            </a:pathLst>
          </a:custGeom>
          <a:ln w="7352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266761" y="1896557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0"/>
                </a:moveTo>
                <a:lnTo>
                  <a:pt x="15253" y="77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294812" y="191078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309655" y="1918363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9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352038" y="1939964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790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394524" y="196166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409368" y="1969244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791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451853" y="199084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466698" y="1998421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509182" y="2020023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17199" y="880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2526382" y="2026472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0" y="2354"/>
                </a:moveTo>
                <a:lnTo>
                  <a:pt x="13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2554330" y="202370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570710" y="201572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30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617699" y="201285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634182" y="2004973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528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681171" y="1996886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29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728161" y="199412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744643" y="1987160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5" h="5080">
                <a:moveTo>
                  <a:pt x="0" y="4709"/>
                </a:moveTo>
                <a:lnTo>
                  <a:pt x="3306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791838" y="198480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808319" y="1978253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60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855514" y="1973851"/>
            <a:ext cx="17145" cy="2540"/>
          </a:xfrm>
          <a:custGeom>
            <a:avLst/>
            <a:gdLst/>
            <a:ahLst/>
            <a:cxnLst/>
            <a:rect l="l" t="t" r="r" b="b"/>
            <a:pathLst>
              <a:path w="17144" h="2539">
                <a:moveTo>
                  <a:pt x="0" y="2456"/>
                </a:moveTo>
                <a:lnTo>
                  <a:pt x="1709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872610" y="1967094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0" y="6757"/>
                </a:moveTo>
                <a:lnTo>
                  <a:pt x="1463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900149" y="196013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21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915300" y="1940067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025"/>
                </a:moveTo>
                <a:lnTo>
                  <a:pt x="303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2958605" y="193310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2973858" y="1913858"/>
            <a:ext cx="28575" cy="13335"/>
          </a:xfrm>
          <a:custGeom>
            <a:avLst/>
            <a:gdLst/>
            <a:ahLst/>
            <a:cxnLst/>
            <a:rect l="l" t="t" r="r" b="b"/>
            <a:pathLst>
              <a:path w="28575" h="13335">
                <a:moveTo>
                  <a:pt x="0" y="13206"/>
                </a:moveTo>
                <a:lnTo>
                  <a:pt x="285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3002420" y="191385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126" y="13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3012761" y="1926246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0" y="0"/>
                </a:moveTo>
                <a:lnTo>
                  <a:pt x="11261" y="1341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3024022" y="1924404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3"/>
                </a:moveTo>
                <a:lnTo>
                  <a:pt x="37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3031290" y="1908125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457"/>
                </a:moveTo>
                <a:lnTo>
                  <a:pt x="6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3035385" y="186195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0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3048899" y="184711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3058932" y="1824484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30">
                <a:moveTo>
                  <a:pt x="0" y="11158"/>
                </a:moveTo>
                <a:lnTo>
                  <a:pt x="839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3067325" y="1805545"/>
            <a:ext cx="4445" cy="19050"/>
          </a:xfrm>
          <a:custGeom>
            <a:avLst/>
            <a:gdLst/>
            <a:ahLst/>
            <a:cxnLst/>
            <a:rect l="l" t="t" r="r" b="b"/>
            <a:pathLst>
              <a:path w="4444" h="19050">
                <a:moveTo>
                  <a:pt x="0" y="18939"/>
                </a:moveTo>
                <a:lnTo>
                  <a:pt x="409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3074390" y="175896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4"/>
                </a:moveTo>
                <a:lnTo>
                  <a:pt x="70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3084525" y="174268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3088006" y="1724668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399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3088927" y="1724668"/>
            <a:ext cx="7620" cy="28575"/>
          </a:xfrm>
          <a:custGeom>
            <a:avLst/>
            <a:gdLst/>
            <a:ahLst/>
            <a:cxnLst/>
            <a:rect l="l" t="t" r="r" b="b"/>
            <a:pathLst>
              <a:path w="7619" h="28575">
                <a:moveTo>
                  <a:pt x="0" y="0"/>
                </a:moveTo>
                <a:lnTo>
                  <a:pt x="7574" y="2825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3100290" y="176674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3104590" y="1782818"/>
            <a:ext cx="6350" cy="22225"/>
          </a:xfrm>
          <a:custGeom>
            <a:avLst/>
            <a:gdLst/>
            <a:ahLst/>
            <a:cxnLst/>
            <a:rect l="l" t="t" r="r" b="b"/>
            <a:pathLst>
              <a:path w="6350" h="22225">
                <a:moveTo>
                  <a:pt x="0" y="0"/>
                </a:moveTo>
                <a:lnTo>
                  <a:pt x="6040" y="22215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3110630" y="1796228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0" y="8804"/>
                </a:moveTo>
                <a:lnTo>
                  <a:pt x="50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3122813" y="1767153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585"/>
                </a:moveTo>
                <a:lnTo>
                  <a:pt x="941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3132231" y="1762239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69" h="5080">
                <a:moveTo>
                  <a:pt x="0" y="4914"/>
                </a:moveTo>
                <a:lnTo>
                  <a:pt x="134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3157415" y="175312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3167857" y="1732449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9520"/>
                </a:moveTo>
                <a:lnTo>
                  <a:pt x="767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3175535" y="1728968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5" h="3810">
                <a:moveTo>
                  <a:pt x="0" y="3480"/>
                </a:moveTo>
                <a:lnTo>
                  <a:pt x="2078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3205121" y="17160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3215052" y="169958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5016"/>
                </a:moveTo>
                <a:lnTo>
                  <a:pt x="368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3218737" y="1683001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89" h="17144">
                <a:moveTo>
                  <a:pt x="0" y="16584"/>
                </a:moveTo>
                <a:lnTo>
                  <a:pt x="214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3254466" y="1683922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0" y="0"/>
                </a:moveTo>
                <a:lnTo>
                  <a:pt x="7574" y="51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3262041" y="1674708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9726"/>
                </a:moveTo>
                <a:lnTo>
                  <a:pt x="2160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3283642" y="167286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842"/>
                </a:moveTo>
                <a:lnTo>
                  <a:pt x="92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3291116" y="16581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9"/>
                </a:moveTo>
                <a:lnTo>
                  <a:pt x="112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3298793" y="1632836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12591"/>
                </a:moveTo>
                <a:lnTo>
                  <a:pt x="65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3305345" y="1632836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0" y="0"/>
                </a:moveTo>
                <a:lnTo>
                  <a:pt x="16687" y="941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3330017" y="1634679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3335751" y="1590146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121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3359603" y="1584003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-3573" y="767"/>
                </a:moveTo>
                <a:lnTo>
                  <a:pt x="14221" y="767"/>
                </a:lnTo>
              </a:path>
            </a:pathLst>
          </a:custGeom>
          <a:ln w="8683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1040980" y="18851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1044903" y="18890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1084284" y="1878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1088207" y="1882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1170893" y="20066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1174815" y="20105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1214094" y="19926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1218017" y="19965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1300703" y="19242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1304626" y="19281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1387209" y="18554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1391132" y="18593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1495419" y="19695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1499341" y="19735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1538723" y="1985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1542645" y="19890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1581924" y="19251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1585847" y="19290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1625229" y="19691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1629152" y="19731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1646830" y="19422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1650752" y="19461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1733439" y="19727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1737361" y="19766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1776742" y="19324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1780665" y="19363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1819944" y="19586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1823866" y="19625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1863249" y="1936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1867171" y="1940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1906553" y="19181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1910475" y="19220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1949754" y="18910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1953676" y="18949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1993059" y="18796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1996981" y="18835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2252782" y="18825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2256704" y="18864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2512402" y="20148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2516324" y="20187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2728718" y="19780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2732641" y="19820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2858631" y="19598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2862554" y="19637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2988441" y="18998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2992364" y="19038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3010043" y="1925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3013965" y="19296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3031643" y="18393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3035565" y="18432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3053346" y="18105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3057269" y="18144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3074947" y="17106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3078870" y="17146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3096651" y="17910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3100574" y="17949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3118251" y="1753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3122174" y="17570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3139853" y="17452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3143775" y="17492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3161556" y="1718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3165479" y="1722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3183156" y="17148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3187079" y="17188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3204758" y="16856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3208680" y="16895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3226461" y="16689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3230383" y="16728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3248062" y="16704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3251984" y="16743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3269663" y="16607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3273585" y="16646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3291366" y="1618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3295288" y="16227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3312967" y="16310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3316889" y="16349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3334568" y="1573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3338490" y="15771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3356271" y="15700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3360194" y="15739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721323" y="568842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704841" y="236359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704841" y="2276475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704841" y="218935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704841" y="210223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704841" y="201510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704841" y="192798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704841" y="184086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704841" y="175374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704841" y="166662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704841" y="157949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704841" y="149237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704841" y="140525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704841" y="131813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704841" y="123101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704841" y="114388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704841" y="105676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704841" y="96964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704841" y="88252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704841" y="79540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704841" y="70827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704841" y="62125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482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688256" y="236359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688256" y="21893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688256" y="201510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688256" y="184086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688256" y="16666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 txBox="1"/>
          <p:nvPr/>
        </p:nvSpPr>
        <p:spPr>
          <a:xfrm>
            <a:off x="612966" y="1603056"/>
            <a:ext cx="71755" cy="8216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688256" y="149237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 txBox="1"/>
          <p:nvPr/>
        </p:nvSpPr>
        <p:spPr>
          <a:xfrm>
            <a:off x="566961" y="1428812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688256" y="131813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 txBox="1"/>
          <p:nvPr/>
        </p:nvSpPr>
        <p:spPr>
          <a:xfrm>
            <a:off x="566961" y="1254568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688256" y="114388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 txBox="1"/>
          <p:nvPr/>
        </p:nvSpPr>
        <p:spPr>
          <a:xfrm>
            <a:off x="566961" y="1080325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688256" y="96964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 txBox="1"/>
          <p:nvPr/>
        </p:nvSpPr>
        <p:spPr>
          <a:xfrm>
            <a:off x="566961" y="906081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688256" y="7954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 txBox="1"/>
          <p:nvPr/>
        </p:nvSpPr>
        <p:spPr>
          <a:xfrm>
            <a:off x="566961" y="731836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18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688256" y="6212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 txBox="1"/>
          <p:nvPr/>
        </p:nvSpPr>
        <p:spPr>
          <a:xfrm>
            <a:off x="566961" y="557695"/>
            <a:ext cx="117475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8" name="object 2508"/>
          <p:cNvSpPr txBox="1"/>
          <p:nvPr/>
        </p:nvSpPr>
        <p:spPr>
          <a:xfrm>
            <a:off x="447259" y="1038162"/>
            <a:ext cx="108585" cy="9086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0.01% wealth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721323" y="2415911"/>
            <a:ext cx="2831465" cy="0"/>
          </a:xfrm>
          <a:custGeom>
            <a:avLst/>
            <a:gdLst/>
            <a:ahLst/>
            <a:cxnLst/>
            <a:rect l="l" t="t" r="r" b="b"/>
            <a:pathLst>
              <a:path w="2831465" h="0">
                <a:moveTo>
                  <a:pt x="0" y="0"/>
                </a:moveTo>
                <a:lnTo>
                  <a:pt x="2831154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881948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1314683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1747418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2180255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2612990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3045725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 txBox="1"/>
          <p:nvPr/>
        </p:nvSpPr>
        <p:spPr>
          <a:xfrm>
            <a:off x="777237" y="2433838"/>
            <a:ext cx="237363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45134" algn="l"/>
                <a:tab pos="877569" algn="l"/>
                <a:tab pos="1310640" algn="l"/>
                <a:tab pos="1743075" algn="l"/>
                <a:tab pos="2176145" algn="l"/>
              </a:tabLst>
            </a:pPr>
            <a:r>
              <a:rPr dirty="0" sz="650">
                <a:latin typeface="Arial"/>
                <a:cs typeface="Arial"/>
              </a:rPr>
              <a:t>1905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1925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1945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1965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1985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2005</a:t>
            </a:r>
            <a:endParaRPr sz="650">
              <a:latin typeface="Arial"/>
              <a:cs typeface="Arial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3478460" y="2413556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 txBox="1"/>
          <p:nvPr/>
        </p:nvSpPr>
        <p:spPr>
          <a:xfrm>
            <a:off x="3373750" y="2433838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731867" y="2678813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5" h="0">
                <a:moveTo>
                  <a:pt x="0" y="0"/>
                </a:moveTo>
                <a:lnTo>
                  <a:pt x="185808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810741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814664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1507760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1555363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1602968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1650675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1586633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1590557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2457381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2504986" y="26788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2521672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2569379" y="267881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3573"/>
                </a:moveTo>
                <a:lnTo>
                  <a:pt x="1176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2586065" y="26788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2633670" y="2678813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52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2536255" y="266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2540178" y="266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 txBox="1"/>
          <p:nvPr/>
        </p:nvSpPr>
        <p:spPr>
          <a:xfrm>
            <a:off x="698521" y="2604105"/>
            <a:ext cx="259905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wrap="square" lIns="0" tIns="36195" rIns="0" bIns="0" rtlCol="0" vert="horz">
            <a:spAutoFit/>
          </a:bodyPr>
          <a:lstStyle/>
          <a:p>
            <a:pPr marL="268605">
              <a:lnSpc>
                <a:spcPct val="100000"/>
              </a:lnSpc>
              <a:spcBef>
                <a:spcPts val="285"/>
              </a:spcBef>
              <a:tabLst>
                <a:tab pos="1044575" algn="l"/>
                <a:tab pos="1993900" algn="l"/>
              </a:tabLst>
            </a:pPr>
            <a:r>
              <a:rPr dirty="0" sz="500" spc="15">
                <a:latin typeface="Arial"/>
                <a:cs typeface="Arial"/>
              </a:rPr>
              <a:t>CH</a:t>
            </a:r>
            <a:r>
              <a:rPr dirty="0" sz="500" spc="1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(tax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units)	</a:t>
            </a: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</a:t>
            </a:r>
            <a:r>
              <a:rPr dirty="0" sz="500" spc="2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(prop.)	</a:t>
            </a: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-2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(avg.)</a:t>
            </a:r>
            <a:endParaRPr sz="500">
              <a:latin typeface="Arial"/>
              <a:cs typeface="Arial"/>
            </a:endParaRPr>
          </a:p>
        </p:txBody>
      </p:sp>
      <p:sp>
        <p:nvSpPr>
          <p:cNvPr id="2537" name="object 2537"/>
          <p:cNvSpPr txBox="1"/>
          <p:nvPr/>
        </p:nvSpPr>
        <p:spPr>
          <a:xfrm>
            <a:off x="3772573" y="605467"/>
            <a:ext cx="164020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6525" indent="-12446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37160" algn="l"/>
              </a:tabLst>
            </a:pPr>
            <a:r>
              <a:rPr dirty="0" sz="900" spc="-10">
                <a:latin typeface="Arial"/>
                <a:cs typeface="Arial"/>
              </a:rPr>
              <a:t>Anhaltender Aufwärtstrend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an</a:t>
            </a:r>
            <a:endParaRPr sz="900">
              <a:latin typeface="Arial"/>
              <a:cs typeface="Arial"/>
            </a:endParaRPr>
          </a:p>
        </p:txBody>
      </p:sp>
      <p:sp>
        <p:nvSpPr>
          <p:cNvPr id="2538" name="object 2538"/>
          <p:cNvSpPr txBox="1"/>
          <p:nvPr/>
        </p:nvSpPr>
        <p:spPr>
          <a:xfrm>
            <a:off x="3900360" y="744646"/>
            <a:ext cx="538480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der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Spitze</a:t>
            </a:r>
            <a:endParaRPr sz="900">
              <a:latin typeface="Arial"/>
              <a:cs typeface="Arial"/>
            </a:endParaRPr>
          </a:p>
        </p:txBody>
      </p:sp>
      <p:sp>
        <p:nvSpPr>
          <p:cNvPr id="2539" name="object 2539"/>
          <p:cNvSpPr txBox="1"/>
          <p:nvPr/>
        </p:nvSpPr>
        <p:spPr>
          <a:xfrm>
            <a:off x="3772573" y="934435"/>
            <a:ext cx="1391285" cy="1625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0335" indent="-128270">
              <a:lnSpc>
                <a:spcPct val="100000"/>
              </a:lnSpc>
              <a:spcBef>
                <a:spcPts val="95"/>
              </a:spcBef>
              <a:buFont typeface="Lucida Sans Unicode"/>
              <a:buChar char="•"/>
              <a:tabLst>
                <a:tab pos="140970" algn="l"/>
              </a:tabLst>
            </a:pPr>
            <a:r>
              <a:rPr dirty="0" sz="900" spc="-5">
                <a:latin typeface="Arial"/>
                <a:cs typeface="Arial"/>
              </a:rPr>
              <a:t>Kuchenstück wird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immer</a:t>
            </a:r>
            <a:endParaRPr sz="900">
              <a:latin typeface="Arial"/>
              <a:cs typeface="Arial"/>
            </a:endParaRPr>
          </a:p>
        </p:txBody>
      </p:sp>
      <p:sp>
        <p:nvSpPr>
          <p:cNvPr id="2540" name="object 2540"/>
          <p:cNvSpPr txBox="1"/>
          <p:nvPr/>
        </p:nvSpPr>
        <p:spPr>
          <a:xfrm>
            <a:off x="3896601" y="1073614"/>
            <a:ext cx="880744" cy="44069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5875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grösser:</a:t>
            </a:r>
            <a:endParaRPr sz="90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15"/>
              </a:spcBef>
            </a:pPr>
            <a:r>
              <a:rPr dirty="0" sz="900" spc="-5">
                <a:latin typeface="Arial"/>
                <a:cs typeface="Arial"/>
              </a:rPr>
              <a:t>seit 1981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+160%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dirty="0" sz="900" spc="-5">
                <a:latin typeface="Arial"/>
                <a:cs typeface="Arial"/>
              </a:rPr>
              <a:t>(+128% mit</a:t>
            </a:r>
            <a:r>
              <a:rPr dirty="0" sz="900" spc="-3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PK)</a:t>
            </a:r>
            <a:endParaRPr sz="900">
              <a:latin typeface="Arial"/>
              <a:cs typeface="Arial"/>
            </a:endParaRPr>
          </a:p>
        </p:txBody>
      </p:sp>
      <p:sp>
        <p:nvSpPr>
          <p:cNvPr id="2541" name="object 2541"/>
          <p:cNvSpPr txBox="1"/>
          <p:nvPr/>
        </p:nvSpPr>
        <p:spPr>
          <a:xfrm>
            <a:off x="1860473" y="2892195"/>
            <a:ext cx="3552825" cy="1473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-5">
                <a:latin typeface="Arial"/>
                <a:cs typeface="Arial"/>
              </a:rPr>
              <a:t>Quellen: Föllmi &amp; </a:t>
            </a:r>
            <a:r>
              <a:rPr dirty="0" sz="800">
                <a:latin typeface="Arial"/>
                <a:cs typeface="Arial"/>
              </a:rPr>
              <a:t>Martínez </a:t>
            </a:r>
            <a:r>
              <a:rPr dirty="0" sz="800" spc="-5">
                <a:latin typeface="Arial"/>
                <a:cs typeface="Arial"/>
              </a:rPr>
              <a:t>(2017), Updates mittels </a:t>
            </a:r>
            <a:r>
              <a:rPr dirty="0" sz="800" spc="-15">
                <a:latin typeface="Arial"/>
                <a:cs typeface="Arial"/>
              </a:rPr>
              <a:t>ESTV- </a:t>
            </a:r>
            <a:r>
              <a:rPr dirty="0" sz="800" spc="-5">
                <a:latin typeface="Arial"/>
                <a:cs typeface="Arial"/>
              </a:rPr>
              <a:t>und</a:t>
            </a:r>
            <a:r>
              <a:rPr dirty="0" sz="800" spc="-10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SNB-Statistiken</a:t>
            </a:r>
            <a:endParaRPr sz="800">
              <a:latin typeface="Arial"/>
              <a:cs typeface="Arial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 txBox="1"/>
          <p:nvPr/>
        </p:nvSpPr>
        <p:spPr>
          <a:xfrm>
            <a:off x="4921351" y="3061196"/>
            <a:ext cx="485775" cy="98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  <a:tabLst>
                <a:tab pos="4159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52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595" y="84604"/>
            <a:ext cx="4019550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40"/>
              <a:t>Top </a:t>
            </a:r>
            <a:r>
              <a:rPr dirty="0" spc="-5"/>
              <a:t>0.01% </a:t>
            </a:r>
            <a:r>
              <a:rPr dirty="0" spc="-15"/>
              <a:t>Vermögen </a:t>
            </a:r>
            <a:r>
              <a:rPr dirty="0" spc="-10"/>
              <a:t>Steuerdaten </a:t>
            </a:r>
            <a:r>
              <a:rPr dirty="0" spc="-5"/>
              <a:t>und Bilanz 300</a:t>
            </a:r>
            <a:r>
              <a:rPr dirty="0" spc="65"/>
              <a:t> </a:t>
            </a:r>
            <a:r>
              <a:rPr dirty="0" spc="-10"/>
              <a:t>Reichste</a:t>
            </a:r>
          </a:p>
        </p:txBody>
      </p:sp>
      <p:sp>
        <p:nvSpPr>
          <p:cNvPr id="3" name="object 3"/>
          <p:cNvSpPr/>
          <p:nvPr/>
        </p:nvSpPr>
        <p:spPr>
          <a:xfrm>
            <a:off x="715720" y="596536"/>
            <a:ext cx="2834640" cy="1842770"/>
          </a:xfrm>
          <a:custGeom>
            <a:avLst/>
            <a:gdLst/>
            <a:ahLst/>
            <a:cxnLst/>
            <a:rect l="l" t="t" r="r" b="b"/>
            <a:pathLst>
              <a:path w="2834640" h="1842770">
                <a:moveTo>
                  <a:pt x="0" y="0"/>
                </a:moveTo>
                <a:lnTo>
                  <a:pt x="2834373" y="0"/>
                </a:lnTo>
                <a:lnTo>
                  <a:pt x="2834373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13338" y="2301786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13338" y="221466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13338" y="2127542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13338" y="2040420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13338" y="195329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13338" y="1866176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13338" y="1779054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13338" y="169193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13338" y="160480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13338" y="151768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13338" y="1430565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13338" y="134344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13338" y="125632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13338" y="116919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13338" y="1082077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13338" y="994955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13338" y="907833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713338" y="820711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713338" y="733589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71333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73237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75142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7046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895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80864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82768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84673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86577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88481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90385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92289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94193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9609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98002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9990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01820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03724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05629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07533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09437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11341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13245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15149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17054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18958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20862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22776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24680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26585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28489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30393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32297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34201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36105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38010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39914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41818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43732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45636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47541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49445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51349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53253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55157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57061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58965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60870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62784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64688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66592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68497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70401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72305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742299" y="2210262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76113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78017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79921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81826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8374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85644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187548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89452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91357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93261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195165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197069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198973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00877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02782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0469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06600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08504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10408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12313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14217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16121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18025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19929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21833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2373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25652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27556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29460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31364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33269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35173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37077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38981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40885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42789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44693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46608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48512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50416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52320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54224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56129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58033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59937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61841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63745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65649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67564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69468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71372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73276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75180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77085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78989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80893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82797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84701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86616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88520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90424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92328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94232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96136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98041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99945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01849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03753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05657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07572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09476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11380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13284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151887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17092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18997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20901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22805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24709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6613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8528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30432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32336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342405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36144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380488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399529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418571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343761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3456654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3475696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3494840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3513882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3532923" y="221466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3551965" y="2214663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1333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3237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5142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7046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895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80864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82768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84673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86577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88481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90385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92289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94193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9609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98002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9990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01820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03724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05629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07533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09437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11341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13245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15149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17054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18958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20862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22776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24680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26585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28489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30393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32297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34201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36105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38010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39914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41818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43732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45636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47541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49445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51349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53253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55157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57061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58965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60870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62784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64688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66592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68497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70401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72305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742299" y="203803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76113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78017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79921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81826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8374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85644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87548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89452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91357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93261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95165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97069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98973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00877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02782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0469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06600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08504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10408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12313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14217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16121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18025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19929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21833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2373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25652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27556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29460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31364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33269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35173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37077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38981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40885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42789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44693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46608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48512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50416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52320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54224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56129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58033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59937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61841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63745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65649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67564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69468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71372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73276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75180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77085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78989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80893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82797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84701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86616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288520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90424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92328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94232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96136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298041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99945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01849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03753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05657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07572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09476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11380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13284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151887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17092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18997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20901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22805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24709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26613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28528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30432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32336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342405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36144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380488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399529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418571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43761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456654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475696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494840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513882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532923" y="204042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551965" y="2040420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1333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3237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5142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046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895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80864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82768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84673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86577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88481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90385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92289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94193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9609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98002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9990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01820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03724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05629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07533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09437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11341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13245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15149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17054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18958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20862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22776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24680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26585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28489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30393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32297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34201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36105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38010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39914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41818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43732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45636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47541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49445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51349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53253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55157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57061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58965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60870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62784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64688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66592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68497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70401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72305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742299" y="1863793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586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76113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78017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79921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81826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8374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85644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87548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89452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91357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93261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95165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197069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198973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00877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02782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0469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06600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08504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10408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12313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14217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16121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18025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19929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21833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2373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25652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27556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29460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31364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33269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35173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37077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38981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40885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42789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44693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46608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48512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50416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52320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54224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56129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58033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59937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61841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63745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65649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67564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69468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71372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73276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75180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77085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78989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80893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82797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84701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86616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88520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90424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92328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94232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96136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98041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99945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01849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03753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05657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07572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09476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11380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13284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3151887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317092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18997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20901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22805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24709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26613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28528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330432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332336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3342405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336144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3380488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3399529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3418571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343761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3456654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3475696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3494840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3513882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3532923" y="186617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3551965" y="1866176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1333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3237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5142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7046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895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80864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82768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84673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86577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88481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90385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92289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94193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9609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98002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9990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01820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03724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05629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07533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09437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11341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13245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15149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17054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18958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20862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22776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24680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26585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28489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30393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32297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34201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36105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38010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39914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41818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43732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45636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47541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49445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51349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53253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55157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57061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58965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60870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62784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64688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66592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68497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70401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72305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74209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76113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78017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79921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81826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18374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185644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187548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189452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191357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193261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195165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197069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198973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00877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02782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0469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06600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08504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10408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12313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14217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16121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18025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19929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21833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2373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25652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27556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29460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31364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33269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35173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37077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38981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240885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242789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244693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246608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248512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250416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252320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254224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256129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258033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259937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261841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263745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265649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267564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269468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271372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273276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275180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277085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278989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280893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282797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284701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286616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288520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290424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292328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294232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296136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298041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299945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01849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03753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05657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07572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09476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11380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13284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151887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17092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18997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20901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22805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24709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26613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28528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30432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32336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3342405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336144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3380488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3399529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3418571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343761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456654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475696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3494840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3513882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3532923" y="169193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3551965" y="1691931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1333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3237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5142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7046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895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80864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82768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84673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86577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88481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90385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92289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94193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9609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98002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9990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01820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03724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05629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07533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09437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11341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13245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15149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17054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18958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20862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22776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24680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26585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28489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30393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32297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34201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36105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38010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39914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41818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43732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45636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47541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49445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51349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53253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55157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57061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58965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60870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62784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64688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66592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68497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70401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72305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74209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76113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78017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79921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81826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8374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85644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87548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89452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91357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93261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95165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97069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98973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200877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202782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0469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06600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208504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210408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212313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214217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16121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18025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19929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21833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2373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25652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27556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29460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31364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33269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35173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37077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38981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40885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42789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44693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46608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48512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50416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52320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54224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56129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58033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59937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61841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63745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65649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67564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69468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71372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73276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75180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77085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78989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80893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82797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84701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86616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88520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90424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92328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294232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296136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298041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99945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01849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03753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05657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07572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09476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11380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13284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151887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317092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318997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20901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22805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24709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26613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28528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30432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332336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3342405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336144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380488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3399529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3418571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343761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3456654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3475696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3494840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3513882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3532923" y="151768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3551965" y="1517687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1333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3237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5142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7046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895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80864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82768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84673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86577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88481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90385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92289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94193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9609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98002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9990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01820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03724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05629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07533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09437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11341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13245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15149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17054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18958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20862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22776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24680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26585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28489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30393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32297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34201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36105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38010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39914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41818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43732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45636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47541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49445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51349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53253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155157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157061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158965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160870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62784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164688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166592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168497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170401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172305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174209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176113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178017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179921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181826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18374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185644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187548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189452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191357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193261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195165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197069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198973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00877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02782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0469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06600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08504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10408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12313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14217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16121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18025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19929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21833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2373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25652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27556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29460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231364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233269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35173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237077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238981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40885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242789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244693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246608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248512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250416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252320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254224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256129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258033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259937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261841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263745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265649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267564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269468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271372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273276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275180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277085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278989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280893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282797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284701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286616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288520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290424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292328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294232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296136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298041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299945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01849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03753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305657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07572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309476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311380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313284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3151887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317092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318997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320901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322805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324709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326613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328528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330432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332336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3342405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336144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380488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3399529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3418571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343761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3456654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3475696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3494840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3513882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3532923" y="134344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3551965" y="1343443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1333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3237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5142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7046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895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80864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82768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84673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86577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88481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90385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92289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94193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9609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98002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9990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01820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03724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05629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07533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09437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11341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13245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15149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17054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18958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20862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22776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24680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26585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28489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30393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32297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34201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36105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38010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39914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41818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43732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45636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47541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49445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51349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53253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55157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57061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58965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60870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62784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64688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66592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68497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70401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72305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74209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76113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78017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79921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81826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8374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85644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87548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89452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91357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93261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95165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97069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98973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200877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202782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20469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206600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208504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210408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212313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214217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216121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218025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219929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221833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22373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225652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227556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229460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231364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233269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235173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237077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238981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240885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242789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244693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246608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248512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250416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252320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254224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256129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258033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259937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261841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263745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265649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267564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269468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271372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273276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275180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277085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278989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280893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282797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284701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286616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288520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290424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292328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294232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296136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298041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299945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301849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303753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305657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307572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309476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311380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313284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3151887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317092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318997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320901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322805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324709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326613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328528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330432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332336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3342405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336144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3380488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3399529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3418571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343761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3456654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3475696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3494840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3513882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3532923" y="116919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3551965" y="1169199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1333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3237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5142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7046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895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80864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82768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84673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86577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88481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90385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92289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94193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9609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98002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9990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01820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03724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05629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07533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09437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11341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13245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15149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17054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18958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20862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22776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24680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26585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28489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30393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32297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34201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36105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38010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39914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41818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43732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45636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47541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49445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51349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53253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55157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57061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58965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60870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62784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64688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66592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68497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70401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72305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742299" y="990963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4">
                <a:moveTo>
                  <a:pt x="0" y="0"/>
                </a:moveTo>
                <a:lnTo>
                  <a:pt x="0" y="637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76113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78017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79921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81826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8374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85644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87548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89452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91357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93261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95165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97069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98973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200877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202782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20469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06600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08504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10408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12313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14217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16121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18025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19929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21833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2373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25652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27556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29460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31364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33269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35173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37077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38981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40885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42789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44693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46608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48512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50416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52320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54224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56129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58033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59937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61841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63745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65649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67564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69468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71372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73276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75180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77085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78989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80893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82797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84701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86616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88520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90424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92328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294232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296136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298041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299945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301849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303753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305657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307572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309476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311380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313284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3151887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317092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318997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320901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322805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324709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326613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328528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330432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332336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3342405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336144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3380488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3399529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3418571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343761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3456654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3475696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3494840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3513882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3532923" y="99495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3551965" y="994955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1333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3237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5142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7046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895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80864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82768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84673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86577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88481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90385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92289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94193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9609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98002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9990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01820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03724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05629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07533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09437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11341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13245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15149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17054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18958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20862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22776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24680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26585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28489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30393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32297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34201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36105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38010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39914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141818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43732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45636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47541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49445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51349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53253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55157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57061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58965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60870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62784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64688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66592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68497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70401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72305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742299" y="818329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76113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78017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79921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81826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8374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85644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87548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89452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191357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193261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195165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197069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198973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00877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02782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0469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06600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08504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10408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12313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14217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216121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218025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219929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221833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22373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225652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227556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229460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231364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233269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235173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237077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238981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240885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242789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244693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246608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248512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250416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252320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254224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256129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258033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259937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261841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263745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265649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267564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269468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271372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273276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275180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277085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278989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280893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282797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284701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286616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288520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290424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292328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294232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296136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298041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299945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01849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303753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305657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307572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309476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311380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313284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3151887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17092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18997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20901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22805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24709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26613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28528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330432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332336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342405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336144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3380488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3399529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3418571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343761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3456654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3475696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3494840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3513882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3532923" y="82071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3551965" y="820711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1333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3237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5142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7046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895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80864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82768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84673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86577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88481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90385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92289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94193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9609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98002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9990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101820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103724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105629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107533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109437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111341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113245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115149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117054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118958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120862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122776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124680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126585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128489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130393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132297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134201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136105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138010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139914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141818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143732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145636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147541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149445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151349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153253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155157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157061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158965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160870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162784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164688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166592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168497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170401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172305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1742299" y="644187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76113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178017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179921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181826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8374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85644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87548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189452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91357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93261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95165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97069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98973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00877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202782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20469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206600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208504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210408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212313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214217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216121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218025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219929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221833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22373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225652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227556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229460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231364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233269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235173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237077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238981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240885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242789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244693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246608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248512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250416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252320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254224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256129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58033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59937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61841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263745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265649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267564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269468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271372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273276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275180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277085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278989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280893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282797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284701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286616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288520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290424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292328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294232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296136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298041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299945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301849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303753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305657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307572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309476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311380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313284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3151887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317092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318997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320901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322805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324709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326613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328528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330432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332336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3342405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336144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3380488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3399529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3418571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343761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3456654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3475696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3494840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3513882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3532923" y="6465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3551965" y="646570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255" y="-2382"/>
                </a:moveTo>
                <a:lnTo>
                  <a:pt x="255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874270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874270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874270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874270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874270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874270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874270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874270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874270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874270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874270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874270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874270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874270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874270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874270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874270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874270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874270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874270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874270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874270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874270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874270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874270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874270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874270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874270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874270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874270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874270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874270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874270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874270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874270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874270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874270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874270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874270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874270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874270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874270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874270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874270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874270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874270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874270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874270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874270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874270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874270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874270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874270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874270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874270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874270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874270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874270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874270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874270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874270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874270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874270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874270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874270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874270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874270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874270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874270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874270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874270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874270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874270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874270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874270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874270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874270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874270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874270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874270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874270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874270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874270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874270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874270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874270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874270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874270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874270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874270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874270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874270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874270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874270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874270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874270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308233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308233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308233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308233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308233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308233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308233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308233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1308233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1308233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1308233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1308233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1308233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1308233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1308233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1308233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1308233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1308233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1308233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308233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308233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308233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308233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308233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1308233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308233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308233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308233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308233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308233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308233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308233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308233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1308233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308233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1308233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1308233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1308233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1308233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1308233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1308233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308233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308233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308233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308233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308233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308233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308233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308233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1308233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1308233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1308233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308233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308233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1308233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1308233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1308233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1308233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1308233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1308233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1308233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1308233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1308233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308233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308233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1308233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1308233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1308233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1308233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1308233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1308233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1308233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1308233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1308233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308233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308233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308233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308233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308233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308233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1308233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1308233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1308233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1308233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1308233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1308233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1308233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1308233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1308233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1308233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1308233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1308233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1308233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1308233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1308233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1308233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1742299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1742299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1742299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1742299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1742299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1742299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1742299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1742299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1742299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1742299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1742299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1742299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1742299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1742299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1742299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1742299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1742299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1742299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1742299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1742299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1742299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1742299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1742299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742299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742299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1742299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1742299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1742299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1742299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1742299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1742299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1742299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1742299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1742299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1742299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1742299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1742299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1742299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1742299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1742299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1742299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1742299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1742299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1742299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742299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1742299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742299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742299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742299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1742299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1742299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1742299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742299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742299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742299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742299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742299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742299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742299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742299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742299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742299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742299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742299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742299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742299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742299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742299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742299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742299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742299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742299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742299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742299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742299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742299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742299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742299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742299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742299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742299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742299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742299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742299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742299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742299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742299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742299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742299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742299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2176365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2176365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2176365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2176365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2176365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2176365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2176365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2176365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2176365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2176365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2176365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2176365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2176365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2176365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2176365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2176365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2176365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2176365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2176365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2176365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2176365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2176365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2176365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2176365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2176365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2176365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2176365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176365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176365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176365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176365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176365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176365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176365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176365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176365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2176365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2176365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2176365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2176365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2176365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2176365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2176365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2176365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2176365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2176365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2176365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2176365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2176365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2176365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2176365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2176365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2176365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2176365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2176365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2176365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2176365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2176365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2176365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2176365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2176365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2176365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2176365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2176365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2176365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2176365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2176365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2176365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2176365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2176365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2176365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2176365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2176365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2176365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2176365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2176365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2176365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2176365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2176365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2176365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2176365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2176365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2176365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2176365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2176365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2176365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2176365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2176365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2176365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2176365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2176365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2176365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2176365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2176365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2176365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2176365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2610328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2610328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2610328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2610328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2610328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2610328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2610328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2610328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2610328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2610328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2610328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2610328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2610328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2610328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2610328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2610328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2610328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2610328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2610328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2610328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2610328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2610328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2610328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2610328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2610328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2610328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2610328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2610328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2610328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2610328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2610328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2610328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2610328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2610328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2610328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2610328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2610328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2610328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2610328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2610328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2610328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2610328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2610328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2610328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2610328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2610328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2610328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2610328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2610328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2610328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2610328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2610328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2610328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2610328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2610328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2610328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2610328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2610328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2610328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2610328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2610328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2610328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2610328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2610328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2610328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610328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610328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610328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610328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610328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610328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610328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610328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610328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610328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610328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610328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610328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610328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610328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610328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610328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610328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610328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610328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610328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610328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610328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610328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610328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610328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610328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610328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610328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610328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610328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3044394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3044394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3044394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3044394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3044394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3044394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3044394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3044394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3044394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3044394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3044394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3044394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3044394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3044394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3044394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3044394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3044394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3044394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3044394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3044394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3044394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3044394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3044394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3044394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3044394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3044394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3044394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3044394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3044394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3044394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3044394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3044394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3044394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3044394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3044394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3044394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3044394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3044394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3044394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3044394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3044394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3044394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3044394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3044394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3044394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3044394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3044394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3044394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3044394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3044394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3044394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3044394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3044394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3044394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3044394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3044394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3044394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3044394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3044394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3044394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3044394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3044394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3044394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3044394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3044394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3044394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3044394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3044394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3044394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3044394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3044394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3044394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3044394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3044394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3044394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3044394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3044394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3044394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3044394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3044394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3044394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3044394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3044394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3044394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3044394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3044394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3044394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3044394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3044394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3044394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3044394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3044394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3044394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3044394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3044394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3044394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3478460" y="2419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3478460" y="2400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3478460" y="2381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3478460" y="23625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3478460" y="23435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3478460" y="2324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3478460" y="2305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3478460" y="2286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3478460" y="2267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3478460" y="2248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3478460" y="2229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3478460" y="22102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3478460" y="2191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3478460" y="2172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3478460" y="21530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3478460" y="21339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3478460" y="21149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3478460" y="2095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3478460" y="2076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3478460" y="205782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3478460" y="203878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3478460" y="201974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3478460" y="200069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3478460" y="1981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3478460" y="19626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3478460" y="19434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3478460" y="19244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3478460" y="190538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3478460" y="1886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3478460" y="186730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3478460" y="184826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3478460" y="18292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3478460" y="18101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3478460" y="1791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3478460" y="1772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3478460" y="1753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3478460" y="17339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3478460" y="17148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3478460" y="169582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3478460" y="16767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3478460" y="16577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3478460" y="1638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3478460" y="1619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478460" y="1600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478460" y="15815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478460" y="156252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478460" y="15434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478460" y="15243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478460" y="15053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478460" y="14862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478460" y="14672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478460" y="14481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478460" y="142913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478460" y="141009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478460" y="13910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478460" y="13720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478460" y="13529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478460" y="133382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478460" y="131477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478460" y="12957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478460" y="12766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478460" y="125765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478460" y="123861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478460" y="121956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478460" y="120052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478460" y="11814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478460" y="11624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478460" y="11434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478460" y="11242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478460" y="11052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478460" y="10861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478460" y="106713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478460" y="104808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478460" y="10290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478460" y="101000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478460" y="9909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478460" y="9719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478460" y="9528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478460" y="9338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478460" y="9146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478460" y="8956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478460" y="8766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478460" y="8575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478460" y="8385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478460" y="8194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478460" y="8004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478460" y="7813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478460" y="7623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478460" y="74331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478460" y="72427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478460" y="7051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478460" y="6860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478460" y="6670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478460" y="6480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478460" y="6289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478460" y="6099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1047794" y="1206976"/>
            <a:ext cx="2322195" cy="823594"/>
          </a:xfrm>
          <a:custGeom>
            <a:avLst/>
            <a:gdLst/>
            <a:ahLst/>
            <a:cxnLst/>
            <a:rect l="l" t="t" r="r" b="b"/>
            <a:pathLst>
              <a:path w="2322195" h="823594">
                <a:moveTo>
                  <a:pt x="0" y="708851"/>
                </a:moveTo>
                <a:lnTo>
                  <a:pt x="43406" y="702811"/>
                </a:lnTo>
                <a:lnTo>
                  <a:pt x="130219" y="823000"/>
                </a:lnTo>
                <a:lnTo>
                  <a:pt x="173626" y="810818"/>
                </a:lnTo>
                <a:lnTo>
                  <a:pt x="260439" y="738541"/>
                </a:lnTo>
                <a:lnTo>
                  <a:pt x="347252" y="662680"/>
                </a:lnTo>
                <a:lnTo>
                  <a:pt x="455769" y="783791"/>
                </a:lnTo>
                <a:lnTo>
                  <a:pt x="499175" y="796894"/>
                </a:lnTo>
                <a:lnTo>
                  <a:pt x="542581" y="728917"/>
                </a:lnTo>
                <a:lnTo>
                  <a:pt x="585988" y="761985"/>
                </a:lnTo>
                <a:lnTo>
                  <a:pt x="607692" y="727176"/>
                </a:lnTo>
                <a:lnTo>
                  <a:pt x="694505" y="753282"/>
                </a:lnTo>
                <a:lnTo>
                  <a:pt x="737912" y="703630"/>
                </a:lnTo>
                <a:lnTo>
                  <a:pt x="781216" y="727176"/>
                </a:lnTo>
                <a:lnTo>
                  <a:pt x="824622" y="705370"/>
                </a:lnTo>
                <a:lnTo>
                  <a:pt x="868029" y="678445"/>
                </a:lnTo>
                <a:lnTo>
                  <a:pt x="911435" y="645276"/>
                </a:lnTo>
                <a:lnTo>
                  <a:pt x="954842" y="627871"/>
                </a:lnTo>
                <a:lnTo>
                  <a:pt x="1215282" y="601766"/>
                </a:lnTo>
                <a:lnTo>
                  <a:pt x="1475721" y="730657"/>
                </a:lnTo>
                <a:lnTo>
                  <a:pt x="1692754" y="617430"/>
                </a:lnTo>
                <a:lnTo>
                  <a:pt x="1822973" y="546893"/>
                </a:lnTo>
                <a:lnTo>
                  <a:pt x="1953091" y="423017"/>
                </a:lnTo>
                <a:lnTo>
                  <a:pt x="1974795" y="479734"/>
                </a:lnTo>
                <a:lnTo>
                  <a:pt x="1996498" y="348385"/>
                </a:lnTo>
                <a:lnTo>
                  <a:pt x="2018201" y="313782"/>
                </a:lnTo>
                <a:lnTo>
                  <a:pt x="2039905" y="170149"/>
                </a:lnTo>
                <a:lnTo>
                  <a:pt x="2061607" y="270477"/>
                </a:lnTo>
                <a:lnTo>
                  <a:pt x="2083310" y="230243"/>
                </a:lnTo>
                <a:lnTo>
                  <a:pt x="2105014" y="222258"/>
                </a:lnTo>
                <a:lnTo>
                  <a:pt x="2126717" y="191750"/>
                </a:lnTo>
                <a:lnTo>
                  <a:pt x="2148420" y="183969"/>
                </a:lnTo>
                <a:lnTo>
                  <a:pt x="2170124" y="147421"/>
                </a:lnTo>
                <a:lnTo>
                  <a:pt x="2191827" y="128891"/>
                </a:lnTo>
                <a:lnTo>
                  <a:pt x="2213530" y="128686"/>
                </a:lnTo>
                <a:lnTo>
                  <a:pt x="2235234" y="115275"/>
                </a:lnTo>
                <a:lnTo>
                  <a:pt x="2256937" y="64189"/>
                </a:lnTo>
                <a:lnTo>
                  <a:pt x="2278640" y="70639"/>
                </a:lnTo>
                <a:lnTo>
                  <a:pt x="2300344" y="0"/>
                </a:lnTo>
                <a:lnTo>
                  <a:pt x="2322047" y="9111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033814" y="19018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1037737" y="19057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1077221" y="18958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1081143" y="18997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164034" y="2015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167956" y="2019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207441" y="20038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211363" y="20077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294254" y="19315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298176" y="19354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381066" y="1855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384989" y="1859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489583" y="19767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493506" y="1980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532990" y="19898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536912" y="19938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576396" y="19219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580319" y="19258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619803" y="19549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623726" y="19589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1641507" y="1920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1645429" y="19240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1728319" y="19462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1732242" y="19502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1771726" y="18966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1775648" y="19005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1815030" y="1920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1818953" y="19240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1858437" y="18983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1862359" y="19022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901843" y="18714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1905766" y="18753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1945250" y="18382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949173" y="18421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988657" y="18208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1992579" y="18247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2249096" y="17947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2253018" y="17986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2509536" y="19236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2513458" y="19275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2726568" y="18104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2730491" y="18143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2856788" y="17398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2860711" y="1743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2986906" y="1616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2990828" y="1619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008610" y="16727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012531" y="16766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030312" y="15413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034234" y="1545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052015" y="1506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055938" y="15107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073719" y="13631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077641" y="13670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095422" y="14634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099345" y="14673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117125" y="14232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121048" y="14271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138829" y="14152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142751" y="14191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160532" y="1384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164455" y="1388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182235" y="13769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186158" y="13808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203939" y="13404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207861" y="13443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225642" y="13218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229564" y="13258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247345" y="13216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251268" y="13256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269049" y="1308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272971" y="1312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290751" y="12571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294675" y="12611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312454" y="12636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316378" y="1267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334158" y="11929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338081" y="11969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355862" y="12021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359784" y="12060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1047794" y="1918592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1093350" y="192023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836" y="2743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1120172" y="195944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939" y="2753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1147096" y="1998753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939" y="274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1174123" y="203796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0" y="0"/>
                </a:moveTo>
                <a:lnTo>
                  <a:pt x="3890" y="573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1178013" y="2035710"/>
            <a:ext cx="25400" cy="8255"/>
          </a:xfrm>
          <a:custGeom>
            <a:avLst/>
            <a:gdLst/>
            <a:ahLst/>
            <a:cxnLst/>
            <a:rect l="l" t="t" r="r" b="b"/>
            <a:pathLst>
              <a:path w="25400" h="8255">
                <a:moveTo>
                  <a:pt x="0" y="7985"/>
                </a:moveTo>
                <a:lnTo>
                  <a:pt x="2518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1216813" y="2029977"/>
            <a:ext cx="5080" cy="1905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433"/>
                </a:moveTo>
                <a:lnTo>
                  <a:pt x="460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1221420" y="2012266"/>
            <a:ext cx="22860" cy="17780"/>
          </a:xfrm>
          <a:custGeom>
            <a:avLst/>
            <a:gdLst/>
            <a:ahLst/>
            <a:cxnLst/>
            <a:rect l="l" t="t" r="r" b="b"/>
            <a:pathLst>
              <a:path w="22859" h="17780">
                <a:moveTo>
                  <a:pt x="0" y="17710"/>
                </a:moveTo>
                <a:lnTo>
                  <a:pt x="2241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1254999" y="1982782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1292365" y="1961488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12490"/>
                </a:moveTo>
                <a:lnTo>
                  <a:pt x="158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1308233" y="1953297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4" h="8255">
                <a:moveTo>
                  <a:pt x="0" y="8190"/>
                </a:moveTo>
                <a:lnTo>
                  <a:pt x="1033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1329732" y="1923609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1366893" y="1893920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782"/>
                </a:moveTo>
                <a:lnTo>
                  <a:pt x="2610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1403031" y="190067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3" y="2426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1435893" y="1935279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2" y="2416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1468653" y="1969780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4" y="2416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1501515" y="2004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2047" y="225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1503563" y="2006533"/>
            <a:ext cx="29209" cy="10160"/>
          </a:xfrm>
          <a:custGeom>
            <a:avLst/>
            <a:gdLst/>
            <a:ahLst/>
            <a:cxnLst/>
            <a:rect l="l" t="t" r="r" b="b"/>
            <a:pathLst>
              <a:path w="29209" h="10160">
                <a:moveTo>
                  <a:pt x="0" y="0"/>
                </a:moveTo>
                <a:lnTo>
                  <a:pt x="28664" y="1003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1545639" y="202127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0"/>
                </a:moveTo>
                <a:lnTo>
                  <a:pt x="1330" y="40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1546970" y="1995682"/>
            <a:ext cx="19050" cy="26034"/>
          </a:xfrm>
          <a:custGeom>
            <a:avLst/>
            <a:gdLst/>
            <a:ahLst/>
            <a:cxnLst/>
            <a:rect l="l" t="t" r="r" b="b"/>
            <a:pathLst>
              <a:path w="19050" h="26035">
                <a:moveTo>
                  <a:pt x="0" y="26003"/>
                </a:moveTo>
                <a:lnTo>
                  <a:pt x="1863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1573894" y="1961283"/>
            <a:ext cx="16510" cy="22860"/>
          </a:xfrm>
          <a:custGeom>
            <a:avLst/>
            <a:gdLst/>
            <a:ahLst/>
            <a:cxnLst/>
            <a:rect l="l" t="t" r="r" b="b"/>
            <a:pathLst>
              <a:path w="16509" h="22860">
                <a:moveTo>
                  <a:pt x="0" y="22829"/>
                </a:moveTo>
                <a:lnTo>
                  <a:pt x="1648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1590375" y="1961283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787" y="368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1604299" y="1974899"/>
            <a:ext cx="24130" cy="23495"/>
          </a:xfrm>
          <a:custGeom>
            <a:avLst/>
            <a:gdLst/>
            <a:ahLst/>
            <a:cxnLst/>
            <a:rect l="l" t="t" r="r" b="b"/>
            <a:pathLst>
              <a:path w="24130" h="23494">
                <a:moveTo>
                  <a:pt x="0" y="0"/>
                </a:moveTo>
                <a:lnTo>
                  <a:pt x="23852" y="233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1637775" y="1976127"/>
            <a:ext cx="17780" cy="22860"/>
          </a:xfrm>
          <a:custGeom>
            <a:avLst/>
            <a:gdLst/>
            <a:ahLst/>
            <a:cxnLst/>
            <a:rect l="l" t="t" r="r" b="b"/>
            <a:pathLst>
              <a:path w="17780" h="22860">
                <a:moveTo>
                  <a:pt x="0" y="22421"/>
                </a:moveTo>
                <a:lnTo>
                  <a:pt x="1771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1655486" y="1976127"/>
            <a:ext cx="5080" cy="1905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03" y="1535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1673504" y="1982270"/>
            <a:ext cx="31750" cy="10795"/>
          </a:xfrm>
          <a:custGeom>
            <a:avLst/>
            <a:gdLst/>
            <a:ahLst/>
            <a:cxnLst/>
            <a:rect l="l" t="t" r="r" b="b"/>
            <a:pathLst>
              <a:path w="31750" h="10794">
                <a:moveTo>
                  <a:pt x="0" y="0"/>
                </a:moveTo>
                <a:lnTo>
                  <a:pt x="31531" y="1074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1718548" y="1997729"/>
            <a:ext cx="24130" cy="8255"/>
          </a:xfrm>
          <a:custGeom>
            <a:avLst/>
            <a:gdLst/>
            <a:ahLst/>
            <a:cxnLst/>
            <a:rect l="l" t="t" r="r" b="b"/>
            <a:pathLst>
              <a:path w="24130" h="8255">
                <a:moveTo>
                  <a:pt x="0" y="0"/>
                </a:moveTo>
                <a:lnTo>
                  <a:pt x="23751" y="8087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1742299" y="200018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0" y="5629"/>
                </a:moveTo>
                <a:lnTo>
                  <a:pt x="604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1758781" y="1967528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829"/>
                </a:moveTo>
                <a:lnTo>
                  <a:pt x="2426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1794919" y="1970497"/>
            <a:ext cx="29209" cy="17145"/>
          </a:xfrm>
          <a:custGeom>
            <a:avLst/>
            <a:gdLst/>
            <a:ahLst/>
            <a:cxnLst/>
            <a:rect l="l" t="t" r="r" b="b"/>
            <a:pathLst>
              <a:path w="29210" h="17144">
                <a:moveTo>
                  <a:pt x="0" y="0"/>
                </a:moveTo>
                <a:lnTo>
                  <a:pt x="28766" y="1699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1836278" y="1972340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14741"/>
                </a:moveTo>
                <a:lnTo>
                  <a:pt x="298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1879173" y="1952785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514"/>
                </a:moveTo>
                <a:lnTo>
                  <a:pt x="3040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1922170" y="1928318"/>
            <a:ext cx="28575" cy="17780"/>
          </a:xfrm>
          <a:custGeom>
            <a:avLst/>
            <a:gdLst/>
            <a:ahLst/>
            <a:cxnLst/>
            <a:rect l="l" t="t" r="r" b="b"/>
            <a:pathLst>
              <a:path w="28575" h="17780">
                <a:moveTo>
                  <a:pt x="0" y="17710"/>
                </a:moveTo>
                <a:lnTo>
                  <a:pt x="2825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1963017" y="1913064"/>
            <a:ext cx="32384" cy="8890"/>
          </a:xfrm>
          <a:custGeom>
            <a:avLst/>
            <a:gdLst/>
            <a:ahLst/>
            <a:cxnLst/>
            <a:rect l="l" t="t" r="r" b="b"/>
            <a:pathLst>
              <a:path w="32385" h="8889">
                <a:moveTo>
                  <a:pt x="0" y="8702"/>
                </a:moveTo>
                <a:lnTo>
                  <a:pt x="32145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009188" y="191101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056792" y="1911118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104396" y="1911323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152000" y="1911425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0" y="0"/>
                </a:moveTo>
                <a:lnTo>
                  <a:pt x="33373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199706" y="1911630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247310" y="1911630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5">
                <a:moveTo>
                  <a:pt x="0" y="0"/>
                </a:moveTo>
                <a:lnTo>
                  <a:pt x="15766" y="10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263076" y="1911733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0"/>
                </a:moveTo>
                <a:lnTo>
                  <a:pt x="15765" y="778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291638" y="1925861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334328" y="1947053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377017" y="1968245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4" y="147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419708" y="1989334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844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462398" y="2010526"/>
            <a:ext cx="30480" cy="15240"/>
          </a:xfrm>
          <a:custGeom>
            <a:avLst/>
            <a:gdLst/>
            <a:ahLst/>
            <a:cxnLst/>
            <a:rect l="l" t="t" r="r" b="b"/>
            <a:pathLst>
              <a:path w="30480" h="15239">
                <a:moveTo>
                  <a:pt x="0" y="0"/>
                </a:moveTo>
                <a:lnTo>
                  <a:pt x="29893" y="1474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505088" y="2031615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0" y="0"/>
                </a:moveTo>
                <a:lnTo>
                  <a:pt x="18426" y="9111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523515" y="2038372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2354"/>
                </a:moveTo>
                <a:lnTo>
                  <a:pt x="1259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550132" y="2029465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596918" y="2020661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1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643702" y="2011754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245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690487" y="2002950"/>
            <a:ext cx="33020" cy="6350"/>
          </a:xfrm>
          <a:custGeom>
            <a:avLst/>
            <a:gdLst/>
            <a:ahLst/>
            <a:cxnLst/>
            <a:rect l="l" t="t" r="r" b="b"/>
            <a:pathLst>
              <a:path w="33019" h="6350">
                <a:moveTo>
                  <a:pt x="0" y="6142"/>
                </a:moveTo>
                <a:lnTo>
                  <a:pt x="3275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737272" y="1999674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614"/>
                </a:moveTo>
                <a:lnTo>
                  <a:pt x="327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740548" y="1994965"/>
            <a:ext cx="29845" cy="5080"/>
          </a:xfrm>
          <a:custGeom>
            <a:avLst/>
            <a:gdLst/>
            <a:ahLst/>
            <a:cxnLst/>
            <a:rect l="l" t="t" r="r" b="b"/>
            <a:pathLst>
              <a:path w="29844" h="5080">
                <a:moveTo>
                  <a:pt x="0" y="4709"/>
                </a:moveTo>
                <a:lnTo>
                  <a:pt x="2968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784262" y="1987491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221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831354" y="1980017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323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877729" y="1961590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920829" y="1941320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229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963929" y="1921152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127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3005185" y="1923199"/>
            <a:ext cx="17780" cy="21590"/>
          </a:xfrm>
          <a:custGeom>
            <a:avLst/>
            <a:gdLst/>
            <a:ahLst/>
            <a:cxnLst/>
            <a:rect l="l" t="t" r="r" b="b"/>
            <a:pathLst>
              <a:path w="17780" h="21589">
                <a:moveTo>
                  <a:pt x="0" y="0"/>
                </a:moveTo>
                <a:lnTo>
                  <a:pt x="17404" y="2108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3022589" y="193845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583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3027503" y="189228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18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3039275" y="1858497"/>
            <a:ext cx="5080" cy="20320"/>
          </a:xfrm>
          <a:custGeom>
            <a:avLst/>
            <a:gdLst/>
            <a:ahLst/>
            <a:cxnLst/>
            <a:rect l="l" t="t" r="r" b="b"/>
            <a:pathLst>
              <a:path w="5080" h="20319">
                <a:moveTo>
                  <a:pt x="0" y="19964"/>
                </a:moveTo>
                <a:lnTo>
                  <a:pt x="501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3044292" y="1848260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5" h="10794">
                <a:moveTo>
                  <a:pt x="0" y="10237"/>
                </a:moveTo>
                <a:lnTo>
                  <a:pt x="778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3060672" y="1830037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6960"/>
                </a:moveTo>
                <a:lnTo>
                  <a:pt x="532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3065995" y="1805876"/>
            <a:ext cx="5715" cy="24765"/>
          </a:xfrm>
          <a:custGeom>
            <a:avLst/>
            <a:gdLst/>
            <a:ahLst/>
            <a:cxnLst/>
            <a:rect l="l" t="t" r="r" b="b"/>
            <a:pathLst>
              <a:path w="5714" h="24764">
                <a:moveTo>
                  <a:pt x="0" y="24160"/>
                </a:moveTo>
                <a:lnTo>
                  <a:pt x="532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3074287" y="1759398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4"/>
                </a:moveTo>
                <a:lnTo>
                  <a:pt x="71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3084525" y="1730835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5">
                <a:moveTo>
                  <a:pt x="0" y="14537"/>
                </a:moveTo>
                <a:lnTo>
                  <a:pt x="31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3087699" y="1730835"/>
            <a:ext cx="5080" cy="18415"/>
          </a:xfrm>
          <a:custGeom>
            <a:avLst/>
            <a:gdLst/>
            <a:ahLst/>
            <a:cxnLst/>
            <a:rect l="l" t="t" r="r" b="b"/>
            <a:pathLst>
              <a:path w="5080" h="18414">
                <a:moveTo>
                  <a:pt x="0" y="0"/>
                </a:moveTo>
                <a:lnTo>
                  <a:pt x="4811" y="17813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3096297" y="176236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14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3108890" y="180833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511" y="1842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3109402" y="1782944"/>
            <a:ext cx="15875" cy="27305"/>
          </a:xfrm>
          <a:custGeom>
            <a:avLst/>
            <a:gdLst/>
            <a:ahLst/>
            <a:cxnLst/>
            <a:rect l="l" t="t" r="r" b="b"/>
            <a:pathLst>
              <a:path w="15875" h="27305">
                <a:moveTo>
                  <a:pt x="0" y="27232"/>
                </a:moveTo>
                <a:lnTo>
                  <a:pt x="15868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3133664" y="1765335"/>
            <a:ext cx="19685" cy="6985"/>
          </a:xfrm>
          <a:custGeom>
            <a:avLst/>
            <a:gdLst/>
            <a:ahLst/>
            <a:cxnLst/>
            <a:rect l="l" t="t" r="r" b="b"/>
            <a:pathLst>
              <a:path w="19685" h="6985">
                <a:moveTo>
                  <a:pt x="0" y="6757"/>
                </a:moveTo>
                <a:lnTo>
                  <a:pt x="19144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3152808" y="1755302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10032"/>
                </a:moveTo>
                <a:lnTo>
                  <a:pt x="829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3170212" y="173892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0" y="5323"/>
                </a:moveTo>
                <a:lnTo>
                  <a:pt x="429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3174511" y="1735237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68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3196214" y="173165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583"/>
                </a:moveTo>
                <a:lnTo>
                  <a:pt x="266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3207476" y="1706264"/>
            <a:ext cx="10795" cy="14604"/>
          </a:xfrm>
          <a:custGeom>
            <a:avLst/>
            <a:gdLst/>
            <a:ahLst/>
            <a:cxnLst/>
            <a:rect l="l" t="t" r="r" b="b"/>
            <a:pathLst>
              <a:path w="10794" h="14605">
                <a:moveTo>
                  <a:pt x="0" y="14025"/>
                </a:moveTo>
                <a:lnTo>
                  <a:pt x="10442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3217918" y="1696743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521"/>
                </a:moveTo>
                <a:lnTo>
                  <a:pt x="1269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3242590" y="1690088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69">
                <a:moveTo>
                  <a:pt x="-3573" y="614"/>
                </a:moveTo>
                <a:lnTo>
                  <a:pt x="22307" y="614"/>
                </a:lnTo>
              </a:path>
            </a:pathLst>
          </a:custGeom>
          <a:ln w="8376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3261324" y="1685380"/>
            <a:ext cx="13335" cy="6350"/>
          </a:xfrm>
          <a:custGeom>
            <a:avLst/>
            <a:gdLst/>
            <a:ahLst/>
            <a:cxnLst/>
            <a:rect l="l" t="t" r="r" b="b"/>
            <a:pathLst>
              <a:path w="13335" h="6350">
                <a:moveTo>
                  <a:pt x="0" y="5937"/>
                </a:moveTo>
                <a:lnTo>
                  <a:pt x="1330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3285383" y="164760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484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3310055" y="1643099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10" h="9525">
                <a:moveTo>
                  <a:pt x="0" y="0"/>
                </a:moveTo>
                <a:lnTo>
                  <a:pt x="16379" y="8906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3326434" y="1638287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69">
                <a:moveTo>
                  <a:pt x="0" y="13717"/>
                </a:moveTo>
                <a:lnTo>
                  <a:pt x="522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3336672" y="159467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80">
                <a:moveTo>
                  <a:pt x="0" y="30201"/>
                </a:moveTo>
                <a:lnTo>
                  <a:pt x="11466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3348138" y="159457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511" y="-3573"/>
                </a:moveTo>
                <a:lnTo>
                  <a:pt x="511" y="3676"/>
                </a:lnTo>
              </a:path>
            </a:pathLst>
          </a:custGeom>
          <a:ln w="3175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3363391" y="1591910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69">
                <a:moveTo>
                  <a:pt x="0" y="819"/>
                </a:moveTo>
                <a:lnTo>
                  <a:pt x="6449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1033814" y="1909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1037737" y="19134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1077221" y="19030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1081143" y="19069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1164034" y="20297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1167956" y="20336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1207441" y="2015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1211363" y="2019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1294254" y="1947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1298176" y="19514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1381066" y="18783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1384989" y="18822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1489583" y="19925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1493506" y="19964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1532990" y="20077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1536912" y="20116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1576396" y="19473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1580319" y="19512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1619803" y="19896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1623726" y="1993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1641507" y="19621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1645429" y="19660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1728319" y="1991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1732242" y="19957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1771726" y="19510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1775648" y="19550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1815030" y="19766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1818953" y="19806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1858437" y="19552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1862359" y="19592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1901843" y="19360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1905766" y="19399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1945250" y="19088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1949173" y="19127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1988657" y="18970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1992579" y="19009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2249096" y="18977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2253018" y="19016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2509536" y="2026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2513458" y="2030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2726568" y="19856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2730491" y="19896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2856788" y="19650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2860711" y="1968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2986906" y="1903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2990828" y="1907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3008610" y="19303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3012531" y="19342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3030312" y="18445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3034234" y="18484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3052015" y="18160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3055938" y="18199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3073719" y="17168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3077641" y="17207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3095422" y="1796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3099345" y="18001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3117125" y="17590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3121048" y="17629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3138829" y="17513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3142751" y="17552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3160532" y="17249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3164455" y="1728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3182235" y="17212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3186158" y="17251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3203939" y="16922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3207861" y="16962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3225642" y="16759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3229564" y="16798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3247345" y="16773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3251268" y="16812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3269049" y="16676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3272971" y="16715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3290751" y="16262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3294675" y="16301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3312454" y="16380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3316378" y="1641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3334158" y="15806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8"/>
                </a:lnTo>
                <a:lnTo>
                  <a:pt x="18011" y="27958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3338081" y="15846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3355862" y="15779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3359784" y="15818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1047794" y="1919514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914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1093350" y="19210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330" y="204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1102666" y="1934870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734" y="2764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1129488" y="197438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228" y="19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1138804" y="1988208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734" y="275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1165626" y="2027622"/>
            <a:ext cx="12700" cy="18415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0" y="0"/>
                </a:moveTo>
                <a:lnTo>
                  <a:pt x="12387" y="183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1178013" y="2042467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3480"/>
                </a:moveTo>
                <a:lnTo>
                  <a:pt x="1064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1202174" y="203734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81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1218144" y="2031922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69">
                <a:moveTo>
                  <a:pt x="0" y="1023"/>
                </a:moveTo>
                <a:lnTo>
                  <a:pt x="327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1221420" y="2013392"/>
            <a:ext cx="23495" cy="19050"/>
          </a:xfrm>
          <a:custGeom>
            <a:avLst/>
            <a:gdLst/>
            <a:ahLst/>
            <a:cxnLst/>
            <a:rect l="l" t="t" r="r" b="b"/>
            <a:pathLst>
              <a:path w="23494" h="19050">
                <a:moveTo>
                  <a:pt x="0" y="18529"/>
                </a:moveTo>
                <a:lnTo>
                  <a:pt x="2344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1256125" y="20030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1269229" y="1973568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1306697" y="196353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228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1308233" y="1943981"/>
            <a:ext cx="24765" cy="19685"/>
          </a:xfrm>
          <a:custGeom>
            <a:avLst/>
            <a:gdLst/>
            <a:ahLst/>
            <a:cxnLst/>
            <a:rect l="l" t="t" r="r" b="b"/>
            <a:pathLst>
              <a:path w="24765" h="19685">
                <a:moveTo>
                  <a:pt x="0" y="19553"/>
                </a:moveTo>
                <a:lnTo>
                  <a:pt x="2456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1343962" y="1933641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535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1357066" y="1904055"/>
            <a:ext cx="26670" cy="20955"/>
          </a:xfrm>
          <a:custGeom>
            <a:avLst/>
            <a:gdLst/>
            <a:ahLst/>
            <a:cxnLst/>
            <a:rect l="l" t="t" r="r" b="b"/>
            <a:pathLst>
              <a:path w="26669" h="20955">
                <a:moveTo>
                  <a:pt x="0" y="20679"/>
                </a:moveTo>
                <a:lnTo>
                  <a:pt x="2620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1394534" y="18947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09"/>
                </a:moveTo>
                <a:lnTo>
                  <a:pt x="51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1395046" y="18947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1126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1406103" y="190630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2931" y="2416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1438862" y="1940808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4">
                <a:moveTo>
                  <a:pt x="0" y="0"/>
                </a:moveTo>
                <a:lnTo>
                  <a:pt x="23033" y="2426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1471724" y="19754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638" y="173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1483191" y="1987491"/>
            <a:ext cx="20955" cy="21590"/>
          </a:xfrm>
          <a:custGeom>
            <a:avLst/>
            <a:gdLst/>
            <a:ahLst/>
            <a:cxnLst/>
            <a:rect l="l" t="t" r="r" b="b"/>
            <a:pathLst>
              <a:path w="20955" h="21589">
                <a:moveTo>
                  <a:pt x="0" y="0"/>
                </a:moveTo>
                <a:lnTo>
                  <a:pt x="20372" y="2139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1503563" y="2008888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0" y="0"/>
                </a:moveTo>
                <a:lnTo>
                  <a:pt x="3583" y="133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1520660" y="20150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0"/>
                </a:moveTo>
                <a:lnTo>
                  <a:pt x="2251" y="81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1536322" y="2020661"/>
            <a:ext cx="10795" cy="38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0" y="0"/>
                </a:moveTo>
                <a:lnTo>
                  <a:pt x="10647" y="378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1546970" y="2006635"/>
            <a:ext cx="13335" cy="18415"/>
          </a:xfrm>
          <a:custGeom>
            <a:avLst/>
            <a:gdLst/>
            <a:ahLst/>
            <a:cxnLst/>
            <a:rect l="l" t="t" r="r" b="b"/>
            <a:pathLst>
              <a:path w="13334" h="18414">
                <a:moveTo>
                  <a:pt x="0" y="17813"/>
                </a:moveTo>
                <a:lnTo>
                  <a:pt x="128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1568263" y="1968040"/>
            <a:ext cx="19685" cy="27305"/>
          </a:xfrm>
          <a:custGeom>
            <a:avLst/>
            <a:gdLst/>
            <a:ahLst/>
            <a:cxnLst/>
            <a:rect l="l" t="t" r="r" b="b"/>
            <a:pathLst>
              <a:path w="19684" h="27305">
                <a:moveTo>
                  <a:pt x="0" y="27027"/>
                </a:moveTo>
                <a:lnTo>
                  <a:pt x="1955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1597337" y="19715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1609110" y="1983396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4" h="24130">
                <a:moveTo>
                  <a:pt x="0" y="0"/>
                </a:moveTo>
                <a:lnTo>
                  <a:pt x="23340" y="237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1641563" y="199691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1652005" y="198155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197"/>
                </a:moveTo>
                <a:lnTo>
                  <a:pt x="348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1655486" y="1981553"/>
            <a:ext cx="26670" cy="9525"/>
          </a:xfrm>
          <a:custGeom>
            <a:avLst/>
            <a:gdLst/>
            <a:ahLst/>
            <a:cxnLst/>
            <a:rect l="l" t="t" r="r" b="b"/>
            <a:pathLst>
              <a:path w="26669" h="9525">
                <a:moveTo>
                  <a:pt x="0" y="0"/>
                </a:moveTo>
                <a:lnTo>
                  <a:pt x="26309" y="921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1695309" y="1995579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0"/>
                </a:moveTo>
                <a:lnTo>
                  <a:pt x="31428" y="110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1740252" y="201134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71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1742299" y="201195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2"/>
                </a:moveTo>
                <a:lnTo>
                  <a:pt x="20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1752946" y="1979403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0" y="22727"/>
                </a:moveTo>
                <a:lnTo>
                  <a:pt x="2446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1788264" y="19732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945" y="122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1802495" y="1981963"/>
            <a:ext cx="26670" cy="16510"/>
          </a:xfrm>
          <a:custGeom>
            <a:avLst/>
            <a:gdLst/>
            <a:ahLst/>
            <a:cxnLst/>
            <a:rect l="l" t="t" r="r" b="b"/>
            <a:pathLst>
              <a:path w="26669" h="16510">
                <a:moveTo>
                  <a:pt x="0" y="0"/>
                </a:moveTo>
                <a:lnTo>
                  <a:pt x="26514" y="1597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1829010" y="199691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04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1843854" y="1976127"/>
            <a:ext cx="28575" cy="14604"/>
          </a:xfrm>
          <a:custGeom>
            <a:avLst/>
            <a:gdLst/>
            <a:ahLst/>
            <a:cxnLst/>
            <a:rect l="l" t="t" r="r" b="b"/>
            <a:pathLst>
              <a:path w="28575" h="14605">
                <a:moveTo>
                  <a:pt x="0" y="14333"/>
                </a:moveTo>
                <a:lnTo>
                  <a:pt x="285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1872416" y="197561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510"/>
                </a:moveTo>
                <a:lnTo>
                  <a:pt x="122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1886748" y="19689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21"/>
                </a:moveTo>
                <a:lnTo>
                  <a:pt x="225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1902105" y="1957392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0" y="5938"/>
                </a:moveTo>
                <a:lnTo>
                  <a:pt x="1371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1915823" y="1947667"/>
            <a:ext cx="15875" cy="10160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0" y="9725"/>
                </a:moveTo>
                <a:lnTo>
                  <a:pt x="156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1943669" y="193886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228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1957796" y="193036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819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1959229" y="1922278"/>
            <a:ext cx="31115" cy="8255"/>
          </a:xfrm>
          <a:custGeom>
            <a:avLst/>
            <a:gdLst/>
            <a:ahLst/>
            <a:cxnLst/>
            <a:rect l="l" t="t" r="r" b="b"/>
            <a:pathLst>
              <a:path w="31114" h="8255">
                <a:moveTo>
                  <a:pt x="0" y="8087"/>
                </a:moveTo>
                <a:lnTo>
                  <a:pt x="306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2003762" y="1918899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2051366" y="191941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177" y="-3573"/>
                </a:moveTo>
                <a:lnTo>
                  <a:pt x="1177" y="3676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2068053" y="1919616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2115759" y="192023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2132344" y="1920333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2180050" y="1920844"/>
            <a:ext cx="33655" cy="635"/>
          </a:xfrm>
          <a:custGeom>
            <a:avLst/>
            <a:gdLst/>
            <a:ahLst/>
            <a:cxnLst/>
            <a:rect l="l" t="t" r="r" b="b"/>
            <a:pathLst>
              <a:path w="33655" h="635">
                <a:moveTo>
                  <a:pt x="-3573" y="204"/>
                </a:moveTo>
                <a:lnTo>
                  <a:pt x="36947" y="204"/>
                </a:lnTo>
              </a:path>
            </a:pathLst>
          </a:custGeom>
          <a:ln w="755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2227654" y="19214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2244341" y="1921664"/>
            <a:ext cx="19050" cy="635"/>
          </a:xfrm>
          <a:custGeom>
            <a:avLst/>
            <a:gdLst/>
            <a:ahLst/>
            <a:cxnLst/>
            <a:rect l="l" t="t" r="r" b="b"/>
            <a:pathLst>
              <a:path w="19050" h="635">
                <a:moveTo>
                  <a:pt x="-3573" y="102"/>
                </a:moveTo>
                <a:lnTo>
                  <a:pt x="22308" y="102"/>
                </a:lnTo>
              </a:path>
            </a:pathLst>
          </a:custGeom>
          <a:ln w="7352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2263076" y="1921868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0"/>
                </a:moveTo>
                <a:lnTo>
                  <a:pt x="13104" y="65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2288874" y="193497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2303718" y="1942548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04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2346203" y="1964047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2388586" y="198564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112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2403533" y="1993225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2446018" y="201482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1023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2460862" y="2022300"/>
            <a:ext cx="29845" cy="15240"/>
          </a:xfrm>
          <a:custGeom>
            <a:avLst/>
            <a:gdLst/>
            <a:ahLst/>
            <a:cxnLst/>
            <a:rect l="l" t="t" r="r" b="b"/>
            <a:pathLst>
              <a:path w="29844" h="15239">
                <a:moveTo>
                  <a:pt x="0" y="0"/>
                </a:moveTo>
                <a:lnTo>
                  <a:pt x="29688" y="15151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2503246" y="2043901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19" h="10794">
                <a:moveTo>
                  <a:pt x="0" y="0"/>
                </a:moveTo>
                <a:lnTo>
                  <a:pt x="20269" y="1023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2523515" y="2052295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4" h="1905">
                <a:moveTo>
                  <a:pt x="0" y="1842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2548187" y="204953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2564567" y="2041648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52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2611557" y="203888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2628039" y="2030898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30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2675028" y="2022914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19" h="5714">
                <a:moveTo>
                  <a:pt x="0" y="5629"/>
                </a:moveTo>
                <a:lnTo>
                  <a:pt x="328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2721916" y="202014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2738398" y="201738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2740548" y="2013085"/>
            <a:ext cx="31115" cy="4445"/>
          </a:xfrm>
          <a:custGeom>
            <a:avLst/>
            <a:gdLst/>
            <a:ahLst/>
            <a:cxnLst/>
            <a:rect l="l" t="t" r="r" b="b"/>
            <a:pathLst>
              <a:path w="31114" h="4444">
                <a:moveTo>
                  <a:pt x="0" y="4299"/>
                </a:moveTo>
                <a:lnTo>
                  <a:pt x="308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2785490" y="201073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2802074" y="2004178"/>
            <a:ext cx="33020" cy="5080"/>
          </a:xfrm>
          <a:custGeom>
            <a:avLst/>
            <a:gdLst/>
            <a:ahLst/>
            <a:cxnLst/>
            <a:rect l="l" t="t" r="r" b="b"/>
            <a:pathLst>
              <a:path w="33019" h="5080">
                <a:moveTo>
                  <a:pt x="0" y="4607"/>
                </a:moveTo>
                <a:lnTo>
                  <a:pt x="329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2849269" y="1999163"/>
            <a:ext cx="21590" cy="3175"/>
          </a:xfrm>
          <a:custGeom>
            <a:avLst/>
            <a:gdLst/>
            <a:ahLst/>
            <a:cxnLst/>
            <a:rect l="l" t="t" r="r" b="b"/>
            <a:pathLst>
              <a:path w="21589" h="3175">
                <a:moveTo>
                  <a:pt x="0" y="2968"/>
                </a:moveTo>
                <a:lnTo>
                  <a:pt x="21498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2870767" y="1994248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0" y="4914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2894314" y="198728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2909465" y="1967426"/>
            <a:ext cx="30480" cy="13970"/>
          </a:xfrm>
          <a:custGeom>
            <a:avLst/>
            <a:gdLst/>
            <a:ahLst/>
            <a:cxnLst/>
            <a:rect l="l" t="t" r="r" b="b"/>
            <a:pathLst>
              <a:path w="30480" h="13969">
                <a:moveTo>
                  <a:pt x="0" y="13922"/>
                </a:moveTo>
                <a:lnTo>
                  <a:pt x="303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2952769" y="19603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2967920" y="1940398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80" h="14605">
                <a:moveTo>
                  <a:pt x="0" y="14025"/>
                </a:moveTo>
                <a:lnTo>
                  <a:pt x="302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3008153" y="1947770"/>
            <a:ext cx="14604" cy="17780"/>
          </a:xfrm>
          <a:custGeom>
            <a:avLst/>
            <a:gdLst/>
            <a:ahLst/>
            <a:cxnLst/>
            <a:rect l="l" t="t" r="r" b="b"/>
            <a:pathLst>
              <a:path w="14605" h="17780">
                <a:moveTo>
                  <a:pt x="0" y="0"/>
                </a:moveTo>
                <a:lnTo>
                  <a:pt x="14435" y="1719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3022589" y="1954423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10545"/>
                </a:moveTo>
                <a:lnTo>
                  <a:pt x="266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3028731" y="19382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3032825" y="189197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808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3044599" y="18763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3054632" y="1849796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39">
                <a:moveTo>
                  <a:pt x="0" y="15048"/>
                </a:moveTo>
                <a:lnTo>
                  <a:pt x="1136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3065995" y="1835667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5">
                <a:moveTo>
                  <a:pt x="0" y="14128"/>
                </a:moveTo>
                <a:lnTo>
                  <a:pt x="30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3072137" y="178908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658"/>
                </a:moveTo>
                <a:lnTo>
                  <a:pt x="7064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3082273" y="177280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3085753" y="1749979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8907"/>
                </a:moveTo>
                <a:lnTo>
                  <a:pt x="194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3087699" y="1749979"/>
            <a:ext cx="6350" cy="23495"/>
          </a:xfrm>
          <a:custGeom>
            <a:avLst/>
            <a:gdLst/>
            <a:ahLst/>
            <a:cxnLst/>
            <a:rect l="l" t="t" r="r" b="b"/>
            <a:pathLst>
              <a:path w="6350" h="23494">
                <a:moveTo>
                  <a:pt x="0" y="0"/>
                </a:moveTo>
                <a:lnTo>
                  <a:pt x="6347" y="23444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3097731" y="178724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3102030" y="1803317"/>
            <a:ext cx="7620" cy="27305"/>
          </a:xfrm>
          <a:custGeom>
            <a:avLst/>
            <a:gdLst/>
            <a:ahLst/>
            <a:cxnLst/>
            <a:rect l="l" t="t" r="r" b="b"/>
            <a:pathLst>
              <a:path w="7619" h="27305">
                <a:moveTo>
                  <a:pt x="0" y="0"/>
                </a:moveTo>
                <a:lnTo>
                  <a:pt x="7371" y="27027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3109402" y="182573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607"/>
                </a:moveTo>
                <a:lnTo>
                  <a:pt x="255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3119127" y="1792465"/>
            <a:ext cx="12065" cy="20955"/>
          </a:xfrm>
          <a:custGeom>
            <a:avLst/>
            <a:gdLst/>
            <a:ahLst/>
            <a:cxnLst/>
            <a:rect l="l" t="t" r="r" b="b"/>
            <a:pathLst>
              <a:path w="12064" h="20955">
                <a:moveTo>
                  <a:pt x="0" y="20884"/>
                </a:moveTo>
                <a:lnTo>
                  <a:pt x="11977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3131105" y="1789291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0" y="3173"/>
                </a:moveTo>
                <a:lnTo>
                  <a:pt x="870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3153116" y="178243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3163659" y="1757760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0" y="13513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3174511" y="1755098"/>
            <a:ext cx="15875" cy="3175"/>
          </a:xfrm>
          <a:custGeom>
            <a:avLst/>
            <a:gdLst/>
            <a:ahLst/>
            <a:cxnLst/>
            <a:rect l="l" t="t" r="r" b="b"/>
            <a:pathLst>
              <a:path w="15875" h="3175">
                <a:moveTo>
                  <a:pt x="0" y="2661"/>
                </a:moveTo>
                <a:lnTo>
                  <a:pt x="1576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3201129" y="17455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3211059" y="1724897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0" y="9214"/>
                </a:moveTo>
                <a:lnTo>
                  <a:pt x="685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3217918" y="1711486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69">
                <a:moveTo>
                  <a:pt x="0" y="13410"/>
                </a:moveTo>
                <a:lnTo>
                  <a:pt x="17300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3248426" y="1708824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-3573" y="460"/>
                </a:moveTo>
                <a:lnTo>
                  <a:pt x="16472" y="460"/>
                </a:lnTo>
              </a:path>
            </a:pathLst>
          </a:custGeom>
          <a:ln w="8068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3261324" y="1701350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8395"/>
                </a:moveTo>
                <a:lnTo>
                  <a:pt x="1863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3288045" y="168814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148"/>
                </a:moveTo>
                <a:lnTo>
                  <a:pt x="112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3295722" y="1658148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80">
                <a:moveTo>
                  <a:pt x="0" y="17301"/>
                </a:moveTo>
                <a:lnTo>
                  <a:pt x="900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3304731" y="1658148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0" y="0"/>
                </a:moveTo>
                <a:lnTo>
                  <a:pt x="12080" y="6756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3327663" y="166500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51"/>
                </a:moveTo>
                <a:lnTo>
                  <a:pt x="716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3333498" y="1620473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122"/>
                </a:moveTo>
                <a:lnTo>
                  <a:pt x="116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3353871" y="160931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0" y="2354"/>
                </a:moveTo>
                <a:lnTo>
                  <a:pt x="15969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1033814" y="19104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1037737" y="19143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1077221" y="19039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1081143" y="19079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1164034" y="20319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1167956" y="20358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1207441" y="20179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1211363" y="2021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1294254" y="19495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1298176" y="19534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1381066" y="18807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1384989" y="18846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1489583" y="19949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1493506" y="19988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1532990" y="2010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1536912" y="20143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1576396" y="19504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1580319" y="19543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1619803" y="19944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1623726" y="19984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1641507" y="19675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1645429" y="19714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1728319" y="19980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1732242" y="20020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1771726" y="19577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1775648" y="19616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1815030" y="19839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1818953" y="19878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1858437" y="19621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1862359" y="19660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1901843" y="19434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1905766" y="19473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1945250" y="1916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1949173" y="19203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1988657" y="19049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1992579" y="19088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2249096" y="1907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2253018" y="1911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2509536" y="20401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2513458" y="20440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2726568" y="20034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2730491" y="20073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2856788" y="19851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2860711" y="19891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2986906" y="19251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2990828" y="19291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3008610" y="19509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3012531" y="19549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3030312" y="1864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3034234" y="1868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3052015" y="18358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3055938" y="183973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3073719" y="17359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3077641" y="17399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3095422" y="18163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3099345" y="18202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3117125" y="17784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3121048" y="17824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3138829" y="1770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3142751" y="17745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3160532" y="1743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3164455" y="1747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3182235" y="1740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3186158" y="17441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3203939" y="1710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3207861" y="17148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3225642" y="16942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3229564" y="16981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3247345" y="16957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3251268" y="16996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3269049" y="16860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3272971" y="16899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3"/>
                </a:lnTo>
                <a:lnTo>
                  <a:pt x="7156" y="20113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3290751" y="16441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3294675" y="16480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3312454" y="16563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3316378" y="16602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3334158" y="15985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3338081" y="16024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3355862" y="15953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3359784" y="15992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2914174" y="711578"/>
            <a:ext cx="434340" cy="301625"/>
          </a:xfrm>
          <a:custGeom>
            <a:avLst/>
            <a:gdLst/>
            <a:ahLst/>
            <a:cxnLst/>
            <a:rect l="l" t="t" r="r" b="b"/>
            <a:pathLst>
              <a:path w="434339" h="301625">
                <a:moveTo>
                  <a:pt x="0" y="235567"/>
                </a:moveTo>
                <a:lnTo>
                  <a:pt x="21600" y="97257"/>
                </a:lnTo>
                <a:lnTo>
                  <a:pt x="43304" y="149878"/>
                </a:lnTo>
                <a:lnTo>
                  <a:pt x="65007" y="301395"/>
                </a:lnTo>
                <a:lnTo>
                  <a:pt x="86710" y="288905"/>
                </a:lnTo>
                <a:lnTo>
                  <a:pt x="108414" y="262799"/>
                </a:lnTo>
                <a:lnTo>
                  <a:pt x="130117" y="250104"/>
                </a:lnTo>
                <a:lnTo>
                  <a:pt x="151820" y="168101"/>
                </a:lnTo>
                <a:lnTo>
                  <a:pt x="173524" y="0"/>
                </a:lnTo>
                <a:lnTo>
                  <a:pt x="195227" y="171070"/>
                </a:lnTo>
                <a:lnTo>
                  <a:pt x="216930" y="268122"/>
                </a:lnTo>
                <a:lnTo>
                  <a:pt x="238634" y="238331"/>
                </a:lnTo>
                <a:lnTo>
                  <a:pt x="260337" y="272115"/>
                </a:lnTo>
                <a:lnTo>
                  <a:pt x="282040" y="277746"/>
                </a:lnTo>
                <a:lnTo>
                  <a:pt x="303744" y="210996"/>
                </a:lnTo>
                <a:lnTo>
                  <a:pt x="325446" y="222770"/>
                </a:lnTo>
                <a:lnTo>
                  <a:pt x="347149" y="251640"/>
                </a:lnTo>
                <a:lnTo>
                  <a:pt x="368853" y="251128"/>
                </a:lnTo>
                <a:lnTo>
                  <a:pt x="390556" y="199633"/>
                </a:lnTo>
                <a:lnTo>
                  <a:pt x="412259" y="209359"/>
                </a:lnTo>
                <a:lnTo>
                  <a:pt x="433963" y="231062"/>
                </a:lnTo>
              </a:path>
            </a:pathLst>
          </a:custGeom>
          <a:ln w="1000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2902218" y="93518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7" y="0"/>
                </a:lnTo>
                <a:lnTo>
                  <a:pt x="0" y="8508"/>
                </a:lnTo>
                <a:lnTo>
                  <a:pt x="0" y="15405"/>
                </a:lnTo>
                <a:lnTo>
                  <a:pt x="8507" y="23915"/>
                </a:lnTo>
                <a:lnTo>
                  <a:pt x="15405" y="23915"/>
                </a:lnTo>
                <a:lnTo>
                  <a:pt x="23913" y="15405"/>
                </a:lnTo>
                <a:lnTo>
                  <a:pt x="23913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2906140" y="93911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10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10" y="13210"/>
                </a:lnTo>
                <a:lnTo>
                  <a:pt x="10352" y="16069"/>
                </a:lnTo>
                <a:lnTo>
                  <a:pt x="5717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7" y="0"/>
                </a:lnTo>
                <a:lnTo>
                  <a:pt x="10352" y="0"/>
                </a:lnTo>
                <a:lnTo>
                  <a:pt x="13210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2923818" y="79687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5"/>
                </a:lnTo>
                <a:lnTo>
                  <a:pt x="15405" y="23915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2927741" y="80080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8" y="5717"/>
                </a:lnTo>
                <a:lnTo>
                  <a:pt x="16068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2945521" y="849500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5"/>
                </a:lnTo>
                <a:lnTo>
                  <a:pt x="15405" y="23915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2949444" y="85342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2967225" y="949726"/>
            <a:ext cx="89023" cy="752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3054038" y="86772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3057961" y="87164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8" y="5717"/>
                </a:lnTo>
                <a:lnTo>
                  <a:pt x="16068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3075741" y="699621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29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5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5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3079664" y="70354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09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09" y="13210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3097445" y="870692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7" y="0"/>
                </a:lnTo>
                <a:lnTo>
                  <a:pt x="0" y="8508"/>
                </a:lnTo>
                <a:lnTo>
                  <a:pt x="0" y="15405"/>
                </a:lnTo>
                <a:lnTo>
                  <a:pt x="8507" y="23914"/>
                </a:lnTo>
                <a:lnTo>
                  <a:pt x="15405" y="23914"/>
                </a:lnTo>
                <a:lnTo>
                  <a:pt x="23913" y="15405"/>
                </a:lnTo>
                <a:lnTo>
                  <a:pt x="23913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3101367" y="87461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3210" y="2858"/>
                </a:moveTo>
                <a:lnTo>
                  <a:pt x="16069" y="5717"/>
                </a:lnTo>
                <a:lnTo>
                  <a:pt x="16069" y="10351"/>
                </a:lnTo>
                <a:lnTo>
                  <a:pt x="13210" y="13210"/>
                </a:lnTo>
                <a:lnTo>
                  <a:pt x="10352" y="16069"/>
                </a:lnTo>
                <a:lnTo>
                  <a:pt x="5717" y="16069"/>
                </a:lnTo>
                <a:lnTo>
                  <a:pt x="2858" y="13210"/>
                </a:lnTo>
                <a:lnTo>
                  <a:pt x="0" y="10351"/>
                </a:lnTo>
                <a:lnTo>
                  <a:pt x="0" y="5717"/>
                </a:lnTo>
                <a:lnTo>
                  <a:pt x="2858" y="2858"/>
                </a:lnTo>
                <a:lnTo>
                  <a:pt x="5717" y="0"/>
                </a:lnTo>
                <a:lnTo>
                  <a:pt x="10352" y="0"/>
                </a:lnTo>
                <a:lnTo>
                  <a:pt x="13210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3119148" y="899255"/>
            <a:ext cx="240946" cy="10202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713338" y="594153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96753" y="238890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96753" y="230178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96753" y="221466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96753" y="212754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96753" y="204042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96753" y="195329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96753" y="186617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96753" y="177905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96753" y="169193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96753" y="160480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96753" y="151768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96753" y="143056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96753" y="134344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96753" y="125632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96753" y="116919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96753" y="108207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96753" y="99495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96753" y="90783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96753" y="82071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96753" y="73358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96753" y="64657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80271" y="238890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80271" y="221466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80271" y="204042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80271" y="186617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80271" y="169193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80271" y="151768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80271" y="134344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80271" y="116919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80271" y="99495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80271" y="82071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80271" y="64657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066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 txBox="1"/>
          <p:nvPr/>
        </p:nvSpPr>
        <p:spPr>
          <a:xfrm>
            <a:off x="447259" y="1063474"/>
            <a:ext cx="108585" cy="9086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0.01% wealth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713338" y="2441222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 h="0">
                <a:moveTo>
                  <a:pt x="0" y="0"/>
                </a:moveTo>
                <a:lnTo>
                  <a:pt x="2839139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874270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1308233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1742299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2176365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2610328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3044394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3478460" y="243886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 txBox="1"/>
          <p:nvPr/>
        </p:nvSpPr>
        <p:spPr>
          <a:xfrm>
            <a:off x="558975" y="583006"/>
            <a:ext cx="3024505" cy="20008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18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650">
                <a:latin typeface="Arial"/>
                <a:cs typeface="Arial"/>
              </a:rPr>
              <a:t>16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  <a:spcBef>
                <a:spcPts val="5"/>
              </a:spcBef>
            </a:pPr>
            <a:r>
              <a:rPr dirty="0" sz="65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222885">
              <a:lnSpc>
                <a:spcPct val="100000"/>
              </a:lnSpc>
              <a:spcBef>
                <a:spcPts val="275"/>
              </a:spcBef>
              <a:tabLst>
                <a:tab pos="656590" algn="l"/>
                <a:tab pos="1090930" algn="l"/>
                <a:tab pos="1525270" algn="l"/>
                <a:tab pos="1958975" algn="l"/>
                <a:tab pos="2393315" algn="l"/>
                <a:tab pos="2827020" algn="l"/>
              </a:tabLst>
            </a:pPr>
            <a:r>
              <a:rPr dirty="0" sz="650">
                <a:latin typeface="Arial"/>
                <a:cs typeface="Arial"/>
              </a:rPr>
              <a:t>1905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1925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1945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1965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1985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507771" y="270412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 h="0">
                <a:moveTo>
                  <a:pt x="0" y="0"/>
                </a:moveTo>
                <a:lnTo>
                  <a:pt x="180280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583880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587803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126032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1307926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135563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1403236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1336432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CC67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1340354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CC67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2181381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2228985" y="270412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2245672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2293378" y="270412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2310065" y="27041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2357669" y="270412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3992" y="0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2257593" y="2690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E197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2261516" y="26940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E197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3076335" y="270412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80178" y="0"/>
                </a:lnTo>
              </a:path>
            </a:pathLst>
          </a:custGeom>
          <a:ln w="10006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3154467" y="2692166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15405" y="0"/>
                </a:moveTo>
                <a:lnTo>
                  <a:pt x="8508" y="0"/>
                </a:lnTo>
                <a:lnTo>
                  <a:pt x="0" y="8508"/>
                </a:lnTo>
                <a:lnTo>
                  <a:pt x="0" y="15406"/>
                </a:lnTo>
                <a:lnTo>
                  <a:pt x="8508" y="23914"/>
                </a:lnTo>
                <a:lnTo>
                  <a:pt x="15405" y="23914"/>
                </a:lnTo>
                <a:lnTo>
                  <a:pt x="23914" y="15406"/>
                </a:lnTo>
                <a:lnTo>
                  <a:pt x="23914" y="8508"/>
                </a:lnTo>
                <a:lnTo>
                  <a:pt x="15405" y="0"/>
                </a:lnTo>
                <a:close/>
              </a:path>
            </a:pathLst>
          </a:custGeom>
          <a:solidFill>
            <a:srgbClr val="9105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3158390" y="26960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3209" y="2858"/>
                </a:moveTo>
                <a:lnTo>
                  <a:pt x="16068" y="5716"/>
                </a:lnTo>
                <a:lnTo>
                  <a:pt x="16068" y="10351"/>
                </a:lnTo>
                <a:lnTo>
                  <a:pt x="13209" y="13211"/>
                </a:lnTo>
                <a:lnTo>
                  <a:pt x="10351" y="16069"/>
                </a:lnTo>
                <a:lnTo>
                  <a:pt x="5716" y="16069"/>
                </a:lnTo>
                <a:lnTo>
                  <a:pt x="2858" y="13211"/>
                </a:lnTo>
                <a:lnTo>
                  <a:pt x="0" y="10351"/>
                </a:lnTo>
                <a:lnTo>
                  <a:pt x="0" y="5716"/>
                </a:lnTo>
                <a:lnTo>
                  <a:pt x="2858" y="2858"/>
                </a:lnTo>
                <a:lnTo>
                  <a:pt x="5716" y="0"/>
                </a:lnTo>
                <a:lnTo>
                  <a:pt x="10351" y="0"/>
                </a:lnTo>
                <a:lnTo>
                  <a:pt x="13209" y="2858"/>
                </a:lnTo>
              </a:path>
            </a:pathLst>
          </a:custGeom>
          <a:ln w="7147">
            <a:solidFill>
              <a:srgbClr val="9105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 txBox="1"/>
          <p:nvPr/>
        </p:nvSpPr>
        <p:spPr>
          <a:xfrm>
            <a:off x="474425" y="2629417"/>
            <a:ext cx="3047365" cy="149860"/>
          </a:xfrm>
          <a:prstGeom prst="rect">
            <a:avLst/>
          </a:prstGeom>
          <a:ln w="4765">
            <a:solidFill>
              <a:srgbClr val="000000"/>
            </a:solidFill>
          </a:ln>
        </p:spPr>
        <p:txBody>
          <a:bodyPr wrap="square" lIns="0" tIns="36195" rIns="0" bIns="0" rtlCol="0" vert="horz">
            <a:spAutoFit/>
          </a:bodyPr>
          <a:lstStyle/>
          <a:p>
            <a:pPr marL="261620">
              <a:lnSpc>
                <a:spcPct val="100000"/>
              </a:lnSpc>
              <a:spcBef>
                <a:spcPts val="285"/>
              </a:spcBef>
              <a:tabLst>
                <a:tab pos="1014094" algn="l"/>
                <a:tab pos="1934845" algn="l"/>
                <a:tab pos="2829560" algn="l"/>
              </a:tabLst>
            </a:pPr>
            <a:r>
              <a:rPr dirty="0" sz="500" spc="15">
                <a:latin typeface="Arial"/>
                <a:cs typeface="Arial"/>
              </a:rPr>
              <a:t>CH</a:t>
            </a:r>
            <a:r>
              <a:rPr dirty="0" sz="500" spc="1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(tax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units)	</a:t>
            </a: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</a:t>
            </a:r>
            <a:r>
              <a:rPr dirty="0" sz="500" spc="2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(prop.)	</a:t>
            </a:r>
            <a:r>
              <a:rPr dirty="0" sz="500" spc="10">
                <a:latin typeface="Arial"/>
                <a:cs typeface="Arial"/>
              </a:rPr>
              <a:t>CH, </a:t>
            </a:r>
            <a:r>
              <a:rPr dirty="0" sz="500" spc="5">
                <a:latin typeface="Arial"/>
                <a:cs typeface="Arial"/>
              </a:rPr>
              <a:t>incl.</a:t>
            </a:r>
            <a:r>
              <a:rPr dirty="0" sz="500" spc="20">
                <a:latin typeface="Arial"/>
                <a:cs typeface="Arial"/>
              </a:rPr>
              <a:t> </a:t>
            </a:r>
            <a:r>
              <a:rPr dirty="0" sz="500" spc="10">
                <a:latin typeface="Arial"/>
                <a:cs typeface="Arial"/>
              </a:rPr>
              <a:t>PK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(avg.)	Bilanz</a:t>
            </a:r>
            <a:endParaRPr sz="500">
              <a:latin typeface="Arial"/>
              <a:cs typeface="Arial"/>
            </a:endParaRPr>
          </a:p>
        </p:txBody>
      </p:sp>
      <p:sp>
        <p:nvSpPr>
          <p:cNvPr id="2707" name="object 2707"/>
          <p:cNvSpPr txBox="1"/>
          <p:nvPr/>
        </p:nvSpPr>
        <p:spPr>
          <a:xfrm>
            <a:off x="3747173" y="659213"/>
            <a:ext cx="1661160" cy="137731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61925" marR="30480" indent="-124460">
              <a:lnSpc>
                <a:spcPct val="101499"/>
              </a:lnSpc>
              <a:spcBef>
                <a:spcPts val="80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Steuerdaten </a:t>
            </a:r>
            <a:r>
              <a:rPr dirty="0" sz="900" spc="-5" i="1">
                <a:latin typeface="Arial"/>
                <a:cs typeface="Arial"/>
              </a:rPr>
              <a:t>unterschätzen  </a:t>
            </a:r>
            <a:r>
              <a:rPr dirty="0" sz="900" spc="-10">
                <a:latin typeface="Arial"/>
                <a:cs typeface="Arial"/>
              </a:rPr>
              <a:t>Vermögenskonzentration  möglicherweise </a:t>
            </a:r>
            <a:r>
              <a:rPr dirty="0" sz="900" spc="-15">
                <a:latin typeface="Arial"/>
                <a:cs typeface="Arial"/>
              </a:rPr>
              <a:t>an der</a:t>
            </a:r>
            <a:r>
              <a:rPr dirty="0" sz="900" spc="-9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Spitze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414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Pauschalbesteuerte</a:t>
            </a:r>
            <a:endParaRPr sz="900">
              <a:latin typeface="Arial"/>
              <a:cs typeface="Arial"/>
            </a:endParaRPr>
          </a:p>
          <a:p>
            <a:pPr lvl="1" marL="442595" marR="323850" indent="-132715">
              <a:lnSpc>
                <a:spcPct val="101499"/>
              </a:lnSpc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Doppelzählungen  </a:t>
            </a:r>
            <a:r>
              <a:rPr dirty="0" sz="900" spc="-5">
                <a:latin typeface="Arial"/>
                <a:cs typeface="Arial"/>
              </a:rPr>
              <a:t>Immobilien</a:t>
            </a:r>
            <a:endParaRPr sz="900">
              <a:latin typeface="Arial"/>
              <a:cs typeface="Arial"/>
            </a:endParaRPr>
          </a:p>
          <a:p>
            <a:pPr lvl="1" marL="442595" indent="-133350">
              <a:lnSpc>
                <a:spcPct val="100000"/>
              </a:lnSpc>
              <a:spcBef>
                <a:spcPts val="15"/>
              </a:spcBef>
              <a:buFont typeface="Arial"/>
              <a:buChar char="–"/>
              <a:tabLst>
                <a:tab pos="443230" algn="l"/>
              </a:tabLst>
            </a:pPr>
            <a:r>
              <a:rPr dirty="0" sz="900" spc="-5">
                <a:latin typeface="Arial"/>
                <a:cs typeface="Arial"/>
              </a:rPr>
              <a:t>Steuerhinterziehung?</a:t>
            </a:r>
            <a:endParaRPr sz="900">
              <a:latin typeface="Arial"/>
              <a:cs typeface="Arial"/>
            </a:endParaRPr>
          </a:p>
          <a:p>
            <a:pPr marL="165735" marR="452755" indent="-128270">
              <a:lnSpc>
                <a:spcPct val="101499"/>
              </a:lnSpc>
              <a:spcBef>
                <a:spcPts val="395"/>
              </a:spcBef>
              <a:buFont typeface="Lucida Sans Unicode"/>
              <a:buChar char="•"/>
              <a:tabLst>
                <a:tab pos="166370" algn="l"/>
              </a:tabLst>
            </a:pPr>
            <a:r>
              <a:rPr dirty="0" sz="900" spc="-5">
                <a:latin typeface="Arial"/>
                <a:cs typeface="Arial"/>
              </a:rPr>
              <a:t>Bilanz 300</a:t>
            </a:r>
            <a:r>
              <a:rPr dirty="0" sz="900" spc="-7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Reichste:  Überschätzung</a:t>
            </a:r>
            <a:endParaRPr sz="900">
              <a:latin typeface="Arial"/>
              <a:cs typeface="Arial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 txBox="1"/>
          <p:nvPr/>
        </p:nvSpPr>
        <p:spPr>
          <a:xfrm>
            <a:off x="2611932" y="2866533"/>
            <a:ext cx="2807970" cy="292735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>
                <a:latin typeface="Arial"/>
                <a:cs typeface="Arial"/>
              </a:rPr>
              <a:t>Quellen:  Baselgia &amp; </a:t>
            </a:r>
            <a:r>
              <a:rPr dirty="0" sz="800">
                <a:latin typeface="Arial"/>
                <a:cs typeface="Arial"/>
              </a:rPr>
              <a:t>Martínez </a:t>
            </a:r>
            <a:r>
              <a:rPr dirty="0" sz="800" spc="-5">
                <a:latin typeface="Arial"/>
                <a:cs typeface="Arial"/>
              </a:rPr>
              <a:t>(2024) Föllmi &amp; </a:t>
            </a:r>
            <a:r>
              <a:rPr dirty="0" sz="800">
                <a:latin typeface="Arial"/>
                <a:cs typeface="Arial"/>
              </a:rPr>
              <a:t>Martínez</a:t>
            </a:r>
            <a:r>
              <a:rPr dirty="0" sz="800" spc="-12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(2017)</a:t>
            </a:r>
            <a:endParaRPr sz="800">
              <a:latin typeface="Arial"/>
              <a:cs typeface="Arial"/>
            </a:endParaRPr>
          </a:p>
          <a:p>
            <a:pPr algn="r" marR="17780">
              <a:lnSpc>
                <a:spcPct val="100000"/>
              </a:lnSpc>
              <a:spcBef>
                <a:spcPts val="515"/>
              </a:spcBef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52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5"/>
            <a:ext cx="5759988" cy="323999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699295" y="223816"/>
            <a:ext cx="461798" cy="13330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40674" y="223816"/>
            <a:ext cx="350520" cy="132715"/>
          </a:xfrm>
          <a:custGeom>
            <a:avLst/>
            <a:gdLst/>
            <a:ahLst/>
            <a:cxnLst/>
            <a:rect l="l" t="t" r="r" b="b"/>
            <a:pathLst>
              <a:path w="350520" h="132715">
                <a:moveTo>
                  <a:pt x="279405" y="0"/>
                </a:moveTo>
                <a:lnTo>
                  <a:pt x="26554" y="0"/>
                </a:lnTo>
                <a:lnTo>
                  <a:pt x="0" y="132220"/>
                </a:lnTo>
                <a:lnTo>
                  <a:pt x="100813" y="132220"/>
                </a:lnTo>
                <a:lnTo>
                  <a:pt x="107416" y="99171"/>
                </a:lnTo>
                <a:lnTo>
                  <a:pt x="47892" y="99171"/>
                </a:lnTo>
                <a:lnTo>
                  <a:pt x="51502" y="80989"/>
                </a:lnTo>
                <a:lnTo>
                  <a:pt x="111006" y="80989"/>
                </a:lnTo>
                <a:lnTo>
                  <a:pt x="116996" y="51233"/>
                </a:lnTo>
                <a:lnTo>
                  <a:pt x="57479" y="51233"/>
                </a:lnTo>
                <a:lnTo>
                  <a:pt x="61081" y="33051"/>
                </a:lnTo>
                <a:lnTo>
                  <a:pt x="272667" y="33051"/>
                </a:lnTo>
                <a:lnTo>
                  <a:pt x="279405" y="0"/>
                </a:lnTo>
                <a:close/>
              </a:path>
              <a:path w="350520" h="132715">
                <a:moveTo>
                  <a:pt x="196746" y="33051"/>
                </a:moveTo>
                <a:lnTo>
                  <a:pt x="155427" y="33051"/>
                </a:lnTo>
                <a:lnTo>
                  <a:pt x="135509" y="132220"/>
                </a:lnTo>
                <a:lnTo>
                  <a:pt x="176830" y="132220"/>
                </a:lnTo>
                <a:lnTo>
                  <a:pt x="196746" y="33051"/>
                </a:lnTo>
                <a:close/>
              </a:path>
              <a:path w="350520" h="132715">
                <a:moveTo>
                  <a:pt x="272667" y="33051"/>
                </a:moveTo>
                <a:lnTo>
                  <a:pt x="231437" y="33051"/>
                </a:lnTo>
                <a:lnTo>
                  <a:pt x="211521" y="132220"/>
                </a:lnTo>
                <a:lnTo>
                  <a:pt x="252852" y="132220"/>
                </a:lnTo>
                <a:lnTo>
                  <a:pt x="263049" y="80989"/>
                </a:lnTo>
                <a:lnTo>
                  <a:pt x="334204" y="80989"/>
                </a:lnTo>
                <a:lnTo>
                  <a:pt x="340183" y="51233"/>
                </a:lnTo>
                <a:lnTo>
                  <a:pt x="268960" y="51233"/>
                </a:lnTo>
                <a:lnTo>
                  <a:pt x="272667" y="33051"/>
                </a:lnTo>
                <a:close/>
              </a:path>
              <a:path w="350520" h="132715">
                <a:moveTo>
                  <a:pt x="334204" y="80989"/>
                </a:moveTo>
                <a:lnTo>
                  <a:pt x="292789" y="80989"/>
                </a:lnTo>
                <a:lnTo>
                  <a:pt x="282592" y="132220"/>
                </a:lnTo>
                <a:lnTo>
                  <a:pt x="323911" y="132220"/>
                </a:lnTo>
                <a:lnTo>
                  <a:pt x="334204" y="80989"/>
                </a:lnTo>
                <a:close/>
              </a:path>
              <a:path w="350520" h="132715">
                <a:moveTo>
                  <a:pt x="350478" y="0"/>
                </a:moveTo>
                <a:lnTo>
                  <a:pt x="309154" y="0"/>
                </a:lnTo>
                <a:lnTo>
                  <a:pt x="298706" y="51233"/>
                </a:lnTo>
                <a:lnTo>
                  <a:pt x="340183" y="51233"/>
                </a:lnTo>
                <a:lnTo>
                  <a:pt x="350478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057203" y="158403"/>
            <a:ext cx="220193" cy="1439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302833" y="243415"/>
            <a:ext cx="27940" cy="58419"/>
          </a:xfrm>
          <a:custGeom>
            <a:avLst/>
            <a:gdLst/>
            <a:ahLst/>
            <a:cxnLst/>
            <a:rect l="l" t="t" r="r" b="b"/>
            <a:pathLst>
              <a:path w="27939" h="58420">
                <a:moveTo>
                  <a:pt x="0" y="58420"/>
                </a:moveTo>
                <a:lnTo>
                  <a:pt x="27649" y="58420"/>
                </a:lnTo>
                <a:lnTo>
                  <a:pt x="27649" y="0"/>
                </a:lnTo>
                <a:lnTo>
                  <a:pt x="0" y="0"/>
                </a:lnTo>
                <a:lnTo>
                  <a:pt x="0" y="584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302833" y="219285"/>
            <a:ext cx="83820" cy="24130"/>
          </a:xfrm>
          <a:custGeom>
            <a:avLst/>
            <a:gdLst/>
            <a:ahLst/>
            <a:cxnLst/>
            <a:rect l="l" t="t" r="r" b="b"/>
            <a:pathLst>
              <a:path w="83820" h="24129">
                <a:moveTo>
                  <a:pt x="0" y="24130"/>
                </a:moveTo>
                <a:lnTo>
                  <a:pt x="83538" y="24130"/>
                </a:lnTo>
                <a:lnTo>
                  <a:pt x="83538" y="0"/>
                </a:lnTo>
                <a:lnTo>
                  <a:pt x="0" y="0"/>
                </a:lnTo>
                <a:lnTo>
                  <a:pt x="0" y="2413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302833" y="183725"/>
            <a:ext cx="27940" cy="35560"/>
          </a:xfrm>
          <a:custGeom>
            <a:avLst/>
            <a:gdLst/>
            <a:ahLst/>
            <a:cxnLst/>
            <a:rect l="l" t="t" r="r" b="b"/>
            <a:pathLst>
              <a:path w="27939" h="35560">
                <a:moveTo>
                  <a:pt x="0" y="35559"/>
                </a:moveTo>
                <a:lnTo>
                  <a:pt x="27649" y="35559"/>
                </a:lnTo>
                <a:lnTo>
                  <a:pt x="27649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302833" y="171660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0" y="0"/>
                </a:moveTo>
                <a:lnTo>
                  <a:pt x="93282" y="0"/>
                </a:lnTo>
              </a:path>
            </a:pathLst>
          </a:custGeom>
          <a:ln w="2413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343204" y="1814837"/>
            <a:ext cx="1653539" cy="7950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6510">
              <a:lnSpc>
                <a:spcPct val="100000"/>
              </a:lnSpc>
              <a:spcBef>
                <a:spcPts val="95"/>
              </a:spcBef>
            </a:pPr>
            <a:r>
              <a:rPr dirty="0" sz="900" spc="-5">
                <a:latin typeface="Arial"/>
                <a:cs typeface="Arial"/>
              </a:rPr>
              <a:t>ETH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Zürich</a:t>
            </a:r>
            <a:endParaRPr sz="90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15"/>
              </a:spcBef>
            </a:pPr>
            <a:r>
              <a:rPr dirty="0" sz="900" spc="-20">
                <a:latin typeface="Arial"/>
                <a:cs typeface="Arial"/>
              </a:rPr>
              <a:t>KOF</a:t>
            </a:r>
            <a:r>
              <a:rPr dirty="0" sz="900" spc="-35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Konjunkturforschungsstelle</a:t>
            </a:r>
            <a:endParaRPr sz="90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615"/>
              </a:spcBef>
            </a:pPr>
            <a:r>
              <a:rPr dirty="0" sz="900" spc="-5">
                <a:latin typeface="Arial"/>
                <a:cs typeface="Arial"/>
              </a:rPr>
              <a:t>Leonhardstrasse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21</a:t>
            </a:r>
            <a:endParaRPr sz="900">
              <a:latin typeface="Arial"/>
              <a:cs typeface="Arial"/>
            </a:endParaRPr>
          </a:p>
          <a:p>
            <a:pPr marL="12700" marR="813435" indent="3810">
              <a:lnSpc>
                <a:spcPct val="101499"/>
              </a:lnSpc>
            </a:pPr>
            <a:r>
              <a:rPr dirty="0" sz="900" spc="-5">
                <a:latin typeface="Arial"/>
                <a:cs typeface="Arial"/>
              </a:rPr>
              <a:t>8092 Zürich  </a:t>
            </a:r>
            <a:r>
              <a:rPr dirty="0" sz="900" spc="-5">
                <a:latin typeface="Arial"/>
                <a:cs typeface="Arial"/>
                <a:hlinkClick r:id="rId5"/>
              </a:rPr>
              <a:t>ww</a:t>
            </a:r>
            <a:r>
              <a:rPr dirty="0" sz="900" spc="-50">
                <a:latin typeface="Arial"/>
                <a:cs typeface="Arial"/>
                <a:hlinkClick r:id="rId5"/>
              </a:rPr>
              <a:t>w</a:t>
            </a:r>
            <a:r>
              <a:rPr dirty="0" sz="900" spc="-5">
                <a:latin typeface="Arial"/>
                <a:cs typeface="Arial"/>
                <a:hlinkClick r:id="rId5"/>
              </a:rPr>
              <a:t>.</a:t>
            </a:r>
            <a:r>
              <a:rPr dirty="0" sz="900" spc="-25">
                <a:latin typeface="Arial"/>
                <a:cs typeface="Arial"/>
                <a:hlinkClick r:id="rId5"/>
              </a:rPr>
              <a:t>k</a:t>
            </a:r>
            <a:r>
              <a:rPr dirty="0" sz="900" spc="-5">
                <a:latin typeface="Arial"/>
                <a:cs typeface="Arial"/>
                <a:hlinkClick r:id="rId5"/>
              </a:rPr>
              <a:t>of.</a:t>
            </a:r>
            <a:r>
              <a:rPr dirty="0" sz="900" spc="-15">
                <a:latin typeface="Arial"/>
                <a:cs typeface="Arial"/>
                <a:hlinkClick r:id="rId5"/>
              </a:rPr>
              <a:t>e</a:t>
            </a:r>
            <a:r>
              <a:rPr dirty="0" sz="900" spc="-10">
                <a:latin typeface="Arial"/>
                <a:cs typeface="Arial"/>
                <a:hlinkClick r:id="rId5"/>
              </a:rPr>
              <a:t>t</a:t>
            </a:r>
            <a:r>
              <a:rPr dirty="0" sz="900" spc="-5">
                <a:latin typeface="Arial"/>
                <a:cs typeface="Arial"/>
                <a:hlinkClick r:id="rId5"/>
              </a:rPr>
              <a:t>hz.ch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3818254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Anteil </a:t>
            </a:r>
            <a:r>
              <a:rPr dirty="0" spc="-5"/>
              <a:t>der </a:t>
            </a:r>
            <a:r>
              <a:rPr dirty="0" spc="-40"/>
              <a:t>Top </a:t>
            </a:r>
            <a:r>
              <a:rPr dirty="0" spc="-5"/>
              <a:t>1% </a:t>
            </a:r>
            <a:r>
              <a:rPr dirty="0" spc="-15"/>
              <a:t>Vermögendsten </a:t>
            </a:r>
            <a:r>
              <a:rPr dirty="0" spc="-5"/>
              <a:t>am</a:t>
            </a:r>
            <a:r>
              <a:rPr dirty="0" spc="55"/>
              <a:t> </a:t>
            </a:r>
            <a:r>
              <a:rPr dirty="0" spc="-5"/>
              <a:t>Gesamtvermögen</a:t>
            </a:r>
          </a:p>
        </p:txBody>
      </p:sp>
      <p:sp>
        <p:nvSpPr>
          <p:cNvPr id="3" name="object 3"/>
          <p:cNvSpPr/>
          <p:nvPr/>
        </p:nvSpPr>
        <p:spPr>
          <a:xfrm>
            <a:off x="715106" y="499228"/>
            <a:ext cx="2835275" cy="1842770"/>
          </a:xfrm>
          <a:custGeom>
            <a:avLst/>
            <a:gdLst/>
            <a:ahLst/>
            <a:cxnLst/>
            <a:rect l="l" t="t" r="r" b="b"/>
            <a:pathLst>
              <a:path w="2835275" h="1842770">
                <a:moveTo>
                  <a:pt x="0" y="0"/>
                </a:moveTo>
                <a:lnTo>
                  <a:pt x="2834988" y="0"/>
                </a:lnTo>
                <a:lnTo>
                  <a:pt x="28349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12723" y="2146328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12723" y="2001159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12723" y="185599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12723" y="1710821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12723" y="156555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12723" y="142038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12723" y="1275211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12723" y="1130041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12723" y="98477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12723" y="839601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12723" y="694432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1272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3176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5080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6984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8899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0803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2707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4611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6515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8420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90324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92228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94132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96036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97940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99855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01759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03663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05567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07471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09375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11280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13184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15088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16992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18896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20811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22715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24619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26523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28427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30331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32236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34140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36044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37948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39852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41767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43671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45575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47479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49383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51287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53192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55096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57000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58904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60818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62723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64627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66531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68435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70339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72243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741890" y="1998600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942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76052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77956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79860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81774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83679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85583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87487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89391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91295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93199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95103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97008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98912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00816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02730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04634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06539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08443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10347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12251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14155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16059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17964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19868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21772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23686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25590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27495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29399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31303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33207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35111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37015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38920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40824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42728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44642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46546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48451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50355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52259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54163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56067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57971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59876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61780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63684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65598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67502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69407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71311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73215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75119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77023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78927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80831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82736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84650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86554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88458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90362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92267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94171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96075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97979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99883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301787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303692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05606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07510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09414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11319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13223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151273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17031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18935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20839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22743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246481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26562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284666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30370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32274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34179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360832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987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9891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41795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436998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456040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475184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494225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513267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532309" y="200115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551351" y="20011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1272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3176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5080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6984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8899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80803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82707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84611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86515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88420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90324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92228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94132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96036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97940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99855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01759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03663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05567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07471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09375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11280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13184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15088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16992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18896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20811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22715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24619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26523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28427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30331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32236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34140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36044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37948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39852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41767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43671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45575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47479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49383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1287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53192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55096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57000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58904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60818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62723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64627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66531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68435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70339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72243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741890" y="1708439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0" y="0"/>
                </a:moveTo>
                <a:lnTo>
                  <a:pt x="0" y="678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76052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77956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79860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81774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83679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85583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87487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89391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91295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93199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95103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97008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98912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200816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202730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204634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206539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208443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210347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212251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14155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16059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17964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9868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21772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23686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25590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27495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29399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31303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33207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35111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37015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38920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40824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42728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44642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46546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48451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50355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52259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54163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56067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57971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59876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61780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63684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65598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67502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69407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71311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73215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75119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77023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78927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80831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82736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84650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86554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88458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90362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92267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94171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96075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97979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99883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301787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303692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305606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307510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309414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311319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313223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3151273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17031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18935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20839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22743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246481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26562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284666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30370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32274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34179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360832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37987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39891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41795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436998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456040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475184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494225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513267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532309" y="17108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551351" y="1710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1272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317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5080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698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8899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80803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82707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84611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86515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88420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90324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92228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94132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96036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9794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99855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01759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03663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05567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07471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09375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11280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13184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1508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16992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18896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20811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22715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24619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26523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28427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30331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32236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34140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36044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37948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39852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41767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43671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45575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47479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49383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51287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53192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55096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57000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58904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60818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62723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64627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66531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68435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70339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72243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74148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76052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77956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79860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8177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8367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85583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87487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89391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91295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93199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95103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97008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98912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0081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0273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04634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06539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08443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10347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12251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14155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16059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17964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19868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21772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23686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25590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27495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29399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31303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33207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35111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37015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38920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40824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4272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44642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46546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48451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50355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52259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54163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56067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57971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59876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61780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63684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65598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67502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69407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71311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73215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75119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77023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78927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80831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82736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84650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86554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88458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90362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92267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94171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96075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97979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99883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301787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303692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30560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07510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30941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31131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313223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315127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17031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18935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20839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22743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24648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26562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28466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33037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332274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3417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36083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37987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39891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41795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43699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345604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34751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349422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351326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353230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3551351" y="1420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1272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3176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5080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6984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8899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80803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82707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84611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86515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88420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90324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92228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94132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96036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97940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99855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01759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03663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05567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07471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09375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11280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13184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15088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16992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18896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20811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22715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24619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26523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28427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30331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32236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34140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36044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37948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39852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41767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43671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45575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47479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49383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51287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53192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55096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57000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58904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60818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62723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64627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66531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68435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70339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72243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74148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76052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77956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79860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81774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83679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85583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87487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89391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91295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93199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95103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97008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198912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00816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02730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04634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06539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08443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10347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12251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14155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16059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17964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19868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21772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23686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25590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27495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29399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31303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33207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35111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37015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38920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40824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42728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44642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46546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48451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50355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52259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54163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256067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257971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259876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261780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263684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265598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267502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269407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271311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273215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275119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277023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278927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280831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282736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284650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286554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288458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290362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292267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294171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296075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297979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299883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301787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303692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305606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307510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09414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11319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13223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151273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17031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18935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20839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22743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246481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26562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284666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30370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32274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34179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360832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37987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39891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41795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436998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456040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475184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3494225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3513267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3532309" y="113004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3551351" y="11300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1272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3176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5080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6984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8899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80803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82707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84611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86515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88420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90324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92228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94132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96036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97940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99855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101759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103663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105567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07471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09375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11280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13184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15088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16992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18896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20811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22715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24619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26523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28427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30331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32236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34140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36044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37948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39852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41767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43671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45575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47479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49383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51287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53192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55096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57000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58904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60818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62723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64627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66531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68435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70339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72243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741890" y="836529"/>
            <a:ext cx="0" cy="5715"/>
          </a:xfrm>
          <a:custGeom>
            <a:avLst/>
            <a:gdLst/>
            <a:ahLst/>
            <a:cxnLst/>
            <a:rect l="l" t="t" r="r" b="b"/>
            <a:pathLst>
              <a:path w="0" h="5715">
                <a:moveTo>
                  <a:pt x="0" y="0"/>
                </a:moveTo>
                <a:lnTo>
                  <a:pt x="0" y="545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76052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77956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79860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81774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83679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85583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87487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89391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91295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93199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95103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97008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98912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200816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202730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204634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206539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208443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210347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212251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214155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216059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217964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19868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21772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223686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225590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227495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229399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31303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33207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35111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37015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38920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40824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42728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44642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46546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48451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50355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52259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54163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56067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57971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59876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61780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63684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65598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67502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69407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71311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73215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75119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77023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78927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80831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82736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84650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86554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88458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90362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92267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94171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96075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97979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99883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301787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303692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305606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307510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309414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311319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313223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3151273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17031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18935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20839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22743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246481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26562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284666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30370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332274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334179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360832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37987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39891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41795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436998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456040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3475184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3494225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3513267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532309" y="83960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3551351" y="8396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1272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3176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5080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6984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8899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80803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82707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84611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86515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88420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90324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92228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94132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96036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97940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99855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01759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03663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05567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07471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09375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11280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13184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15088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16992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18896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20811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22715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24619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26523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28427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30331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32236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34140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36044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37948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39852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41767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43671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45575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47479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49383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51287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53192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55096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57000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58904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60818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62723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64627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66531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68435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170339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172243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1741890" y="54688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17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176052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77956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179860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181774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183679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185583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187487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189391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191295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193199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195103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197008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198912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00816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02730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04634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206539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08443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10347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12251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14155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16059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17964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19868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21772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23686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25590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27495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29399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31303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33207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35111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37015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38920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40824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42728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44642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246546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248451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50355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252259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254163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56067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257971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259876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261780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263684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265598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267502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269407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271311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273215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275119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277023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278927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280831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282736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284650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286554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288458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290362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292267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294171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296075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297979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299883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301787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303692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305606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307510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309414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311319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313223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3151273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17031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18935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320839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22743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3246481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326562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3284666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330370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332274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334179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3360832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3379874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339891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341795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3436998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3456040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3477962" y="546880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6170"/>
                </a:lnTo>
              </a:path>
            </a:pathLst>
          </a:custGeom>
          <a:ln w="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3494225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3513267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532309" y="54926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3551351" y="5492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873655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873655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873655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873655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873655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873655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873655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873655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873655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873655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873655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873655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873655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873655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873655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873655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873655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873655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873655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873655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873655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873655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873655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873655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873655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873655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873655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873655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873655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873655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873655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873655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873655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873655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873655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873655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873655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873655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873655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873655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873655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873655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873655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873655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873655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873655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873655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873655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873655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873655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873655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873655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873655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873655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873655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873655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873655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873655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873655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873655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873655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873655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873655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873655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873655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873655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873655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873655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873655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873655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873655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873655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873655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873655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873655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873655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873655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873655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873655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873655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873655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873655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873655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873655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873655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873655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873655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873655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873655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873655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873655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873655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873655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873655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873655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873655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307721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307721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307721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307721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307721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307721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307721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307721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307721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307721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307721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307721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307721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307721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307721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307721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307721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307721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307721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307721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307721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307721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307721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307721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307721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307721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307721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307721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307721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307721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307721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307721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307721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307721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307721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307721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307721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307721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307721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307721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307721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307721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307721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307721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307721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307721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307721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307721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1307721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1307721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1307721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1307721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1307721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1307721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1307721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1307721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1307721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307721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307721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307721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307721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1307721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1307721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1307721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1307721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1307721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1307721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1307721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307721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307721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307721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307721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1307721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1307721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1307721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1307721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307721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307721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307721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307721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307721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307721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307721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307721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307721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307721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307721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307721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307721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307721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307721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307721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307721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307721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307721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307721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741890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741890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741890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741890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741890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741890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741890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741890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741890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741890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741890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741890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741890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741890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741890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741890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741890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741890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741890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741890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741890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741890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741890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741890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741890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741890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741890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741890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741890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741890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741890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741890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741890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741890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741890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741890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741890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1741890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1741890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1741890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1741890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741890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1741890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1741890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1741890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1741890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1741890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1741890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1741890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1741890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1741890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1741890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1741890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1741890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1741890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1741890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1741890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1741890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1741890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1741890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1741890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1741890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1741890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1741890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1741890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1741890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1741890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1741890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1741890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1741890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1741890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1741890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1741890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1741890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1741890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1741890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1741890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1741890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1741890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741890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1741890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1741890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1741890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1741890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741890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741890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741890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741890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741890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741890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741890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1741890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2176058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2176058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2176058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2176058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2176058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2176058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2176058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2176058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2176058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2176058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2176058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2176058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2176058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2176058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2176058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2176058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2176058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2176058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2176058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2176058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2176058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2176058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2176058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2176058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2176058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2176058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2176058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2176058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2176058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2176058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2176058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2176058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2176058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2176058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2176058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2176058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2176058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2176058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2176058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2176058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2176058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2176058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2176058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2176058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2176058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2176058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2176058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2176058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2176058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2176058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2176058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2176058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2176058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2176058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2176058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2176058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2176058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2176058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2176058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2176058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2176058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2176058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2176058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2176058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176058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176058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176058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176058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2176058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2176058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2176058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2176058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2176058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176058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2176058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2176058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2176058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2176058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2176058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2176058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2176058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2176058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2176058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2176058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2176058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2176058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2176058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2176058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2176058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2176058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2176058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2176058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2176058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2176058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2176058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2176058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2610123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2610123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2610123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2610123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2610123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2610123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2610123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2610123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2610123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2610123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2610123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2610123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2610123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2610123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2610123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2610123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2610123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2610123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2610123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2610123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2610123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2610123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2610123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2610123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2610123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2610123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2610123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2610123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2610123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2610123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2610123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2610123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2610123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2610123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2610123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2610123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2610123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2610123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2610123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2610123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2610123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2610123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2610123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2610123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2610123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2610123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2610123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2610123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2610123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2610123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2610123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2610123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2610123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2610123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2610123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2610123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2610123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2610123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2610123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2610123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2610123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2610123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2610123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2610123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2610123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2610123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2610123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2610123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2610123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2610123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2610123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2610123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2610123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2610123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2610123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2610123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2610123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2610123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2610123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2610123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2610123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2610123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2610123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2610123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2610123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2610123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2610123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2610123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2610123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2610123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2610123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2610123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2610123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2610123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2610123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2610123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3044292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3044292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3044292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3044292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3044292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3044292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3044292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3044292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3044292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3044292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3044292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3044292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3044292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3044292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3044292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3044292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3044292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3044292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3044292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3044292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3044292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3044292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3044292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3044292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3044292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3044292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3044292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3044292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3044292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3044292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3044292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3044292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3044292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3044292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3044292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3044292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3044292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3044292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3044292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3044292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3044292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3044292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3044292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3044292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3044292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3044292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3044292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3044292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3044292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3044292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3044292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3044292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3044292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3044292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3044292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3044292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3044292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3044292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3044292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3044292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3044292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3044292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3044292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3044292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3044292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3044292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3044292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3044292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3044292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3044292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3044292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3044292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3044292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3044292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3044292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3044292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3044292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3044292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3044292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3044292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3044292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3044292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3044292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3044292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3044292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3044292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3044292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3044292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3044292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3044292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3044292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3044292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3044292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3044292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3044292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3044292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3478358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3478358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3478358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3478358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3478358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3478358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3478358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3478358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3478358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3478358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3478358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3478358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3478358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3478358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3478358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3478358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3478358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3478358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3478358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3478358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3478358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3478358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3478358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3478358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3478358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3478358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3478358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3478358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3478358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3478358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3478358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3478358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3478358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3478358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3478358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3478358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3478358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3478358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3478358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3478358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3478358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3478358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3478358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3478358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3478358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3478358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3478358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3478358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3478358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3478358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3478358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3478358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3478358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3478358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3478358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3478358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3478358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3478358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3478358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3478358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3478358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3478358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3478358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3478358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3478358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3478358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3478358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3478358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3478358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3478358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3478358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3478358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3478358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3478358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3478358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3478358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3478358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3478358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3478358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3478358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3478358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3478358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3478358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3478358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3478358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3478358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3478358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3478358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3478358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3478358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3478358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3478358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3478358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3478358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3478358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1047179" y="894270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09">
                <a:moveTo>
                  <a:pt x="0" y="0"/>
                </a:moveTo>
                <a:lnTo>
                  <a:pt x="21703" y="1597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1068883" y="910240"/>
            <a:ext cx="6985" cy="0"/>
          </a:xfrm>
          <a:custGeom>
            <a:avLst/>
            <a:gdLst/>
            <a:ahLst/>
            <a:cxnLst/>
            <a:rect l="l" t="t" r="r" b="b"/>
            <a:pathLst>
              <a:path w="6984" h="0">
                <a:moveTo>
                  <a:pt x="0" y="0"/>
                </a:moveTo>
                <a:lnTo>
                  <a:pt x="64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089562" y="91024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563" y="-3573"/>
                </a:moveTo>
                <a:lnTo>
                  <a:pt x="563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090688" y="91024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511" y="12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097035" y="924470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1115463" y="96839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8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120786" y="984258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646" y="3163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1135323" y="1029611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858" y="3265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1145151" y="107619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148530" y="1092470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961" y="326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159074" y="111253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1163476" y="106656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146"/>
                </a:moveTo>
                <a:lnTo>
                  <a:pt x="87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1175966" y="1047015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573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177501" y="1047015"/>
            <a:ext cx="5080" cy="27305"/>
          </a:xfrm>
          <a:custGeom>
            <a:avLst/>
            <a:gdLst/>
            <a:ahLst/>
            <a:cxnLst/>
            <a:rect l="l" t="t" r="r" b="b"/>
            <a:pathLst>
              <a:path w="5080" h="27305">
                <a:moveTo>
                  <a:pt x="0" y="0"/>
                </a:moveTo>
                <a:lnTo>
                  <a:pt x="4811" y="270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184770" y="108806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1187637" y="1104550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732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1195826" y="115143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1198693" y="116792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1199205" y="1145398"/>
            <a:ext cx="18415" cy="25400"/>
          </a:xfrm>
          <a:custGeom>
            <a:avLst/>
            <a:gdLst/>
            <a:ahLst/>
            <a:cxnLst/>
            <a:rect l="l" t="t" r="r" b="b"/>
            <a:pathLst>
              <a:path w="18415" h="25400">
                <a:moveTo>
                  <a:pt x="0" y="24979"/>
                </a:moveTo>
                <a:lnTo>
                  <a:pt x="1801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1222956" y="110025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248"/>
                </a:moveTo>
                <a:lnTo>
                  <a:pt x="839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1234831" y="108407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1239028" y="1056843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411"/>
                </a:moveTo>
                <a:lnTo>
                  <a:pt x="35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1242611" y="1056843"/>
            <a:ext cx="3175" cy="19685"/>
          </a:xfrm>
          <a:custGeom>
            <a:avLst/>
            <a:gdLst/>
            <a:ahLst/>
            <a:cxnLst/>
            <a:rect l="l" t="t" r="r" b="b"/>
            <a:pathLst>
              <a:path w="3175" h="19684">
                <a:moveTo>
                  <a:pt x="0" y="0"/>
                </a:moveTo>
                <a:lnTo>
                  <a:pt x="3173" y="1914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1248139" y="109011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1250904" y="1106597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1258684" y="1153588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1269024" y="117304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1274962" y="1130656"/>
            <a:ext cx="11430" cy="29209"/>
          </a:xfrm>
          <a:custGeom>
            <a:avLst/>
            <a:gdLst/>
            <a:ahLst/>
            <a:cxnLst/>
            <a:rect l="l" t="t" r="r" b="b"/>
            <a:pathLst>
              <a:path w="11430" h="29209">
                <a:moveTo>
                  <a:pt x="0" y="29074"/>
                </a:moveTo>
                <a:lnTo>
                  <a:pt x="1105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1286018" y="112840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1289908" y="111222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1293696" y="1065954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4">
                <a:moveTo>
                  <a:pt x="0" y="32350"/>
                </a:moveTo>
                <a:lnTo>
                  <a:pt x="76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1304650" y="1039132"/>
            <a:ext cx="3175" cy="13335"/>
          </a:xfrm>
          <a:custGeom>
            <a:avLst/>
            <a:gdLst/>
            <a:ahLst/>
            <a:cxnLst/>
            <a:rect l="l" t="t" r="r" b="b"/>
            <a:pathLst>
              <a:path w="3175" h="13334">
                <a:moveTo>
                  <a:pt x="0" y="12899"/>
                </a:moveTo>
                <a:lnTo>
                  <a:pt x="307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1307721" y="1020909"/>
            <a:ext cx="8890" cy="18415"/>
          </a:xfrm>
          <a:custGeom>
            <a:avLst/>
            <a:gdLst/>
            <a:ahLst/>
            <a:cxnLst/>
            <a:rect l="l" t="t" r="r" b="b"/>
            <a:pathLst>
              <a:path w="8890" h="18415">
                <a:moveTo>
                  <a:pt x="0" y="18222"/>
                </a:moveTo>
                <a:lnTo>
                  <a:pt x="87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1322565" y="100596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1329629" y="961326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736"/>
                </a:moveTo>
                <a:lnTo>
                  <a:pt x="102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1344371" y="94545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1349490" y="92672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5">
                <a:moveTo>
                  <a:pt x="0" y="5118"/>
                </a:moveTo>
                <a:lnTo>
                  <a:pt x="16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351128" y="899798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5">
                <a:moveTo>
                  <a:pt x="0" y="26924"/>
                </a:moveTo>
                <a:lnTo>
                  <a:pt x="76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362696" y="854036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043"/>
                </a:moveTo>
                <a:lnTo>
                  <a:pt x="93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383785" y="849224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307"/>
                </a:moveTo>
                <a:lnTo>
                  <a:pt x="245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395455" y="85383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630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403441" y="90092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406205" y="91730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86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414088" y="964295"/>
            <a:ext cx="2540" cy="13335"/>
          </a:xfrm>
          <a:custGeom>
            <a:avLst/>
            <a:gdLst/>
            <a:ahLst/>
            <a:cxnLst/>
            <a:rect l="l" t="t" r="r" b="b"/>
            <a:pathLst>
              <a:path w="2540" h="13334">
                <a:moveTo>
                  <a:pt x="0" y="0"/>
                </a:moveTo>
                <a:lnTo>
                  <a:pt x="2149" y="130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416238" y="977297"/>
            <a:ext cx="3810" cy="20320"/>
          </a:xfrm>
          <a:custGeom>
            <a:avLst/>
            <a:gdLst/>
            <a:ahLst/>
            <a:cxnLst/>
            <a:rect l="l" t="t" r="r" b="b"/>
            <a:pathLst>
              <a:path w="3809" h="20319">
                <a:moveTo>
                  <a:pt x="0" y="0"/>
                </a:moveTo>
                <a:lnTo>
                  <a:pt x="3276" y="1996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1421766" y="101128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1424529" y="102766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96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1432208" y="1074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1434972" y="1091241"/>
            <a:ext cx="3175" cy="19050"/>
          </a:xfrm>
          <a:custGeom>
            <a:avLst/>
            <a:gdLst/>
            <a:ahLst/>
            <a:cxnLst/>
            <a:rect l="l" t="t" r="r" b="b"/>
            <a:pathLst>
              <a:path w="3175" h="19050">
                <a:moveTo>
                  <a:pt x="0" y="0"/>
                </a:moveTo>
                <a:lnTo>
                  <a:pt x="2968" y="1842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1437941" y="1109669"/>
            <a:ext cx="13970" cy="5715"/>
          </a:xfrm>
          <a:custGeom>
            <a:avLst/>
            <a:gdLst/>
            <a:ahLst/>
            <a:cxnLst/>
            <a:rect l="l" t="t" r="r" b="b"/>
            <a:pathLst>
              <a:path w="13969" h="5715">
                <a:moveTo>
                  <a:pt x="0" y="0"/>
                </a:moveTo>
                <a:lnTo>
                  <a:pt x="13513" y="55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1461487" y="1082027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31327"/>
                </a:moveTo>
                <a:lnTo>
                  <a:pt x="114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1477765" y="106626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354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1486160" y="1040053"/>
            <a:ext cx="17145" cy="15240"/>
          </a:xfrm>
          <a:custGeom>
            <a:avLst/>
            <a:gdLst/>
            <a:ahLst/>
            <a:cxnLst/>
            <a:rect l="l" t="t" r="r" b="b"/>
            <a:pathLst>
              <a:path w="17144" h="15240">
                <a:moveTo>
                  <a:pt x="0" y="14639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1503051" y="1040053"/>
            <a:ext cx="8890" cy="6985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0" y="0"/>
                </a:moveTo>
                <a:lnTo>
                  <a:pt x="8804" y="65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1523218" y="105520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1535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1524754" y="105581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11"/>
                </a:moveTo>
                <a:lnTo>
                  <a:pt x="2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529156" y="101036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838"/>
                </a:moveTo>
                <a:lnTo>
                  <a:pt x="98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543182" y="986306"/>
            <a:ext cx="3810" cy="10795"/>
          </a:xfrm>
          <a:custGeom>
            <a:avLst/>
            <a:gdLst/>
            <a:ahLst/>
            <a:cxnLst/>
            <a:rect l="l" t="t" r="r" b="b"/>
            <a:pathLst>
              <a:path w="3809" h="10794">
                <a:moveTo>
                  <a:pt x="0" y="10442"/>
                </a:moveTo>
                <a:lnTo>
                  <a:pt x="327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546458" y="970233"/>
            <a:ext cx="15875" cy="16510"/>
          </a:xfrm>
          <a:custGeom>
            <a:avLst/>
            <a:gdLst/>
            <a:ahLst/>
            <a:cxnLst/>
            <a:rect l="l" t="t" r="r" b="b"/>
            <a:pathLst>
              <a:path w="15875" h="16509">
                <a:moveTo>
                  <a:pt x="0" y="16073"/>
                </a:moveTo>
                <a:lnTo>
                  <a:pt x="1566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569184" y="96951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572358" y="98589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6347" y="3276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1581470" y="103268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584643" y="1049062"/>
            <a:ext cx="5715" cy="27305"/>
          </a:xfrm>
          <a:custGeom>
            <a:avLst/>
            <a:gdLst/>
            <a:ahLst/>
            <a:cxnLst/>
            <a:rect l="l" t="t" r="r" b="b"/>
            <a:pathLst>
              <a:path w="5715" h="27305">
                <a:moveTo>
                  <a:pt x="0" y="0"/>
                </a:moveTo>
                <a:lnTo>
                  <a:pt x="5220" y="2692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589864" y="1071278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0" y="4709"/>
                </a:moveTo>
                <a:lnTo>
                  <a:pt x="348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601842" y="1046707"/>
            <a:ext cx="10160" cy="13335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0" y="13001"/>
                </a:moveTo>
                <a:lnTo>
                  <a:pt x="972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611568" y="1046707"/>
            <a:ext cx="4445" cy="17145"/>
          </a:xfrm>
          <a:custGeom>
            <a:avLst/>
            <a:gdLst/>
            <a:ahLst/>
            <a:cxnLst/>
            <a:rect l="l" t="t" r="r" b="b"/>
            <a:pathLst>
              <a:path w="4444" h="17144">
                <a:moveTo>
                  <a:pt x="0" y="0"/>
                </a:moveTo>
                <a:lnTo>
                  <a:pt x="4197" y="1658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619348" y="107711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623442" y="1093186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0"/>
                </a:moveTo>
                <a:lnTo>
                  <a:pt x="8292" y="3235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635216" y="113946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511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639106" y="1155636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678" y="324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1650163" y="1202012"/>
            <a:ext cx="5080" cy="20955"/>
          </a:xfrm>
          <a:custGeom>
            <a:avLst/>
            <a:gdLst/>
            <a:ahLst/>
            <a:cxnLst/>
            <a:rect l="l" t="t" r="r" b="b"/>
            <a:pathLst>
              <a:path w="5080" h="20955">
                <a:moveTo>
                  <a:pt x="0" y="0"/>
                </a:moveTo>
                <a:lnTo>
                  <a:pt x="4811" y="2037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654974" y="1222385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4" h="6984">
                <a:moveTo>
                  <a:pt x="0" y="0"/>
                </a:moveTo>
                <a:lnTo>
                  <a:pt x="10339" y="685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1677394" y="1236001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511"/>
                </a:moveTo>
                <a:lnTo>
                  <a:pt x="23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1693671" y="1232213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023"/>
                </a:moveTo>
                <a:lnTo>
                  <a:pt x="47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1698380" y="1232213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5" h="27940">
                <a:moveTo>
                  <a:pt x="0" y="0"/>
                </a:moveTo>
                <a:lnTo>
                  <a:pt x="7985" y="2743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1710358" y="127347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1714965" y="1289441"/>
            <a:ext cx="5715" cy="17780"/>
          </a:xfrm>
          <a:custGeom>
            <a:avLst/>
            <a:gdLst/>
            <a:ahLst/>
            <a:cxnLst/>
            <a:rect l="l" t="t" r="r" b="b"/>
            <a:pathLst>
              <a:path w="5714" h="17780">
                <a:moveTo>
                  <a:pt x="0" y="0"/>
                </a:moveTo>
                <a:lnTo>
                  <a:pt x="5117" y="177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1720083" y="1304081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0" y="3071"/>
                </a:moveTo>
                <a:lnTo>
                  <a:pt x="145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744244" y="1309097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362" y="3142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760521" y="135393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768097" y="1368578"/>
            <a:ext cx="17780" cy="24765"/>
          </a:xfrm>
          <a:custGeom>
            <a:avLst/>
            <a:gdLst/>
            <a:ahLst/>
            <a:cxnLst/>
            <a:rect l="l" t="t" r="r" b="b"/>
            <a:pathLst>
              <a:path w="17780" h="24765">
                <a:moveTo>
                  <a:pt x="0" y="0"/>
                </a:moveTo>
                <a:lnTo>
                  <a:pt x="17199" y="2457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785297" y="139314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0" y="0"/>
                </a:moveTo>
                <a:lnTo>
                  <a:pt x="2763" y="194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799731" y="140338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33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812221" y="1414340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10" h="18415">
                <a:moveTo>
                  <a:pt x="0" y="0"/>
                </a:moveTo>
                <a:lnTo>
                  <a:pt x="16481" y="1832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828702" y="142539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7268"/>
                </a:moveTo>
                <a:lnTo>
                  <a:pt x="460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840988" y="1398369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0" y="14946"/>
                </a:moveTo>
                <a:lnTo>
                  <a:pt x="941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1850405" y="1398369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69" h="8255">
                <a:moveTo>
                  <a:pt x="0" y="0"/>
                </a:moveTo>
                <a:lnTo>
                  <a:pt x="13411" y="808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1876307" y="141341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92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1891560" y="142017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893812" y="1421301"/>
            <a:ext cx="16510" cy="26670"/>
          </a:xfrm>
          <a:custGeom>
            <a:avLst/>
            <a:gdLst/>
            <a:ahLst/>
            <a:cxnLst/>
            <a:rect l="l" t="t" r="r" b="b"/>
            <a:pathLst>
              <a:path w="16510" h="26669">
                <a:moveTo>
                  <a:pt x="0" y="0"/>
                </a:moveTo>
                <a:lnTo>
                  <a:pt x="16175" y="2620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918689" y="145273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330"/>
                </a:moveTo>
                <a:lnTo>
                  <a:pt x="18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1932100" y="1440446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09">
                <a:moveTo>
                  <a:pt x="0" y="3788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1937219" y="1434098"/>
            <a:ext cx="22225" cy="6350"/>
          </a:xfrm>
          <a:custGeom>
            <a:avLst/>
            <a:gdLst/>
            <a:ahLst/>
            <a:cxnLst/>
            <a:rect l="l" t="t" r="r" b="b"/>
            <a:pathLst>
              <a:path w="22225" h="6350">
                <a:moveTo>
                  <a:pt x="0" y="6347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1958922" y="1432563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535"/>
                </a:moveTo>
                <a:lnTo>
                  <a:pt x="399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1976326" y="1425704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638"/>
                </a:moveTo>
                <a:lnTo>
                  <a:pt x="429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1980625" y="1425704"/>
            <a:ext cx="22225" cy="11430"/>
          </a:xfrm>
          <a:custGeom>
            <a:avLst/>
            <a:gdLst/>
            <a:ahLst/>
            <a:cxnLst/>
            <a:rect l="l" t="t" r="r" b="b"/>
            <a:pathLst>
              <a:path w="22225" h="11430">
                <a:moveTo>
                  <a:pt x="0" y="0"/>
                </a:moveTo>
                <a:lnTo>
                  <a:pt x="21703" y="109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2002329" y="143665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0" y="0"/>
                </a:moveTo>
                <a:lnTo>
                  <a:pt x="3787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2018299" y="144628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047" y="12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2032222" y="1434610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0" y="9418"/>
                </a:moveTo>
                <a:lnTo>
                  <a:pt x="1351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2045735" y="1434610"/>
            <a:ext cx="17145" cy="1270"/>
          </a:xfrm>
          <a:custGeom>
            <a:avLst/>
            <a:gdLst/>
            <a:ahLst/>
            <a:cxnLst/>
            <a:rect l="l" t="t" r="r" b="b"/>
            <a:pathLst>
              <a:path w="17144" h="1269">
                <a:moveTo>
                  <a:pt x="-3573" y="358"/>
                </a:moveTo>
                <a:lnTo>
                  <a:pt x="20466" y="358"/>
                </a:lnTo>
              </a:path>
            </a:pathLst>
          </a:custGeom>
          <a:ln w="78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2076755" y="143348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409"/>
                </a:moveTo>
                <a:lnTo>
                  <a:pt x="23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2093237" y="1430311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-3573" y="614"/>
                </a:moveTo>
                <a:lnTo>
                  <a:pt x="21182" y="614"/>
                </a:lnTo>
              </a:path>
            </a:pathLst>
          </a:custGeom>
          <a:ln w="8376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2110846" y="1430311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69" h="7619">
                <a:moveTo>
                  <a:pt x="0" y="0"/>
                </a:moveTo>
                <a:lnTo>
                  <a:pt x="13819" y="737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2137258" y="1444439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0" y="0"/>
                </a:moveTo>
                <a:lnTo>
                  <a:pt x="16993" y="911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2154252" y="145355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-3573" y="358"/>
                </a:moveTo>
                <a:lnTo>
                  <a:pt x="17599" y="358"/>
                </a:lnTo>
              </a:path>
            </a:pathLst>
          </a:custGeom>
          <a:ln w="78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2182507" y="145508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1228" y="-3573"/>
                </a:moveTo>
                <a:lnTo>
                  <a:pt x="1228" y="3676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2199194" y="1451502"/>
            <a:ext cx="20320" cy="4445"/>
          </a:xfrm>
          <a:custGeom>
            <a:avLst/>
            <a:gdLst/>
            <a:ahLst/>
            <a:cxnLst/>
            <a:rect l="l" t="t" r="r" b="b"/>
            <a:pathLst>
              <a:path w="20319" h="4444">
                <a:moveTo>
                  <a:pt x="0" y="4095"/>
                </a:moveTo>
                <a:lnTo>
                  <a:pt x="2016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2219362" y="1446589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80">
                <a:moveTo>
                  <a:pt x="0" y="4913"/>
                </a:moveTo>
                <a:lnTo>
                  <a:pt x="117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2243318" y="144525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34" y="184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2253862" y="1458259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0" y="0"/>
                </a:moveTo>
                <a:lnTo>
                  <a:pt x="8906" y="109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2262769" y="1469214"/>
            <a:ext cx="16510" cy="10160"/>
          </a:xfrm>
          <a:custGeom>
            <a:avLst/>
            <a:gdLst/>
            <a:ahLst/>
            <a:cxnLst/>
            <a:rect l="l" t="t" r="r" b="b"/>
            <a:pathLst>
              <a:path w="16510" h="10159">
                <a:moveTo>
                  <a:pt x="0" y="0"/>
                </a:moveTo>
                <a:lnTo>
                  <a:pt x="16379" y="992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2292252" y="1484775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69" h="5080">
                <a:moveTo>
                  <a:pt x="0" y="0"/>
                </a:moveTo>
                <a:lnTo>
                  <a:pt x="13923" y="45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2306175" y="1489279"/>
            <a:ext cx="17145" cy="8255"/>
          </a:xfrm>
          <a:custGeom>
            <a:avLst/>
            <a:gdLst/>
            <a:ahLst/>
            <a:cxnLst/>
            <a:rect l="l" t="t" r="r" b="b"/>
            <a:pathLst>
              <a:path w="17144" h="8255">
                <a:moveTo>
                  <a:pt x="0" y="0"/>
                </a:moveTo>
                <a:lnTo>
                  <a:pt x="16993" y="767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2333509" y="150627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535" y="194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2343848" y="151948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5733" y="726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2349581" y="1526748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10" h="18415">
                <a:moveTo>
                  <a:pt x="0" y="0"/>
                </a:moveTo>
                <a:lnTo>
                  <a:pt x="16073" y="1791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2375891" y="155459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842" y="153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2388791" y="156524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0" y="0"/>
                </a:moveTo>
                <a:lnTo>
                  <a:pt x="4197" y="358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2392988" y="1568825"/>
            <a:ext cx="21590" cy="18415"/>
          </a:xfrm>
          <a:custGeom>
            <a:avLst/>
            <a:gdLst/>
            <a:ahLst/>
            <a:cxnLst/>
            <a:rect l="l" t="t" r="r" b="b"/>
            <a:pathLst>
              <a:path w="21589" h="18415">
                <a:moveTo>
                  <a:pt x="0" y="0"/>
                </a:moveTo>
                <a:lnTo>
                  <a:pt x="21293" y="1801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2428103" y="1590018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0"/>
                </a:moveTo>
                <a:lnTo>
                  <a:pt x="8292" y="173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436395" y="1591757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0"/>
                </a:moveTo>
                <a:lnTo>
                  <a:pt x="21702" y="46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458098" y="159421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149"/>
                </a:moveTo>
                <a:lnTo>
                  <a:pt x="17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468745" y="158121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479187" y="15691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2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479904" y="1568212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460"/>
                </a:moveTo>
                <a:lnTo>
                  <a:pt x="25277" y="460"/>
                </a:lnTo>
              </a:path>
            </a:pathLst>
          </a:custGeom>
          <a:ln w="806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501607" y="156104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7166"/>
                </a:moveTo>
                <a:lnTo>
                  <a:pt x="757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519522" y="154957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7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533343" y="1535451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4">
                <a:moveTo>
                  <a:pt x="0" y="6552"/>
                </a:moveTo>
                <a:lnTo>
                  <a:pt x="1166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545013" y="1535451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0" y="0"/>
                </a:moveTo>
                <a:lnTo>
                  <a:pt x="16687" y="109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574906" y="1546712"/>
            <a:ext cx="13970" cy="1905"/>
          </a:xfrm>
          <a:custGeom>
            <a:avLst/>
            <a:gdLst/>
            <a:ahLst/>
            <a:cxnLst/>
            <a:rect l="l" t="t" r="r" b="b"/>
            <a:pathLst>
              <a:path w="13969" h="1905">
                <a:moveTo>
                  <a:pt x="-3573" y="921"/>
                </a:moveTo>
                <a:lnTo>
                  <a:pt x="17087" y="921"/>
                </a:lnTo>
              </a:path>
            </a:pathLst>
          </a:custGeom>
          <a:ln w="899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588420" y="1534222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12489"/>
                </a:moveTo>
                <a:lnTo>
                  <a:pt x="152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615447" y="152531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630394" y="151825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716"/>
                </a:moveTo>
                <a:lnTo>
                  <a:pt x="14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631827" y="1489177"/>
            <a:ext cx="13335" cy="29209"/>
          </a:xfrm>
          <a:custGeom>
            <a:avLst/>
            <a:gdLst/>
            <a:ahLst/>
            <a:cxnLst/>
            <a:rect l="l" t="t" r="r" b="b"/>
            <a:pathLst>
              <a:path w="13335" h="29209">
                <a:moveTo>
                  <a:pt x="0" y="29075"/>
                </a:moveTo>
                <a:lnTo>
                  <a:pt x="1289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650561" y="14740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8"/>
                </a:moveTo>
                <a:lnTo>
                  <a:pt x="92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656806" y="1429594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122"/>
                </a:moveTo>
                <a:lnTo>
                  <a:pt x="1156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673390" y="141116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5016"/>
                </a:moveTo>
                <a:lnTo>
                  <a:pt x="18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675233" y="1410245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460"/>
                </a:moveTo>
                <a:lnTo>
                  <a:pt x="25277" y="460"/>
                </a:lnTo>
              </a:path>
            </a:pathLst>
          </a:custGeom>
          <a:ln w="806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696937" y="140952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716"/>
                </a:moveTo>
                <a:lnTo>
                  <a:pt x="624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717412" y="140768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614" y="-3573"/>
                </a:moveTo>
                <a:lnTo>
                  <a:pt x="614" y="3676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718640" y="140768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1023" y="5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732256" y="1414749"/>
            <a:ext cx="8255" cy="4445"/>
          </a:xfrm>
          <a:custGeom>
            <a:avLst/>
            <a:gdLst/>
            <a:ahLst/>
            <a:cxnLst/>
            <a:rect l="l" t="t" r="r" b="b"/>
            <a:pathLst>
              <a:path w="8255" h="4444">
                <a:moveTo>
                  <a:pt x="0" y="0"/>
                </a:moveTo>
                <a:lnTo>
                  <a:pt x="8086" y="41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740343" y="1398676"/>
            <a:ext cx="13335" cy="20320"/>
          </a:xfrm>
          <a:custGeom>
            <a:avLst/>
            <a:gdLst/>
            <a:ahLst/>
            <a:cxnLst/>
            <a:rect l="l" t="t" r="r" b="b"/>
            <a:pathLst>
              <a:path w="13335" h="20319">
                <a:moveTo>
                  <a:pt x="0" y="20270"/>
                </a:moveTo>
                <a:lnTo>
                  <a:pt x="133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761535" y="1385879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819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762047" y="1385879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716" y="-3573"/>
                </a:moveTo>
                <a:lnTo>
                  <a:pt x="716" y="3676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777710" y="1386698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4">
                <a:moveTo>
                  <a:pt x="0" y="0"/>
                </a:moveTo>
                <a:lnTo>
                  <a:pt x="6040" y="30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783750" y="1387006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-3573" y="716"/>
                </a:moveTo>
                <a:lnTo>
                  <a:pt x="25276" y="716"/>
                </a:lnTo>
              </a:path>
            </a:pathLst>
          </a:custGeom>
          <a:ln w="858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805453" y="1388439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4">
                <a:moveTo>
                  <a:pt x="0" y="0"/>
                </a:moveTo>
                <a:lnTo>
                  <a:pt x="5528" y="40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825212" y="1389872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972" y="-3573"/>
                </a:moveTo>
                <a:lnTo>
                  <a:pt x="972" y="3676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827157" y="1370728"/>
            <a:ext cx="22225" cy="19685"/>
          </a:xfrm>
          <a:custGeom>
            <a:avLst/>
            <a:gdLst/>
            <a:ahLst/>
            <a:cxnLst/>
            <a:rect l="l" t="t" r="r" b="b"/>
            <a:pathLst>
              <a:path w="22225" h="19684">
                <a:moveTo>
                  <a:pt x="0" y="19246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848860" y="136888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859302" y="135588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869744" y="13438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921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2870563" y="1317902"/>
            <a:ext cx="19050" cy="26034"/>
          </a:xfrm>
          <a:custGeom>
            <a:avLst/>
            <a:gdLst/>
            <a:ahLst/>
            <a:cxnLst/>
            <a:rect l="l" t="t" r="r" b="b"/>
            <a:pathLst>
              <a:path w="19050" h="26034">
                <a:moveTo>
                  <a:pt x="0" y="25901"/>
                </a:moveTo>
                <a:lnTo>
                  <a:pt x="188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2900661" y="130838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04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2915096" y="1284527"/>
            <a:ext cx="20955" cy="17145"/>
          </a:xfrm>
          <a:custGeom>
            <a:avLst/>
            <a:gdLst/>
            <a:ahLst/>
            <a:cxnLst/>
            <a:rect l="l" t="t" r="r" b="b"/>
            <a:pathLst>
              <a:path w="20955" h="17144">
                <a:moveTo>
                  <a:pt x="0" y="16789"/>
                </a:moveTo>
                <a:lnTo>
                  <a:pt x="2057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2935672" y="128452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0"/>
                </a:moveTo>
                <a:lnTo>
                  <a:pt x="5323" y="429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2952053" y="129773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0"/>
                </a:moveTo>
                <a:lnTo>
                  <a:pt x="5323" y="419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2957377" y="1301931"/>
            <a:ext cx="20955" cy="17145"/>
          </a:xfrm>
          <a:custGeom>
            <a:avLst/>
            <a:gdLst/>
            <a:ahLst/>
            <a:cxnLst/>
            <a:rect l="l" t="t" r="r" b="b"/>
            <a:pathLst>
              <a:path w="20955" h="17144">
                <a:moveTo>
                  <a:pt x="0" y="0"/>
                </a:moveTo>
                <a:lnTo>
                  <a:pt x="20474" y="1699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2991569" y="132189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4" y="40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3007232" y="1312066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0" y="7985"/>
                </a:moveTo>
                <a:lnTo>
                  <a:pt x="152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3022486" y="1300293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30" h="12065">
                <a:moveTo>
                  <a:pt x="0" y="11773"/>
                </a:moveTo>
                <a:lnTo>
                  <a:pt x="1105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3043370" y="12889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921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3044189" y="128831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614"/>
                </a:moveTo>
                <a:lnTo>
                  <a:pt x="92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3057191" y="1275211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5">
                <a:moveTo>
                  <a:pt x="0" y="5425"/>
                </a:moveTo>
                <a:lnTo>
                  <a:pt x="870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3065892" y="1259343"/>
            <a:ext cx="17145" cy="15875"/>
          </a:xfrm>
          <a:custGeom>
            <a:avLst/>
            <a:gdLst/>
            <a:ahLst/>
            <a:cxnLst/>
            <a:rect l="l" t="t" r="r" b="b"/>
            <a:pathLst>
              <a:path w="17144" h="15875">
                <a:moveTo>
                  <a:pt x="0" y="15868"/>
                </a:moveTo>
                <a:lnTo>
                  <a:pt x="1678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3093739" y="1238970"/>
            <a:ext cx="15875" cy="11430"/>
          </a:xfrm>
          <a:custGeom>
            <a:avLst/>
            <a:gdLst/>
            <a:ahLst/>
            <a:cxnLst/>
            <a:rect l="l" t="t" r="r" b="b"/>
            <a:pathLst>
              <a:path w="15875" h="11430">
                <a:moveTo>
                  <a:pt x="0" y="11261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3109299" y="1238970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0" y="0"/>
                </a:moveTo>
                <a:lnTo>
                  <a:pt x="9111" y="107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3127522" y="126067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34" y="184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3136019" y="1224739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39" h="30480">
                <a:moveTo>
                  <a:pt x="0" y="29893"/>
                </a:moveTo>
                <a:lnTo>
                  <a:pt x="1484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3159463" y="12117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63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3170826" y="119709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4095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3174511" y="1172528"/>
            <a:ext cx="13335" cy="24765"/>
          </a:xfrm>
          <a:custGeom>
            <a:avLst/>
            <a:gdLst/>
            <a:ahLst/>
            <a:cxnLst/>
            <a:rect l="l" t="t" r="r" b="b"/>
            <a:pathLst>
              <a:path w="13335" h="24765">
                <a:moveTo>
                  <a:pt x="0" y="24570"/>
                </a:moveTo>
                <a:lnTo>
                  <a:pt x="128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3193962" y="115563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4197"/>
                </a:moveTo>
                <a:lnTo>
                  <a:pt x="22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3196214" y="1155636"/>
            <a:ext cx="16510" cy="24130"/>
          </a:xfrm>
          <a:custGeom>
            <a:avLst/>
            <a:gdLst/>
            <a:ahLst/>
            <a:cxnLst/>
            <a:rect l="l" t="t" r="r" b="b"/>
            <a:pathLst>
              <a:path w="16510" h="24130">
                <a:moveTo>
                  <a:pt x="0" y="0"/>
                </a:moveTo>
                <a:lnTo>
                  <a:pt x="16073" y="237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3221604" y="1185017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3236755" y="117764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330"/>
                </a:moveTo>
                <a:lnTo>
                  <a:pt x="28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3239621" y="1175599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40">
                <a:moveTo>
                  <a:pt x="-3573" y="1023"/>
                </a:moveTo>
                <a:lnTo>
                  <a:pt x="25276" y="1023"/>
                </a:lnTo>
              </a:path>
            </a:pathLst>
          </a:custGeom>
          <a:ln w="919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3261324" y="1175599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09">
                <a:moveTo>
                  <a:pt x="0" y="0"/>
                </a:moveTo>
                <a:lnTo>
                  <a:pt x="7678" y="33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3282107" y="11848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921" y="40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3283028" y="118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665" y="-3573"/>
                </a:moveTo>
                <a:lnTo>
                  <a:pt x="665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3298691" y="1185632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4">
                <a:moveTo>
                  <a:pt x="0" y="0"/>
                </a:moveTo>
                <a:lnTo>
                  <a:pt x="6040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3304731" y="1185837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1702" y="696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3326434" y="119279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0" y="0"/>
                </a:moveTo>
                <a:lnTo>
                  <a:pt x="3992" y="204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3343019" y="120160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5118" y="276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033200" y="8802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037122" y="8842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054903" y="8962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058826" y="900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076709" y="8962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080631" y="900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098412" y="945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102335" y="949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120115" y="10097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124038" y="10137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141819" y="1112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145741" y="1116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163522" y="10330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167445" y="10369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185225" y="11563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189148" y="11603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206928" y="11261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210851" y="11301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228632" y="10428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232554" y="1046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250335" y="11735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254258" y="11775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272039" y="1116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275961" y="1120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293742" y="1025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297664" y="10290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315445" y="9795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319368" y="983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337148" y="9127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341071" y="9166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358851" y="8369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362774" y="8409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380554" y="8341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384477" y="8380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402258" y="9633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406180" y="967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423962" y="10956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427884" y="10996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445664" y="11044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449587" y="11084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467368" y="10449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471290" y="10488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489071" y="10260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492994" y="10299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510774" y="10423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514697" y="10462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532478" y="9723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536400" y="9762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554181" y="9500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558104" y="9539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575885" y="10620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579807" y="10659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597588" y="10327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601510" y="10366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619291" y="11174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623214" y="11214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640995" y="12084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644917" y="12123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662698" y="12226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666620" y="1226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684401" y="12182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688324" y="12221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706105" y="1293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710027" y="12970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727808" y="12885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731730" y="12924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749510" y="13480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753434" y="13519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771317" y="13791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775239" y="13830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793020" y="13945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796942" y="13984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814723" y="1418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818646" y="1422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836427" y="1384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840349" y="13883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858129" y="13974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862052" y="14014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879833" y="14073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883756" y="14112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901537" y="14424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905459" y="14463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923240" y="14264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927162" y="14303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944943" y="14201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948866" y="14240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5"/>
                </a:lnTo>
                <a:lnTo>
                  <a:pt x="7156" y="20115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966647" y="14117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970569" y="14156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988349" y="14226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992271" y="14266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5"/>
                </a:lnTo>
                <a:lnTo>
                  <a:pt x="7157" y="20115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2010052" y="14357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2013976" y="14397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2031756" y="14206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2035679" y="1424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2053459" y="14215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2057381" y="14254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5"/>
                </a:lnTo>
                <a:lnTo>
                  <a:pt x="7157" y="20115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2075163" y="14177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2079085" y="14216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2096866" y="14163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2100788" y="14202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2118569" y="14278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2122491" y="14318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2140272" y="14395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2144195" y="14434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2161976" y="14406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2165898" y="14446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2183679" y="14419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2187601" y="1445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2205382" y="14375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2209305" y="1441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2227086" y="14285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2231008" y="14324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2248789" y="14552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2252711" y="14591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2270492" y="14683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2274415" y="14722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2292196" y="14752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2296118" y="1479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2313899" y="14851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2317822" y="1489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2335602" y="1512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2339525" y="15166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2357306" y="1536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2361228" y="15407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2379009" y="15548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2382932" y="15587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2400711" y="15731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2404635" y="15770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2422415" y="15777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2426338" y="15817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2444119" y="15823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2448041" y="15863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2465924" y="1555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2469847" y="15590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2487628" y="15542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2491550" y="15581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2509330" y="15336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2513253" y="15375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2531034" y="15214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2534957" y="15253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2552738" y="15357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2556660" y="15396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2574441" y="15327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2578364" y="15366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2596144" y="15150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2600067" y="15189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2617848" y="15042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2621770" y="1508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2639550" y="14555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2643474" y="14594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2661254" y="13971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2665177" y="14011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2682957" y="13962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2686879" y="14001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2704661" y="13937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2708582" y="13976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2726364" y="14049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2730286" y="14088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2748068" y="13718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2751989" y="13758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2769770" y="13730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2773692" y="137694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2791473" y="13744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2795396" y="13783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2813177" y="13759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2817099" y="13799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2834880" y="13567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2838803" y="13606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2856583" y="13298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2860506" y="13337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2878287" y="12999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2882209" y="13038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2899991" y="12882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2903913" y="12921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2921694" y="12705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2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2925616" y="12744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2943397" y="12879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2947319" y="12918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2965100" y="13059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2969022" y="13098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2986803" y="13094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2990726" y="13133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3008507" y="12980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3012429" y="13020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3030210" y="12749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3034132" y="12788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3051912" y="12612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3055836" y="12651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3073616" y="12406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3077539" y="12445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3095319" y="12249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3099243" y="12289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3117023" y="12507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3120946" y="12547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3138727" y="12069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3142649" y="12108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3160532" y="11831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3164455" y="11870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3182235" y="11416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3186158" y="11455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3203939" y="117380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3207861" y="11777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3225642" y="11636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3229564" y="11675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3247345" y="11616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3251268" y="1165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3269049" y="11712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3272971" y="1175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3290751" y="117185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3294675" y="11757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3312454" y="1178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3316378" y="11827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3334158" y="11903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3338081" y="11943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047179" y="937779"/>
            <a:ext cx="22225" cy="15240"/>
          </a:xfrm>
          <a:custGeom>
            <a:avLst/>
            <a:gdLst/>
            <a:ahLst/>
            <a:cxnLst/>
            <a:rect l="l" t="t" r="r" b="b"/>
            <a:pathLst>
              <a:path w="22225" h="15240">
                <a:moveTo>
                  <a:pt x="0" y="0"/>
                </a:moveTo>
                <a:lnTo>
                  <a:pt x="21703" y="1515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068883" y="952624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4">
                <a:moveTo>
                  <a:pt x="0" y="307"/>
                </a:moveTo>
                <a:lnTo>
                  <a:pt x="69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090074" y="952010"/>
            <a:ext cx="635" cy="0"/>
          </a:xfrm>
          <a:custGeom>
            <a:avLst/>
            <a:gdLst/>
            <a:ahLst/>
            <a:cxnLst/>
            <a:rect l="l" t="t" r="r" b="b"/>
            <a:pathLst>
              <a:path w="634" h="0">
                <a:moveTo>
                  <a:pt x="0" y="0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090688" y="9520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716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097240" y="966752"/>
            <a:ext cx="13970" cy="31115"/>
          </a:xfrm>
          <a:custGeom>
            <a:avLst/>
            <a:gdLst/>
            <a:ahLst/>
            <a:cxnLst/>
            <a:rect l="l" t="t" r="r" b="b"/>
            <a:pathLst>
              <a:path w="13969" h="31115">
                <a:moveTo>
                  <a:pt x="0" y="0"/>
                </a:moveTo>
                <a:lnTo>
                  <a:pt x="13513" y="3050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115463" y="101067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716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120274" y="1026744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0"/>
                </a:moveTo>
                <a:lnTo>
                  <a:pt x="9725" y="318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134095" y="1072301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859" y="326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143923" y="111888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147301" y="1135160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859" y="3265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157334" y="116771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161633" y="112164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145"/>
                </a:moveTo>
                <a:lnTo>
                  <a:pt x="839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173714" y="1093186"/>
            <a:ext cx="3810" cy="14604"/>
          </a:xfrm>
          <a:custGeom>
            <a:avLst/>
            <a:gdLst/>
            <a:ahLst/>
            <a:cxnLst/>
            <a:rect l="l" t="t" r="r" b="b"/>
            <a:pathLst>
              <a:path w="3809" h="14605">
                <a:moveTo>
                  <a:pt x="0" y="14537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177501" y="1093186"/>
            <a:ext cx="3175" cy="18415"/>
          </a:xfrm>
          <a:custGeom>
            <a:avLst/>
            <a:gdLst/>
            <a:ahLst/>
            <a:cxnLst/>
            <a:rect l="l" t="t" r="r" b="b"/>
            <a:pathLst>
              <a:path w="3175" h="18415">
                <a:moveTo>
                  <a:pt x="0" y="0"/>
                </a:moveTo>
                <a:lnTo>
                  <a:pt x="3173" y="1801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183030" y="112523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185896" y="1141712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5732" y="3286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194086" y="118870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1196953" y="1205083"/>
            <a:ext cx="2540" cy="13335"/>
          </a:xfrm>
          <a:custGeom>
            <a:avLst/>
            <a:gdLst/>
            <a:ahLst/>
            <a:cxnLst/>
            <a:rect l="l" t="t" r="r" b="b"/>
            <a:pathLst>
              <a:path w="2540" h="13334">
                <a:moveTo>
                  <a:pt x="0" y="0"/>
                </a:moveTo>
                <a:lnTo>
                  <a:pt x="2252" y="132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1199205" y="1201500"/>
            <a:ext cx="11430" cy="17145"/>
          </a:xfrm>
          <a:custGeom>
            <a:avLst/>
            <a:gdLst/>
            <a:ahLst/>
            <a:cxnLst/>
            <a:rect l="l" t="t" r="r" b="b"/>
            <a:pathLst>
              <a:path w="11430" h="17144">
                <a:moveTo>
                  <a:pt x="0" y="16789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217837" y="118460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914"/>
                </a:moveTo>
                <a:lnTo>
                  <a:pt x="307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220908" y="1157888"/>
            <a:ext cx="6985" cy="27305"/>
          </a:xfrm>
          <a:custGeom>
            <a:avLst/>
            <a:gdLst/>
            <a:ahLst/>
            <a:cxnLst/>
            <a:rect l="l" t="t" r="r" b="b"/>
            <a:pathLst>
              <a:path w="6984" h="27305">
                <a:moveTo>
                  <a:pt x="0" y="26720"/>
                </a:moveTo>
                <a:lnTo>
                  <a:pt x="675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231145" y="114161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235138" y="1097793"/>
            <a:ext cx="7620" cy="30480"/>
          </a:xfrm>
          <a:custGeom>
            <a:avLst/>
            <a:gdLst/>
            <a:ahLst/>
            <a:cxnLst/>
            <a:rect l="l" t="t" r="r" b="b"/>
            <a:pathLst>
              <a:path w="7619" h="30480">
                <a:moveTo>
                  <a:pt x="0" y="29996"/>
                </a:moveTo>
                <a:lnTo>
                  <a:pt x="74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242611" y="109779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4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245273" y="111437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248037" y="113086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86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255715" y="117774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96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1263496" y="122473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1268205" y="1187884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31327"/>
                </a:moveTo>
                <a:lnTo>
                  <a:pt x="1146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1284585" y="117222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1288782" y="1125742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4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1299429" y="1079263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555"/>
                </a:moveTo>
                <a:lnTo>
                  <a:pt x="737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1312021" y="106390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1319085" y="1028689"/>
            <a:ext cx="10795" cy="22225"/>
          </a:xfrm>
          <a:custGeom>
            <a:avLst/>
            <a:gdLst/>
            <a:ahLst/>
            <a:cxnLst/>
            <a:rect l="l" t="t" r="r" b="b"/>
            <a:pathLst>
              <a:path w="10794" h="22225">
                <a:moveTo>
                  <a:pt x="0" y="22215"/>
                </a:moveTo>
                <a:lnTo>
                  <a:pt x="1033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1329424" y="102029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0" y="8394"/>
                </a:moveTo>
                <a:lnTo>
                  <a:pt x="26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1336386" y="100432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354"/>
                </a:moveTo>
                <a:lnTo>
                  <a:pt x="7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1341402" y="959893"/>
            <a:ext cx="10160" cy="31115"/>
          </a:xfrm>
          <a:custGeom>
            <a:avLst/>
            <a:gdLst/>
            <a:ahLst/>
            <a:cxnLst/>
            <a:rect l="l" t="t" r="r" b="b"/>
            <a:pathLst>
              <a:path w="10159" h="31115">
                <a:moveTo>
                  <a:pt x="0" y="30815"/>
                </a:moveTo>
                <a:lnTo>
                  <a:pt x="972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1351128" y="95897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21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1355223" y="91300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145"/>
                </a:moveTo>
                <a:lnTo>
                  <a:pt x="890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1368019" y="89693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1372422" y="881780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330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1372831" y="878299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09">
                <a:moveTo>
                  <a:pt x="0" y="348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1394534" y="878299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5" h="10159">
                <a:moveTo>
                  <a:pt x="0" y="0"/>
                </a:moveTo>
                <a:lnTo>
                  <a:pt x="1638" y="982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1398527" y="90225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1401291" y="918737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5" y="3276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1408969" y="96562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528" y="3296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1416852" y="101261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1419514" y="102909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424" y="3286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1427294" y="107608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1429955" y="1092470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323" y="3286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1437634" y="113956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0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437941" y="1141610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1702" y="67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1459644" y="1140382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7985"/>
                </a:moveTo>
                <a:lnTo>
                  <a:pt x="28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1467220" y="112461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472748" y="1087044"/>
            <a:ext cx="8890" cy="24765"/>
          </a:xfrm>
          <a:custGeom>
            <a:avLst/>
            <a:gdLst/>
            <a:ahLst/>
            <a:cxnLst/>
            <a:rect l="l" t="t" r="r" b="b"/>
            <a:pathLst>
              <a:path w="8890" h="24765">
                <a:moveTo>
                  <a:pt x="0" y="24160"/>
                </a:moveTo>
                <a:lnTo>
                  <a:pt x="859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481348" y="1082027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5016"/>
                </a:moveTo>
                <a:lnTo>
                  <a:pt x="593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1498239" y="107138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511241" y="1075270"/>
            <a:ext cx="13970" cy="10795"/>
          </a:xfrm>
          <a:custGeom>
            <a:avLst/>
            <a:gdLst/>
            <a:ahLst/>
            <a:cxnLst/>
            <a:rect l="l" t="t" r="r" b="b"/>
            <a:pathLst>
              <a:path w="13969" h="10794">
                <a:moveTo>
                  <a:pt x="0" y="0"/>
                </a:moveTo>
                <a:lnTo>
                  <a:pt x="13512" y="106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1524754" y="1070459"/>
            <a:ext cx="5080" cy="15875"/>
          </a:xfrm>
          <a:custGeom>
            <a:avLst/>
            <a:gdLst/>
            <a:ahLst/>
            <a:cxnLst/>
            <a:rect l="l" t="t" r="r" b="b"/>
            <a:pathLst>
              <a:path w="5080" h="15875">
                <a:moveTo>
                  <a:pt x="0" y="15458"/>
                </a:moveTo>
                <a:lnTo>
                  <a:pt x="48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533661" y="1024901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838"/>
                </a:moveTo>
                <a:lnTo>
                  <a:pt x="982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549427" y="101056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560994" y="99296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7370"/>
                </a:moveTo>
                <a:lnTo>
                  <a:pt x="71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568161" y="992960"/>
            <a:ext cx="4445" cy="22860"/>
          </a:xfrm>
          <a:custGeom>
            <a:avLst/>
            <a:gdLst/>
            <a:ahLst/>
            <a:cxnLst/>
            <a:rect l="l" t="t" r="r" b="b"/>
            <a:pathLst>
              <a:path w="4444" h="22859">
                <a:moveTo>
                  <a:pt x="0" y="0"/>
                </a:moveTo>
                <a:lnTo>
                  <a:pt x="4299" y="2272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575225" y="102971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578398" y="104609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6347" y="3276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587406" y="1092879"/>
            <a:ext cx="2540" cy="13335"/>
          </a:xfrm>
          <a:custGeom>
            <a:avLst/>
            <a:gdLst/>
            <a:ahLst/>
            <a:cxnLst/>
            <a:rect l="l" t="t" r="r" b="b"/>
            <a:pathLst>
              <a:path w="2540" h="13334">
                <a:moveTo>
                  <a:pt x="0" y="0"/>
                </a:moveTo>
                <a:lnTo>
                  <a:pt x="2457" y="1279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589864" y="1089091"/>
            <a:ext cx="12065" cy="17145"/>
          </a:xfrm>
          <a:custGeom>
            <a:avLst/>
            <a:gdLst/>
            <a:ahLst/>
            <a:cxnLst/>
            <a:rect l="l" t="t" r="r" b="b"/>
            <a:pathLst>
              <a:path w="12065" h="17144">
                <a:moveTo>
                  <a:pt x="0" y="16584"/>
                </a:moveTo>
                <a:lnTo>
                  <a:pt x="117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609930" y="107557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614946" y="108857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291" y="3224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626821" y="11347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631018" y="1150926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0"/>
                </a:moveTo>
                <a:lnTo>
                  <a:pt x="2252" y="900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633271" y="1159935"/>
            <a:ext cx="5715" cy="23495"/>
          </a:xfrm>
          <a:custGeom>
            <a:avLst/>
            <a:gdLst/>
            <a:ahLst/>
            <a:cxnLst/>
            <a:rect l="l" t="t" r="r" b="b"/>
            <a:pathLst>
              <a:path w="5714" h="23494">
                <a:moveTo>
                  <a:pt x="0" y="0"/>
                </a:moveTo>
                <a:lnTo>
                  <a:pt x="5630" y="2334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642280" y="1197200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780" y="3245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653439" y="124347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663368" y="1255555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0" y="0"/>
                </a:moveTo>
                <a:lnTo>
                  <a:pt x="13309" y="89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676677" y="1260878"/>
            <a:ext cx="17145" cy="3810"/>
          </a:xfrm>
          <a:custGeom>
            <a:avLst/>
            <a:gdLst/>
            <a:ahLst/>
            <a:cxnLst/>
            <a:rect l="l" t="t" r="r" b="b"/>
            <a:pathLst>
              <a:path w="17144" h="3809">
                <a:moveTo>
                  <a:pt x="0" y="3583"/>
                </a:moveTo>
                <a:lnTo>
                  <a:pt x="1689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700940" y="12688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705444" y="128493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0"/>
                </a:moveTo>
                <a:lnTo>
                  <a:pt x="8804" y="3214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718138" y="1330801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0" y="0"/>
                </a:moveTo>
                <a:lnTo>
                  <a:pt x="1945" y="716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720083" y="1333360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0" y="4606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741787" y="1333360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1228" y="358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747828" y="135035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753356" y="1366121"/>
            <a:ext cx="10160" cy="29209"/>
          </a:xfrm>
          <a:custGeom>
            <a:avLst/>
            <a:gdLst/>
            <a:ahLst/>
            <a:cxnLst/>
            <a:rect l="l" t="t" r="r" b="b"/>
            <a:pathLst>
              <a:path w="10160" h="29209">
                <a:moveTo>
                  <a:pt x="0" y="0"/>
                </a:moveTo>
                <a:lnTo>
                  <a:pt x="10134" y="2876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763490" y="13948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638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773011" y="140922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0"/>
                </a:moveTo>
                <a:lnTo>
                  <a:pt x="1330" y="194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782225" y="142304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71" y="46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785297" y="1427649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09">
                <a:moveTo>
                  <a:pt x="0" y="0"/>
                </a:moveTo>
                <a:lnTo>
                  <a:pt x="21702" y="1597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806999" y="144362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614" y="61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817031" y="1455085"/>
            <a:ext cx="12065" cy="13335"/>
          </a:xfrm>
          <a:custGeom>
            <a:avLst/>
            <a:gdLst/>
            <a:ahLst/>
            <a:cxnLst/>
            <a:rect l="l" t="t" r="r" b="b"/>
            <a:pathLst>
              <a:path w="12064" h="13334">
                <a:moveTo>
                  <a:pt x="0" y="0"/>
                </a:moveTo>
                <a:lnTo>
                  <a:pt x="11671" y="1330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828702" y="1455085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5" h="13334">
                <a:moveTo>
                  <a:pt x="0" y="13309"/>
                </a:moveTo>
                <a:lnTo>
                  <a:pt x="80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844059" y="144075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047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854193" y="1434713"/>
            <a:ext cx="18415" cy="11430"/>
          </a:xfrm>
          <a:custGeom>
            <a:avLst/>
            <a:gdLst/>
            <a:ahLst/>
            <a:cxnLst/>
            <a:rect l="l" t="t" r="r" b="b"/>
            <a:pathLst>
              <a:path w="18414" h="11430">
                <a:moveTo>
                  <a:pt x="0" y="0"/>
                </a:moveTo>
                <a:lnTo>
                  <a:pt x="17916" y="109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872109" y="1445667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30" h="5080">
                <a:moveTo>
                  <a:pt x="0" y="0"/>
                </a:moveTo>
                <a:lnTo>
                  <a:pt x="11363" y="491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895450" y="145764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228" y="20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904357" y="1471773"/>
            <a:ext cx="11430" cy="18415"/>
          </a:xfrm>
          <a:custGeom>
            <a:avLst/>
            <a:gdLst/>
            <a:ahLst/>
            <a:cxnLst/>
            <a:rect l="l" t="t" r="r" b="b"/>
            <a:pathLst>
              <a:path w="11430" h="18415">
                <a:moveTo>
                  <a:pt x="0" y="0"/>
                </a:moveTo>
                <a:lnTo>
                  <a:pt x="11159" y="1781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915516" y="1481908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0" y="7678"/>
                </a:moveTo>
                <a:lnTo>
                  <a:pt x="962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936195" y="147207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81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937219" y="1464811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7267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958922" y="1461330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3480"/>
                </a:moveTo>
                <a:lnTo>
                  <a:pt x="849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980625" y="145590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980625" y="145590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02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995572" y="1463276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0" y="0"/>
                </a:moveTo>
                <a:lnTo>
                  <a:pt x="6756" y="33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002329" y="1466654"/>
            <a:ext cx="22225" cy="13335"/>
          </a:xfrm>
          <a:custGeom>
            <a:avLst/>
            <a:gdLst/>
            <a:ahLst/>
            <a:cxnLst/>
            <a:rect l="l" t="t" r="r" b="b"/>
            <a:pathLst>
              <a:path w="22225" h="13334">
                <a:moveTo>
                  <a:pt x="0" y="0"/>
                </a:moveTo>
                <a:lnTo>
                  <a:pt x="21702" y="1300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024032" y="147924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409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035908" y="14691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433"/>
                </a:moveTo>
                <a:lnTo>
                  <a:pt x="184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050137" y="1463071"/>
            <a:ext cx="17780" cy="635"/>
          </a:xfrm>
          <a:custGeom>
            <a:avLst/>
            <a:gdLst/>
            <a:ahLst/>
            <a:cxnLst/>
            <a:rect l="l" t="t" r="r" b="b"/>
            <a:pathLst>
              <a:path w="17780" h="634">
                <a:moveTo>
                  <a:pt x="-3573" y="153"/>
                </a:moveTo>
                <a:lnTo>
                  <a:pt x="20875" y="153"/>
                </a:lnTo>
              </a:path>
            </a:pathLst>
          </a:custGeom>
          <a:ln w="7454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067439" y="1459795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09">
                <a:moveTo>
                  <a:pt x="0" y="3583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097127" y="1458873"/>
            <a:ext cx="13970" cy="635"/>
          </a:xfrm>
          <a:custGeom>
            <a:avLst/>
            <a:gdLst/>
            <a:ahLst/>
            <a:cxnLst/>
            <a:rect l="l" t="t" r="r" b="b"/>
            <a:pathLst>
              <a:path w="13969" h="634">
                <a:moveTo>
                  <a:pt x="-3573" y="255"/>
                </a:moveTo>
                <a:lnTo>
                  <a:pt x="17292" y="255"/>
                </a:lnTo>
              </a:path>
            </a:pathLst>
          </a:custGeom>
          <a:ln w="765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110846" y="1459385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5">
                <a:moveTo>
                  <a:pt x="0" y="0"/>
                </a:moveTo>
                <a:lnTo>
                  <a:pt x="18119" y="76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142172" y="147259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92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157733" y="1478222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0" y="0"/>
                </a:moveTo>
                <a:lnTo>
                  <a:pt x="18223" y="317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175956" y="1481396"/>
            <a:ext cx="15240" cy="3175"/>
          </a:xfrm>
          <a:custGeom>
            <a:avLst/>
            <a:gdLst/>
            <a:ahLst/>
            <a:cxnLst/>
            <a:rect l="l" t="t" r="r" b="b"/>
            <a:pathLst>
              <a:path w="15239" h="3175">
                <a:moveTo>
                  <a:pt x="0" y="0"/>
                </a:moveTo>
                <a:lnTo>
                  <a:pt x="14741" y="255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204723" y="148620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457" y="40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220283" y="1456621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29996"/>
                </a:moveTo>
                <a:lnTo>
                  <a:pt x="144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240861" y="14434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307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241066" y="1443415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0"/>
                </a:moveTo>
                <a:lnTo>
                  <a:pt x="12488" y="3050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258981" y="148712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921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267478" y="1501052"/>
            <a:ext cx="17145" cy="16510"/>
          </a:xfrm>
          <a:custGeom>
            <a:avLst/>
            <a:gdLst/>
            <a:ahLst/>
            <a:cxnLst/>
            <a:rect l="l" t="t" r="r" b="b"/>
            <a:pathLst>
              <a:path w="17144" h="16509">
                <a:moveTo>
                  <a:pt x="0" y="0"/>
                </a:moveTo>
                <a:lnTo>
                  <a:pt x="16993" y="1607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284471" y="1517126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-3573" y="358"/>
                </a:moveTo>
                <a:lnTo>
                  <a:pt x="13606" y="358"/>
                </a:lnTo>
              </a:path>
            </a:pathLst>
          </a:custGeom>
          <a:ln w="7864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308735" y="151917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3" y="51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325012" y="152306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866" y="71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327878" y="1523779"/>
            <a:ext cx="17145" cy="25400"/>
          </a:xfrm>
          <a:custGeom>
            <a:avLst/>
            <a:gdLst/>
            <a:ahLst/>
            <a:cxnLst/>
            <a:rect l="l" t="t" r="r" b="b"/>
            <a:pathLst>
              <a:path w="17144" h="25400">
                <a:moveTo>
                  <a:pt x="0" y="0"/>
                </a:moveTo>
                <a:lnTo>
                  <a:pt x="16686" y="2528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352243" y="1561147"/>
            <a:ext cx="17145" cy="28575"/>
          </a:xfrm>
          <a:custGeom>
            <a:avLst/>
            <a:gdLst/>
            <a:ahLst/>
            <a:cxnLst/>
            <a:rect l="l" t="t" r="r" b="b"/>
            <a:pathLst>
              <a:path w="17144" h="28575">
                <a:moveTo>
                  <a:pt x="0" y="0"/>
                </a:moveTo>
                <a:lnTo>
                  <a:pt x="17096" y="2856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380805" y="15974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149" y="102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394729" y="1605885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0" y="0"/>
                </a:moveTo>
                <a:lnTo>
                  <a:pt x="18734" y="2764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426669" y="163383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04"/>
                </a:moveTo>
                <a:lnTo>
                  <a:pt x="23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440796" y="1638339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80" h="20955">
                <a:moveTo>
                  <a:pt x="0" y="0"/>
                </a:moveTo>
                <a:lnTo>
                  <a:pt x="17301" y="2047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458098" y="1653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5733"/>
                </a:moveTo>
                <a:lnTo>
                  <a:pt x="296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467722" y="1617045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4">
                <a:moveTo>
                  <a:pt x="0" y="23341"/>
                </a:moveTo>
                <a:lnTo>
                  <a:pt x="1218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479904" y="1617045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0" y="0"/>
                </a:moveTo>
                <a:lnTo>
                  <a:pt x="70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501198" y="1617045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501607" y="161571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330"/>
                </a:moveTo>
                <a:lnTo>
                  <a:pt x="153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513789" y="1597900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0" y="8395"/>
                </a:moveTo>
                <a:lnTo>
                  <a:pt x="95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523310" y="1584796"/>
            <a:ext cx="16510" cy="13335"/>
          </a:xfrm>
          <a:custGeom>
            <a:avLst/>
            <a:gdLst/>
            <a:ahLst/>
            <a:cxnLst/>
            <a:rect l="l" t="t" r="r" b="b"/>
            <a:pathLst>
              <a:path w="16510" h="13334">
                <a:moveTo>
                  <a:pt x="0" y="13103"/>
                </a:moveTo>
                <a:lnTo>
                  <a:pt x="1607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550747" y="158428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842" y="143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564260" y="159400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457" y="184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566717" y="1590018"/>
            <a:ext cx="22225" cy="6350"/>
          </a:xfrm>
          <a:custGeom>
            <a:avLst/>
            <a:gdLst/>
            <a:ahLst/>
            <a:cxnLst/>
            <a:rect l="l" t="t" r="r" b="b"/>
            <a:pathLst>
              <a:path w="22225" h="6350">
                <a:moveTo>
                  <a:pt x="0" y="583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588420" y="1589710"/>
            <a:ext cx="8255" cy="635"/>
          </a:xfrm>
          <a:custGeom>
            <a:avLst/>
            <a:gdLst/>
            <a:ahLst/>
            <a:cxnLst/>
            <a:rect l="l" t="t" r="r" b="b"/>
            <a:pathLst>
              <a:path w="8255" h="634">
                <a:moveTo>
                  <a:pt x="-3573" y="153"/>
                </a:moveTo>
                <a:lnTo>
                  <a:pt x="11354" y="153"/>
                </a:lnTo>
              </a:path>
            </a:pathLst>
          </a:custGeom>
          <a:ln w="7454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610430" y="156790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089"/>
                </a:moveTo>
                <a:lnTo>
                  <a:pt x="2139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631827" y="1564833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71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639095" y="154968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645954" y="1519992"/>
            <a:ext cx="7620" cy="17145"/>
          </a:xfrm>
          <a:custGeom>
            <a:avLst/>
            <a:gdLst/>
            <a:ahLst/>
            <a:cxnLst/>
            <a:rect l="l" t="t" r="r" b="b"/>
            <a:pathLst>
              <a:path w="7619" h="17144">
                <a:moveTo>
                  <a:pt x="0" y="16686"/>
                </a:moveTo>
                <a:lnTo>
                  <a:pt x="757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653530" y="1505966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4" h="14605">
                <a:moveTo>
                  <a:pt x="0" y="14026"/>
                </a:moveTo>
                <a:lnTo>
                  <a:pt x="56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664485" y="149040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670626" y="1465733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0" y="11363"/>
                </a:moveTo>
                <a:lnTo>
                  <a:pt x="460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675233" y="1461842"/>
            <a:ext cx="20955" cy="4445"/>
          </a:xfrm>
          <a:custGeom>
            <a:avLst/>
            <a:gdLst/>
            <a:ahLst/>
            <a:cxnLst/>
            <a:rect l="l" t="t" r="r" b="b"/>
            <a:pathLst>
              <a:path w="20955" h="4444">
                <a:moveTo>
                  <a:pt x="0" y="3890"/>
                </a:moveTo>
                <a:lnTo>
                  <a:pt x="2057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710143" y="1460819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4">
                <a:moveTo>
                  <a:pt x="-3573" y="153"/>
                </a:moveTo>
                <a:lnTo>
                  <a:pt x="12071" y="153"/>
                </a:lnTo>
              </a:path>
            </a:pathLst>
          </a:custGeom>
          <a:ln w="7454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718640" y="1460819"/>
            <a:ext cx="20955" cy="14604"/>
          </a:xfrm>
          <a:custGeom>
            <a:avLst/>
            <a:gdLst/>
            <a:ahLst/>
            <a:cxnLst/>
            <a:rect l="l" t="t" r="r" b="b"/>
            <a:pathLst>
              <a:path w="20955" h="14605">
                <a:moveTo>
                  <a:pt x="0" y="0"/>
                </a:moveTo>
                <a:lnTo>
                  <a:pt x="20576" y="1402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747714" y="146296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1945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757235" y="1444234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4">
                <a:moveTo>
                  <a:pt x="0" y="6960"/>
                </a:moveTo>
                <a:lnTo>
                  <a:pt x="48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762047" y="1444234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09">
                <a:moveTo>
                  <a:pt x="0" y="0"/>
                </a:moveTo>
                <a:lnTo>
                  <a:pt x="21702" y="348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783750" y="1447715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4">
                <a:moveTo>
                  <a:pt x="0" y="0"/>
                </a:moveTo>
                <a:lnTo>
                  <a:pt x="2866" y="30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800743" y="144996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354" y="30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815690" y="1456723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4">
                <a:moveTo>
                  <a:pt x="0" y="0"/>
                </a:moveTo>
                <a:lnTo>
                  <a:pt x="11466" y="696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827157" y="1449966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5" h="13969">
                <a:moveTo>
                  <a:pt x="0" y="13718"/>
                </a:moveTo>
                <a:lnTo>
                  <a:pt x="1453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851726" y="1417514"/>
            <a:ext cx="19050" cy="22225"/>
          </a:xfrm>
          <a:custGeom>
            <a:avLst/>
            <a:gdLst/>
            <a:ahLst/>
            <a:cxnLst/>
            <a:rect l="l" t="t" r="r" b="b"/>
            <a:pathLst>
              <a:path w="19050" h="22225">
                <a:moveTo>
                  <a:pt x="0" y="22215"/>
                </a:moveTo>
                <a:lnTo>
                  <a:pt x="1883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870563" y="1414135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3378"/>
                </a:moveTo>
                <a:lnTo>
                  <a:pt x="245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881517" y="140062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047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891345" y="13879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228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892267" y="1379532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90">
                <a:moveTo>
                  <a:pt x="0" y="839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913970" y="137420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5">
                <a:moveTo>
                  <a:pt x="0" y="5323"/>
                </a:moveTo>
                <a:lnTo>
                  <a:pt x="66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931681" y="136366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35"/>
                </a:moveTo>
                <a:lnTo>
                  <a:pt x="194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945091" y="1368885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0"/>
                </a:moveTo>
                <a:lnTo>
                  <a:pt x="12285" y="89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957377" y="1377792"/>
            <a:ext cx="15240" cy="10795"/>
          </a:xfrm>
          <a:custGeom>
            <a:avLst/>
            <a:gdLst/>
            <a:ahLst/>
            <a:cxnLst/>
            <a:rect l="l" t="t" r="r" b="b"/>
            <a:pathLst>
              <a:path w="15239" h="10794">
                <a:moveTo>
                  <a:pt x="0" y="0"/>
                </a:moveTo>
                <a:lnTo>
                  <a:pt x="15048" y="1023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985324" y="1392636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4">
                <a:moveTo>
                  <a:pt x="-3573" y="102"/>
                </a:moveTo>
                <a:lnTo>
                  <a:pt x="19031" y="102"/>
                </a:lnTo>
              </a:path>
            </a:pathLst>
          </a:custGeom>
          <a:ln w="7352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000782" y="1383934"/>
            <a:ext cx="15875" cy="9525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0" y="8906"/>
                </a:moveTo>
                <a:lnTo>
                  <a:pt x="155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027400" y="137349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038968" y="135772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0" y="542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044189" y="1346055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0" y="1167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065892" y="1345441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614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079406" y="133755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23"/>
                </a:moveTo>
                <a:lnTo>
                  <a:pt x="214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094865" y="1330392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0" y="2559"/>
                </a:moveTo>
                <a:lnTo>
                  <a:pt x="1443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109299" y="1330392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5">
                <a:moveTo>
                  <a:pt x="0" y="0"/>
                </a:moveTo>
                <a:lnTo>
                  <a:pt x="11671" y="1453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129978" y="135608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023" y="133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131002" y="1331415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4" h="26034">
                <a:moveTo>
                  <a:pt x="0" y="26003"/>
                </a:moveTo>
                <a:lnTo>
                  <a:pt x="1812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157211" y="131759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047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166526" y="1293843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0" y="11875"/>
                </a:moveTo>
                <a:lnTo>
                  <a:pt x="798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174511" y="1277258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584"/>
                </a:moveTo>
                <a:lnTo>
                  <a:pt x="93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190789" y="126272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04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201129" y="1257397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4" h="8890">
                <a:moveTo>
                  <a:pt x="0" y="0"/>
                </a:moveTo>
                <a:lnTo>
                  <a:pt x="16789" y="829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217918" y="1257193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4" h="8890">
                <a:moveTo>
                  <a:pt x="0" y="8497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241874" y="1246443"/>
            <a:ext cx="19685" cy="3810"/>
          </a:xfrm>
          <a:custGeom>
            <a:avLst/>
            <a:gdLst/>
            <a:ahLst/>
            <a:cxnLst/>
            <a:rect l="l" t="t" r="r" b="b"/>
            <a:pathLst>
              <a:path w="19685" h="3809">
                <a:moveTo>
                  <a:pt x="0" y="3378"/>
                </a:moveTo>
                <a:lnTo>
                  <a:pt x="1945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261324" y="1246443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5">
                <a:moveTo>
                  <a:pt x="0" y="0"/>
                </a:moveTo>
                <a:lnTo>
                  <a:pt x="12490" y="522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286304" y="125821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53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299203" y="1268864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0" y="0"/>
                </a:moveTo>
                <a:lnTo>
                  <a:pt x="5528" y="460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304731" y="1273470"/>
            <a:ext cx="22225" cy="4445"/>
          </a:xfrm>
          <a:custGeom>
            <a:avLst/>
            <a:gdLst/>
            <a:ahLst/>
            <a:cxnLst/>
            <a:rect l="l" t="t" r="r" b="b"/>
            <a:pathLst>
              <a:path w="22225" h="4444">
                <a:moveTo>
                  <a:pt x="0" y="0"/>
                </a:moveTo>
                <a:lnTo>
                  <a:pt x="21702" y="440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326434" y="1277873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4">
                <a:moveTo>
                  <a:pt x="0" y="0"/>
                </a:moveTo>
                <a:lnTo>
                  <a:pt x="3992" y="20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344760" y="127858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1177" y="-3573"/>
                </a:moveTo>
                <a:lnTo>
                  <a:pt x="1177" y="3676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361446" y="1278692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39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369841" y="1278692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 h="0">
                <a:moveTo>
                  <a:pt x="0" y="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391544" y="1278692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1586" y="-3573"/>
                </a:moveTo>
                <a:lnTo>
                  <a:pt x="1586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409050" y="127818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4">
                <a:moveTo>
                  <a:pt x="0" y="102"/>
                </a:moveTo>
                <a:lnTo>
                  <a:pt x="419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1033200" y="9237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1037122" y="9277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1054903" y="9389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1058826" y="9428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1076709" y="9380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1080631" y="9419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1098412" y="9868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1102335" y="990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1120115" y="10580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1124038" y="10619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1141819" y="11619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1145741" y="11658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1163522" y="10792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1167445" y="10831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1185225" y="12043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1189148" y="12082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1206928" y="11706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210851" y="11745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1228632" y="10838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1232554" y="108773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1250335" y="12159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254258" y="12199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272039" y="11563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275961" y="11603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293742" y="10614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297664" y="10654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315445" y="101470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319368" y="10186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337148" y="9459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341071" y="9498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358851" y="8677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362774" y="8717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380554" y="8643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384477" y="8682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402258" y="9949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406180" y="9988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423962" y="11276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1427884" y="1131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1445664" y="11343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1449587" y="11383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1467368" y="10730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1471290" y="10769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1489071" y="10548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1492994" y="10587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1510774" y="10719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1514697" y="10758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1532478" y="10014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536400" y="10053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1554181" y="9789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1558104" y="9829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575885" y="10916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579807" y="10956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1597588" y="10611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1601510" y="1065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1619291" y="11459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1623214" y="11498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1640995" y="12359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1644917" y="12398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1662698" y="12504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1666620" y="12544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1684401" y="12458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1688324" y="12497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1706105" y="13239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1710027" y="13279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1727808" y="13193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1731730" y="13233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1749510" y="13809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1753434" y="13848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1771317" y="14136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1775239" y="14175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1793020" y="14296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1796942" y="14335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1814723" y="14544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1818646" y="14583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1836427" y="14183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3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1840349" y="14223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1858129" y="14316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1862052" y="14356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1879833" y="14410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1883756" y="14449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1901537" y="14756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1905459" y="14795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1923240" y="14580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1927162" y="14620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1944943" y="14508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1948866" y="14547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1966647" y="14419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3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1970569" y="1445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1988349" y="14526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1992271" y="14565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2010052" y="14656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2013976" y="1469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2031756" y="14490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2035679" y="14530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2053459" y="14493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2057381" y="14533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2075163" y="14444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2079085" y="14484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2096866" y="14454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2100788" y="14493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118569" y="14546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122491" y="14585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140272" y="14636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144195" y="14675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2161976" y="14674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2165898" y="14713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2183679" y="14712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2187601" y="14751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2205382" y="14743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2209305" y="14783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2227086" y="14294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2231008" y="14333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2248789" y="14825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6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2252711" y="14864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2270492" y="15031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274415" y="15070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292196" y="1504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2296118" y="15085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313899" y="15097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317822" y="15137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335602" y="15426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339525" y="15465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357306" y="15789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361228" y="1582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379009" y="15893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382932" y="15932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400711" y="16213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404635" y="16253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422415" y="16190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426338" y="16229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444119" y="16448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448041" y="16487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465924" y="16030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469847" y="16069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487628" y="160306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491550" y="16069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509330" y="15839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513253" y="15878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531034" y="15662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534957" y="15701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552738" y="15818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556660" y="15857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574441" y="15760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578364" y="157996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596144" y="15752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600067" y="15791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617848" y="15539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621770" y="1557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639550" y="15060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643474" y="15099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661254" y="14517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665177" y="14556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682957" y="14476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1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686879" y="14515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704661" y="14468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708582" y="14507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726364" y="14615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730286" y="14655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748068" y="14302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751989" y="14341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7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7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769770" y="14337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773692" y="14376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791473" y="14366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795396" y="14405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813177" y="14497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817099" y="14536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834880" y="14291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2838803" y="1433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2856583" y="14035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860506" y="14074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878287" y="13739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882209" y="13778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899991" y="13655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903913" y="13694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921694" y="13480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2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925616" y="13519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943397" y="13638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947319" y="13677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965100" y="13785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969022" y="13824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986803" y="13788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2990726" y="13827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3008507" y="13663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3012429" y="13702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3030210" y="13437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3034132" y="1347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3051912" y="13320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3055836" y="13359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3073616" y="13201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3077539" y="13241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3095319" y="13164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3099243" y="13203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3117023" y="13434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3120946" y="13473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3138727" y="13123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3142649" y="1316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3160532" y="12798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3164455" y="1283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3182235" y="12409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3186158" y="12448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3203939" y="12517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3207861" y="12556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3225642" y="12362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3229564" y="12401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3247345" y="12324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3251268" y="12363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3269049" y="12414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3272971" y="12453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3290751" y="12594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3294675" y="12634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3312454" y="12638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3316378" y="12678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3334158" y="12647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3338081" y="12686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3355862" y="12647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3359784" y="12686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3377565" y="12647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3381487" y="12686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3399269" y="12642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3403190" y="12681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808443" y="739886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31224"/>
                </a:moveTo>
                <a:lnTo>
                  <a:pt x="1167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825130" y="713064"/>
            <a:ext cx="5080" cy="13970"/>
          </a:xfrm>
          <a:custGeom>
            <a:avLst/>
            <a:gdLst/>
            <a:ahLst/>
            <a:cxnLst/>
            <a:rect l="l" t="t" r="r" b="b"/>
            <a:pathLst>
              <a:path w="5080" h="13970">
                <a:moveTo>
                  <a:pt x="0" y="13411"/>
                </a:moveTo>
                <a:lnTo>
                  <a:pt x="501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830146" y="695250"/>
            <a:ext cx="6985" cy="18415"/>
          </a:xfrm>
          <a:custGeom>
            <a:avLst/>
            <a:gdLst/>
            <a:ahLst/>
            <a:cxnLst/>
            <a:rect l="l" t="t" r="r" b="b"/>
            <a:pathLst>
              <a:path w="6984" h="18415">
                <a:moveTo>
                  <a:pt x="0" y="17813"/>
                </a:moveTo>
                <a:lnTo>
                  <a:pt x="675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841919" y="655529"/>
            <a:ext cx="10160" cy="26670"/>
          </a:xfrm>
          <a:custGeom>
            <a:avLst/>
            <a:gdLst/>
            <a:ahLst/>
            <a:cxnLst/>
            <a:rect l="l" t="t" r="r" b="b"/>
            <a:pathLst>
              <a:path w="10159" h="26670">
                <a:moveTo>
                  <a:pt x="0" y="26413"/>
                </a:moveTo>
                <a:lnTo>
                  <a:pt x="99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851850" y="65245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0" y="3071"/>
                </a:moveTo>
                <a:lnTo>
                  <a:pt x="40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867411" y="639251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0" y="4606"/>
                </a:moveTo>
                <a:lnTo>
                  <a:pt x="614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873553" y="639251"/>
            <a:ext cx="13335" cy="22225"/>
          </a:xfrm>
          <a:custGeom>
            <a:avLst/>
            <a:gdLst/>
            <a:ahLst/>
            <a:cxnLst/>
            <a:rect l="l" t="t" r="r" b="b"/>
            <a:pathLst>
              <a:path w="13334" h="22225">
                <a:moveTo>
                  <a:pt x="0" y="0"/>
                </a:moveTo>
                <a:lnTo>
                  <a:pt x="13206" y="2201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894130" y="673547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09">
                <a:moveTo>
                  <a:pt x="0" y="0"/>
                </a:moveTo>
                <a:lnTo>
                  <a:pt x="17096" y="286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919724" y="691667"/>
            <a:ext cx="28575" cy="18415"/>
          </a:xfrm>
          <a:custGeom>
            <a:avLst/>
            <a:gdLst/>
            <a:ahLst/>
            <a:cxnLst/>
            <a:rect l="l" t="t" r="r" b="b"/>
            <a:pathLst>
              <a:path w="28575" h="18415">
                <a:moveTo>
                  <a:pt x="0" y="18222"/>
                </a:moveTo>
                <a:lnTo>
                  <a:pt x="2794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959547" y="683375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511"/>
                </a:moveTo>
                <a:lnTo>
                  <a:pt x="81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960366" y="683375"/>
            <a:ext cx="15875" cy="28575"/>
          </a:xfrm>
          <a:custGeom>
            <a:avLst/>
            <a:gdLst/>
            <a:ahLst/>
            <a:cxnLst/>
            <a:rect l="l" t="t" r="r" b="b"/>
            <a:pathLst>
              <a:path w="15875" h="28575">
                <a:moveTo>
                  <a:pt x="0" y="0"/>
                </a:moveTo>
                <a:lnTo>
                  <a:pt x="15663" y="284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982991" y="691565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0" y="29381"/>
                </a:moveTo>
                <a:lnTo>
                  <a:pt x="1586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1007458" y="682863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0"/>
                </a:moveTo>
                <a:lnTo>
                  <a:pt x="18017" y="255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1025476" y="68542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0" y="0"/>
                </a:moveTo>
                <a:lnTo>
                  <a:pt x="10749" y="1074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1046258" y="7063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921" y="92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1047179" y="707229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 h="0">
                <a:moveTo>
                  <a:pt x="0" y="0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1068883" y="707229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8394" y="624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1088641" y="721971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2047" y="15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1090688" y="723506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4">
                <a:moveTo>
                  <a:pt x="0" y="0"/>
                </a:moveTo>
                <a:lnTo>
                  <a:pt x="21703" y="69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1112392" y="730468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0" y="0"/>
                </a:moveTo>
                <a:lnTo>
                  <a:pt x="7575" y="27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1133378" y="73814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716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1134095" y="738351"/>
            <a:ext cx="22225" cy="19685"/>
          </a:xfrm>
          <a:custGeom>
            <a:avLst/>
            <a:gdLst/>
            <a:ahLst/>
            <a:cxnLst/>
            <a:rect l="l" t="t" r="r" b="b"/>
            <a:pathLst>
              <a:path w="22225" h="19684">
                <a:moveTo>
                  <a:pt x="0" y="0"/>
                </a:moveTo>
                <a:lnTo>
                  <a:pt x="21703" y="1965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1155798" y="7580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2252" y="24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1167776" y="770906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0" y="0"/>
                </a:moveTo>
                <a:lnTo>
                  <a:pt x="9725" y="103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1177501" y="781246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0" y="0"/>
                </a:moveTo>
                <a:lnTo>
                  <a:pt x="8292" y="1719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1192039" y="811345"/>
            <a:ext cx="7620" cy="15240"/>
          </a:xfrm>
          <a:custGeom>
            <a:avLst/>
            <a:gdLst/>
            <a:ahLst/>
            <a:cxnLst/>
            <a:rect l="l" t="t" r="r" b="b"/>
            <a:pathLst>
              <a:path w="7619" h="15240">
                <a:moveTo>
                  <a:pt x="0" y="0"/>
                </a:moveTo>
                <a:lnTo>
                  <a:pt x="7166" y="1494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1199205" y="826292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0" y="0"/>
                </a:moveTo>
                <a:lnTo>
                  <a:pt x="9623" y="1371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1217120" y="85168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0" y="0"/>
                </a:moveTo>
                <a:lnTo>
                  <a:pt x="3787" y="542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1220908" y="857107"/>
            <a:ext cx="17145" cy="20955"/>
          </a:xfrm>
          <a:custGeom>
            <a:avLst/>
            <a:gdLst/>
            <a:ahLst/>
            <a:cxnLst/>
            <a:rect l="l" t="t" r="r" b="b"/>
            <a:pathLst>
              <a:path w="17144" h="20955">
                <a:moveTo>
                  <a:pt x="0" y="0"/>
                </a:moveTo>
                <a:lnTo>
                  <a:pt x="16686" y="208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1247013" y="888639"/>
            <a:ext cx="17780" cy="17145"/>
          </a:xfrm>
          <a:custGeom>
            <a:avLst/>
            <a:gdLst/>
            <a:ahLst/>
            <a:cxnLst/>
            <a:rect l="l" t="t" r="r" b="b"/>
            <a:pathLst>
              <a:path w="17780" h="17144">
                <a:moveTo>
                  <a:pt x="0" y="0"/>
                </a:moveTo>
                <a:lnTo>
                  <a:pt x="17301" y="168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1264315" y="905531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09">
                <a:moveTo>
                  <a:pt x="0" y="0"/>
                </a:moveTo>
                <a:lnTo>
                  <a:pt x="8599" y="33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1286120" y="914335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701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1298610" y="960302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0"/>
                </a:moveTo>
                <a:lnTo>
                  <a:pt x="8804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1317549" y="974430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5" h="10794">
                <a:moveTo>
                  <a:pt x="0" y="10442"/>
                </a:moveTo>
                <a:lnTo>
                  <a:pt x="1187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1329424" y="957743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4">
                <a:moveTo>
                  <a:pt x="0" y="16687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1338945" y="912185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59" h="32384">
                <a:moveTo>
                  <a:pt x="0" y="31941"/>
                </a:moveTo>
                <a:lnTo>
                  <a:pt x="100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1356349" y="878401"/>
            <a:ext cx="25400" cy="22225"/>
          </a:xfrm>
          <a:custGeom>
            <a:avLst/>
            <a:gdLst/>
            <a:ahLst/>
            <a:cxnLst/>
            <a:rect l="l" t="t" r="r" b="b"/>
            <a:pathLst>
              <a:path w="25400" h="22225">
                <a:moveTo>
                  <a:pt x="0" y="22215"/>
                </a:moveTo>
                <a:lnTo>
                  <a:pt x="2477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1391770" y="86632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59"/>
                </a:moveTo>
                <a:lnTo>
                  <a:pt x="27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1394534" y="850964"/>
            <a:ext cx="22225" cy="15875"/>
          </a:xfrm>
          <a:custGeom>
            <a:avLst/>
            <a:gdLst/>
            <a:ahLst/>
            <a:cxnLst/>
            <a:rect l="l" t="t" r="r" b="b"/>
            <a:pathLst>
              <a:path w="22225" h="15875">
                <a:moveTo>
                  <a:pt x="0" y="15356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1416238" y="85096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614" y="286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1420026" y="867754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472" y="3255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1430672" y="914233"/>
            <a:ext cx="7620" cy="32384"/>
          </a:xfrm>
          <a:custGeom>
            <a:avLst/>
            <a:gdLst/>
            <a:ahLst/>
            <a:cxnLst/>
            <a:rect l="l" t="t" r="r" b="b"/>
            <a:pathLst>
              <a:path w="7619" h="32384">
                <a:moveTo>
                  <a:pt x="0" y="0"/>
                </a:moveTo>
                <a:lnTo>
                  <a:pt x="7268" y="319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1437941" y="94617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204" y="5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1444391" y="959585"/>
            <a:ext cx="15240" cy="30480"/>
          </a:xfrm>
          <a:custGeom>
            <a:avLst/>
            <a:gdLst/>
            <a:ahLst/>
            <a:cxnLst/>
            <a:rect l="l" t="t" r="r" b="b"/>
            <a:pathLst>
              <a:path w="15240" h="30480">
                <a:moveTo>
                  <a:pt x="0" y="0"/>
                </a:moveTo>
                <a:lnTo>
                  <a:pt x="14639" y="299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1472031" y="994086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40">
                <a:moveTo>
                  <a:pt x="0" y="0"/>
                </a:moveTo>
                <a:lnTo>
                  <a:pt x="9316" y="235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1481348" y="996441"/>
            <a:ext cx="20955" cy="12065"/>
          </a:xfrm>
          <a:custGeom>
            <a:avLst/>
            <a:gdLst/>
            <a:ahLst/>
            <a:cxnLst/>
            <a:rect l="l" t="t" r="r" b="b"/>
            <a:pathLst>
              <a:path w="20955" h="12065">
                <a:moveTo>
                  <a:pt x="0" y="0"/>
                </a:moveTo>
                <a:lnTo>
                  <a:pt x="20679" y="117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1514415" y="1015278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0" y="0"/>
                </a:moveTo>
                <a:lnTo>
                  <a:pt x="10339" y="58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1524754" y="1021114"/>
            <a:ext cx="18415" cy="12065"/>
          </a:xfrm>
          <a:custGeom>
            <a:avLst/>
            <a:gdLst/>
            <a:ahLst/>
            <a:cxnLst/>
            <a:rect l="l" t="t" r="r" b="b"/>
            <a:pathLst>
              <a:path w="18415" h="12065">
                <a:moveTo>
                  <a:pt x="0" y="0"/>
                </a:moveTo>
                <a:lnTo>
                  <a:pt x="17916" y="117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1553931" y="1041589"/>
            <a:ext cx="14604" cy="12065"/>
          </a:xfrm>
          <a:custGeom>
            <a:avLst/>
            <a:gdLst/>
            <a:ahLst/>
            <a:cxnLst/>
            <a:rect l="l" t="t" r="r" b="b"/>
            <a:pathLst>
              <a:path w="14605" h="12065">
                <a:moveTo>
                  <a:pt x="0" y="0"/>
                </a:moveTo>
                <a:lnTo>
                  <a:pt x="14229" y="117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1568161" y="1053362"/>
            <a:ext cx="3810" cy="14604"/>
          </a:xfrm>
          <a:custGeom>
            <a:avLst/>
            <a:gdLst/>
            <a:ahLst/>
            <a:cxnLst/>
            <a:rect l="l" t="t" r="r" b="b"/>
            <a:pathLst>
              <a:path w="3809" h="14605">
                <a:moveTo>
                  <a:pt x="0" y="0"/>
                </a:moveTo>
                <a:lnTo>
                  <a:pt x="3685" y="144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1575327" y="1081618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4">
                <a:moveTo>
                  <a:pt x="0" y="0"/>
                </a:moveTo>
                <a:lnTo>
                  <a:pt x="8190" y="3235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1586997" y="112778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0" y="0"/>
                </a:moveTo>
                <a:lnTo>
                  <a:pt x="2866" y="112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1589864" y="1130963"/>
            <a:ext cx="20320" cy="8255"/>
          </a:xfrm>
          <a:custGeom>
            <a:avLst/>
            <a:gdLst/>
            <a:ahLst/>
            <a:cxnLst/>
            <a:rect l="l" t="t" r="r" b="b"/>
            <a:pathLst>
              <a:path w="20319" h="8255">
                <a:moveTo>
                  <a:pt x="0" y="8087"/>
                </a:moveTo>
                <a:lnTo>
                  <a:pt x="201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1613410" y="1142839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709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1620167" y="1190034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708" y="329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1626923" y="123712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4709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1635932" y="1279920"/>
            <a:ext cx="19050" cy="1905"/>
          </a:xfrm>
          <a:custGeom>
            <a:avLst/>
            <a:gdLst/>
            <a:ahLst/>
            <a:cxnLst/>
            <a:rect l="l" t="t" r="r" b="b"/>
            <a:pathLst>
              <a:path w="19050" h="1905">
                <a:moveTo>
                  <a:pt x="-3573" y="767"/>
                </a:moveTo>
                <a:lnTo>
                  <a:pt x="22615" y="767"/>
                </a:lnTo>
              </a:path>
            </a:pathLst>
          </a:custGeom>
          <a:ln w="868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1654974" y="1267328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12592"/>
                </a:moveTo>
                <a:lnTo>
                  <a:pt x="665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1668385" y="1238970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0" y="15765"/>
                </a:moveTo>
                <a:lnTo>
                  <a:pt x="82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1676677" y="1224637"/>
            <a:ext cx="6350" cy="14604"/>
          </a:xfrm>
          <a:custGeom>
            <a:avLst/>
            <a:gdLst/>
            <a:ahLst/>
            <a:cxnLst/>
            <a:rect l="l" t="t" r="r" b="b"/>
            <a:pathLst>
              <a:path w="6350" h="14605">
                <a:moveTo>
                  <a:pt x="0" y="14332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1688143" y="1186655"/>
            <a:ext cx="10795" cy="25400"/>
          </a:xfrm>
          <a:custGeom>
            <a:avLst/>
            <a:gdLst/>
            <a:ahLst/>
            <a:cxnLst/>
            <a:rect l="l" t="t" r="r" b="b"/>
            <a:pathLst>
              <a:path w="10794" h="25400">
                <a:moveTo>
                  <a:pt x="0" y="24774"/>
                </a:moveTo>
                <a:lnTo>
                  <a:pt x="102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1698380" y="1186655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0"/>
                </a:moveTo>
                <a:lnTo>
                  <a:pt x="6245" y="17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1718343" y="1192286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0" y="0"/>
                </a:moveTo>
                <a:lnTo>
                  <a:pt x="1740" y="5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1720083" y="1192798"/>
            <a:ext cx="8890" cy="31115"/>
          </a:xfrm>
          <a:custGeom>
            <a:avLst/>
            <a:gdLst/>
            <a:ahLst/>
            <a:cxnLst/>
            <a:rect l="l" t="t" r="r" b="b"/>
            <a:pathLst>
              <a:path w="8889" h="31115">
                <a:moveTo>
                  <a:pt x="0" y="0"/>
                </a:moveTo>
                <a:lnTo>
                  <a:pt x="8497" y="305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1732471" y="1236922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0"/>
                </a:moveTo>
                <a:lnTo>
                  <a:pt x="9009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1743937" y="128309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528" y="329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1751820" y="133008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527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1759600" y="1377075"/>
            <a:ext cx="4445" cy="23495"/>
          </a:xfrm>
          <a:custGeom>
            <a:avLst/>
            <a:gdLst/>
            <a:ahLst/>
            <a:cxnLst/>
            <a:rect l="l" t="t" r="r" b="b"/>
            <a:pathLst>
              <a:path w="4444" h="23494">
                <a:moveTo>
                  <a:pt x="0" y="0"/>
                </a:moveTo>
                <a:lnTo>
                  <a:pt x="3890" y="230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1763490" y="1400110"/>
            <a:ext cx="8890" cy="5715"/>
          </a:xfrm>
          <a:custGeom>
            <a:avLst/>
            <a:gdLst/>
            <a:ahLst/>
            <a:cxnLst/>
            <a:rect l="l" t="t" r="r" b="b"/>
            <a:pathLst>
              <a:path w="8889" h="5715">
                <a:moveTo>
                  <a:pt x="0" y="0"/>
                </a:moveTo>
                <a:lnTo>
                  <a:pt x="8497" y="522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1784273" y="1412804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1023" y="61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1785297" y="1404205"/>
            <a:ext cx="22225" cy="9525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0" y="9213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1806999" y="1396015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0" y="8190"/>
                </a:moveTo>
                <a:lnTo>
                  <a:pt x="22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1813040" y="1350048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4">
                <a:moveTo>
                  <a:pt x="0" y="32146"/>
                </a:moveTo>
                <a:lnTo>
                  <a:pt x="890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1825733" y="1325785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0" y="10544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1828702" y="1322304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09">
                <a:moveTo>
                  <a:pt x="0" y="348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1850405" y="132230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307" y="3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1861565" y="1331927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0" y="0"/>
                </a:moveTo>
                <a:lnTo>
                  <a:pt x="10544" y="921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1872109" y="1341141"/>
            <a:ext cx="14604" cy="13335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0" y="0"/>
                </a:moveTo>
                <a:lnTo>
                  <a:pt x="14434" y="1289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1898214" y="1361514"/>
            <a:ext cx="17780" cy="3810"/>
          </a:xfrm>
          <a:custGeom>
            <a:avLst/>
            <a:gdLst/>
            <a:ahLst/>
            <a:cxnLst/>
            <a:rect l="l" t="t" r="r" b="b"/>
            <a:pathLst>
              <a:path w="17780" h="3809">
                <a:moveTo>
                  <a:pt x="0" y="0"/>
                </a:moveTo>
                <a:lnTo>
                  <a:pt x="17301" y="378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1915516" y="1365302"/>
            <a:ext cx="7620" cy="13970"/>
          </a:xfrm>
          <a:custGeom>
            <a:avLst/>
            <a:gdLst/>
            <a:ahLst/>
            <a:cxnLst/>
            <a:rect l="l" t="t" r="r" b="b"/>
            <a:pathLst>
              <a:path w="7619" h="13969">
                <a:moveTo>
                  <a:pt x="0" y="0"/>
                </a:moveTo>
                <a:lnTo>
                  <a:pt x="7063" y="139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1929029" y="1391919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5" h="16509">
                <a:moveTo>
                  <a:pt x="0" y="0"/>
                </a:moveTo>
                <a:lnTo>
                  <a:pt x="8190" y="160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1937219" y="1397857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59">
                <a:moveTo>
                  <a:pt x="0" y="10135"/>
                </a:moveTo>
                <a:lnTo>
                  <a:pt x="1156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1959639" y="1381784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89" h="7619">
                <a:moveTo>
                  <a:pt x="0" y="7064"/>
                </a:moveTo>
                <a:lnTo>
                  <a:pt x="2098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1980625" y="1371240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4" h="10794">
                <a:moveTo>
                  <a:pt x="0" y="10544"/>
                </a:moveTo>
                <a:lnTo>
                  <a:pt x="4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1989941" y="1326911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1019"/>
                </a:moveTo>
                <a:lnTo>
                  <a:pt x="1208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2006834" y="1339093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055" y="3153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2022701" y="1384037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4">
                <a:moveTo>
                  <a:pt x="0" y="0"/>
                </a:moveTo>
                <a:lnTo>
                  <a:pt x="1330" y="389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2024032" y="1361923"/>
            <a:ext cx="13970" cy="26034"/>
          </a:xfrm>
          <a:custGeom>
            <a:avLst/>
            <a:gdLst/>
            <a:ahLst/>
            <a:cxnLst/>
            <a:rect l="l" t="t" r="r" b="b"/>
            <a:pathLst>
              <a:path w="13969" h="26034">
                <a:moveTo>
                  <a:pt x="0" y="26003"/>
                </a:moveTo>
                <a:lnTo>
                  <a:pt x="135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2044098" y="134605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173"/>
                </a:moveTo>
                <a:lnTo>
                  <a:pt x="16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2045735" y="1346055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10" h="25400">
                <a:moveTo>
                  <a:pt x="0" y="0"/>
                </a:moveTo>
                <a:lnTo>
                  <a:pt x="16482" y="2477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2072046" y="1364892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1978"/>
                </a:moveTo>
                <a:lnTo>
                  <a:pt x="311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2116578" y="1348614"/>
            <a:ext cx="31750" cy="11430"/>
          </a:xfrm>
          <a:custGeom>
            <a:avLst/>
            <a:gdLst/>
            <a:ahLst/>
            <a:cxnLst/>
            <a:rect l="l" t="t" r="r" b="b"/>
            <a:pathLst>
              <a:path w="31750" h="11430">
                <a:moveTo>
                  <a:pt x="0" y="11363"/>
                </a:moveTo>
                <a:lnTo>
                  <a:pt x="314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2159780" y="1351481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40">
                <a:moveTo>
                  <a:pt x="0" y="0"/>
                </a:moveTo>
                <a:lnTo>
                  <a:pt x="16175" y="149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2175956" y="1366428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59">
                <a:moveTo>
                  <a:pt x="0" y="0"/>
                </a:moveTo>
                <a:lnTo>
                  <a:pt x="5424" y="1003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2188240" y="1388951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80">
                <a:moveTo>
                  <a:pt x="0" y="0"/>
                </a:moveTo>
                <a:lnTo>
                  <a:pt x="9418" y="1730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2197659" y="1406252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5">
                <a:moveTo>
                  <a:pt x="0" y="0"/>
                </a:moveTo>
                <a:lnTo>
                  <a:pt x="6859" y="117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2211683" y="1430311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5" h="13334">
                <a:moveTo>
                  <a:pt x="0" y="0"/>
                </a:moveTo>
                <a:lnTo>
                  <a:pt x="7678" y="133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2219362" y="1443620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80">
                <a:moveTo>
                  <a:pt x="0" y="0"/>
                </a:moveTo>
                <a:lnTo>
                  <a:pt x="3787" y="176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2226118" y="1475253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0"/>
                </a:moveTo>
                <a:lnTo>
                  <a:pt x="6961" y="3255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2236049" y="1521732"/>
            <a:ext cx="5080" cy="23495"/>
          </a:xfrm>
          <a:custGeom>
            <a:avLst/>
            <a:gdLst/>
            <a:ahLst/>
            <a:cxnLst/>
            <a:rect l="l" t="t" r="r" b="b"/>
            <a:pathLst>
              <a:path w="5080" h="23494">
                <a:moveTo>
                  <a:pt x="0" y="0"/>
                </a:moveTo>
                <a:lnTo>
                  <a:pt x="5016" y="232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2241066" y="1544972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2865" y="921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2248231" y="1567700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4">
                <a:moveTo>
                  <a:pt x="0" y="0"/>
                </a:moveTo>
                <a:lnTo>
                  <a:pt x="10032" y="319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2262564" y="161325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204" y="81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2262769" y="1614076"/>
            <a:ext cx="8255" cy="31750"/>
          </a:xfrm>
          <a:custGeom>
            <a:avLst/>
            <a:gdLst/>
            <a:ahLst/>
            <a:cxnLst/>
            <a:rect l="l" t="t" r="r" b="b"/>
            <a:pathLst>
              <a:path w="8255" h="31750">
                <a:moveTo>
                  <a:pt x="0" y="0"/>
                </a:moveTo>
                <a:lnTo>
                  <a:pt x="7780" y="3153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2274030" y="1659428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984" y="3245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2288055" y="1703859"/>
            <a:ext cx="18415" cy="12065"/>
          </a:xfrm>
          <a:custGeom>
            <a:avLst/>
            <a:gdLst/>
            <a:ahLst/>
            <a:cxnLst/>
            <a:rect l="l" t="t" r="r" b="b"/>
            <a:pathLst>
              <a:path w="18414" h="12064">
                <a:moveTo>
                  <a:pt x="0" y="0"/>
                </a:moveTo>
                <a:lnTo>
                  <a:pt x="18120" y="115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2306175" y="1715428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-3573" y="460"/>
                </a:moveTo>
                <a:lnTo>
                  <a:pt x="15448" y="460"/>
                </a:lnTo>
              </a:path>
            </a:pathLst>
          </a:custGeom>
          <a:ln w="806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2332178" y="1717168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 h="0">
                <a:moveTo>
                  <a:pt x="0" y="0"/>
                </a:moveTo>
                <a:lnTo>
                  <a:pt x="174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2349581" y="171716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0"/>
                </a:moveTo>
                <a:lnTo>
                  <a:pt x="12080" y="105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2372616" y="1736824"/>
            <a:ext cx="20955" cy="12700"/>
          </a:xfrm>
          <a:custGeom>
            <a:avLst/>
            <a:gdLst/>
            <a:ahLst/>
            <a:cxnLst/>
            <a:rect l="l" t="t" r="r" b="b"/>
            <a:pathLst>
              <a:path w="20955" h="12700">
                <a:moveTo>
                  <a:pt x="0" y="0"/>
                </a:moveTo>
                <a:lnTo>
                  <a:pt x="20372" y="1228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2392988" y="1749110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0" y="0"/>
                </a:moveTo>
                <a:lnTo>
                  <a:pt x="8497" y="44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2414179" y="1759961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11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2414691" y="1760166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0" y="0"/>
                </a:moveTo>
                <a:lnTo>
                  <a:pt x="21703" y="1249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2436395" y="1772656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0" y="0"/>
                </a:moveTo>
                <a:lnTo>
                  <a:pt x="7370" y="26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2457177" y="1780232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921" y="3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2458098" y="1780539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4">
                <a:moveTo>
                  <a:pt x="0" y="0"/>
                </a:moveTo>
                <a:lnTo>
                  <a:pt x="21805" y="55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2479904" y="1786067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9521" y="255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2502938" y="1792722"/>
            <a:ext cx="20955" cy="15240"/>
          </a:xfrm>
          <a:custGeom>
            <a:avLst/>
            <a:gdLst/>
            <a:ahLst/>
            <a:cxnLst/>
            <a:rect l="l" t="t" r="r" b="b"/>
            <a:pathLst>
              <a:path w="20955" h="15239">
                <a:moveTo>
                  <a:pt x="0" y="0"/>
                </a:moveTo>
                <a:lnTo>
                  <a:pt x="20372" y="148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2523310" y="1807567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0" y="0"/>
                </a:moveTo>
                <a:lnTo>
                  <a:pt x="6859" y="450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2542044" y="181985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968" y="194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2545013" y="1821797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0"/>
                </a:moveTo>
                <a:lnTo>
                  <a:pt x="21703" y="716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2566717" y="1828963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5">
                <a:moveTo>
                  <a:pt x="0" y="0"/>
                </a:moveTo>
                <a:lnTo>
                  <a:pt x="6858" y="133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2587601" y="1832853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819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2588420" y="1822923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0" y="1013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2610123" y="1817292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5630"/>
                </a:moveTo>
                <a:lnTo>
                  <a:pt x="64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2627323" y="1804086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0" y="3890"/>
                </a:moveTo>
                <a:lnTo>
                  <a:pt x="45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2631827" y="1796203"/>
            <a:ext cx="22225" cy="8255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0" y="7883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2653530" y="1794565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638"/>
                </a:moveTo>
                <a:lnTo>
                  <a:pt x="4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2670831" y="1787500"/>
            <a:ext cx="4445" cy="1905"/>
          </a:xfrm>
          <a:custGeom>
            <a:avLst/>
            <a:gdLst/>
            <a:ahLst/>
            <a:cxnLst/>
            <a:rect l="l" t="t" r="r" b="b"/>
            <a:pathLst>
              <a:path w="4444" h="1905">
                <a:moveTo>
                  <a:pt x="0" y="1740"/>
                </a:moveTo>
                <a:lnTo>
                  <a:pt x="44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2675233" y="1778799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89">
                <a:moveTo>
                  <a:pt x="0" y="8701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2696937" y="177879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0" y="0"/>
                </a:moveTo>
                <a:lnTo>
                  <a:pt x="4402" y="286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2713316" y="1789343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0" y="0"/>
                </a:moveTo>
                <a:lnTo>
                  <a:pt x="5323" y="33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2718640" y="1771735"/>
            <a:ext cx="17145" cy="21590"/>
          </a:xfrm>
          <a:custGeom>
            <a:avLst/>
            <a:gdLst/>
            <a:ahLst/>
            <a:cxnLst/>
            <a:rect l="l" t="t" r="r" b="b"/>
            <a:pathLst>
              <a:path w="17144" h="21589">
                <a:moveTo>
                  <a:pt x="0" y="20986"/>
                </a:moveTo>
                <a:lnTo>
                  <a:pt x="1709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2745667" y="1770404"/>
            <a:ext cx="16510" cy="13335"/>
          </a:xfrm>
          <a:custGeom>
            <a:avLst/>
            <a:gdLst/>
            <a:ahLst/>
            <a:cxnLst/>
            <a:rect l="l" t="t" r="r" b="b"/>
            <a:pathLst>
              <a:path w="16510" h="13335">
                <a:moveTo>
                  <a:pt x="0" y="0"/>
                </a:moveTo>
                <a:lnTo>
                  <a:pt x="16380" y="1330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2762047" y="1773066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0" y="10646"/>
                </a:moveTo>
                <a:lnTo>
                  <a:pt x="614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2775355" y="1746243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5">
                <a:moveTo>
                  <a:pt x="0" y="14434"/>
                </a:moveTo>
                <a:lnTo>
                  <a:pt x="83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2783750" y="1736518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0" y="9725"/>
                </a:moveTo>
                <a:lnTo>
                  <a:pt x="1351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2808524" y="1710821"/>
            <a:ext cx="19050" cy="17145"/>
          </a:xfrm>
          <a:custGeom>
            <a:avLst/>
            <a:gdLst/>
            <a:ahLst/>
            <a:cxnLst/>
            <a:rect l="l" t="t" r="r" b="b"/>
            <a:pathLst>
              <a:path w="19050" h="17144">
                <a:moveTo>
                  <a:pt x="0" y="16994"/>
                </a:moveTo>
                <a:lnTo>
                  <a:pt x="186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2827157" y="1702836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5">
                <a:moveTo>
                  <a:pt x="0" y="7985"/>
                </a:moveTo>
                <a:lnTo>
                  <a:pt x="163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2831559" y="1656152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7"/>
                </a:moveTo>
                <a:lnTo>
                  <a:pt x="655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2840977" y="1609469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759"/>
                </a:moveTo>
                <a:lnTo>
                  <a:pt x="65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2851317" y="1564321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428"/>
                </a:moveTo>
                <a:lnTo>
                  <a:pt x="111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2867184" y="1541491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9417"/>
                </a:moveTo>
                <a:lnTo>
                  <a:pt x="337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2870563" y="1520197"/>
            <a:ext cx="10160" cy="21590"/>
          </a:xfrm>
          <a:custGeom>
            <a:avLst/>
            <a:gdLst/>
            <a:ahLst/>
            <a:cxnLst/>
            <a:rect l="l" t="t" r="r" b="b"/>
            <a:pathLst>
              <a:path w="10160" h="21590">
                <a:moveTo>
                  <a:pt x="0" y="21294"/>
                </a:moveTo>
                <a:lnTo>
                  <a:pt x="98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2886329" y="1494501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4">
                <a:moveTo>
                  <a:pt x="0" y="12796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2892267" y="1479246"/>
            <a:ext cx="12065" cy="15875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0" y="15254"/>
                </a:moveTo>
                <a:lnTo>
                  <a:pt x="1177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2912741" y="1466347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638"/>
                </a:moveTo>
                <a:lnTo>
                  <a:pt x="12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2913970" y="1461126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5">
                <a:moveTo>
                  <a:pt x="0" y="5221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2935672" y="1461126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0" y="0"/>
                </a:moveTo>
                <a:lnTo>
                  <a:pt x="5118" y="757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2948777" y="1480475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0" y="0"/>
                </a:moveTo>
                <a:lnTo>
                  <a:pt x="8599" y="1279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2957377" y="1493272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5" h="16509">
                <a:moveTo>
                  <a:pt x="0" y="0"/>
                </a:moveTo>
                <a:lnTo>
                  <a:pt x="7677" y="1617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2971196" y="1522347"/>
            <a:ext cx="8255" cy="17145"/>
          </a:xfrm>
          <a:custGeom>
            <a:avLst/>
            <a:gdLst/>
            <a:ahLst/>
            <a:cxnLst/>
            <a:rect l="l" t="t" r="r" b="b"/>
            <a:pathLst>
              <a:path w="8255" h="17144">
                <a:moveTo>
                  <a:pt x="0" y="0"/>
                </a:moveTo>
                <a:lnTo>
                  <a:pt x="7883" y="165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2979079" y="153893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0" y="0"/>
                </a:moveTo>
                <a:lnTo>
                  <a:pt x="10544" y="107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2999554" y="1559919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1228" y="133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3000782" y="1561250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0" y="0"/>
                </a:moveTo>
                <a:lnTo>
                  <a:pt x="21703" y="2180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3022486" y="158305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0"/>
                </a:moveTo>
                <a:lnTo>
                  <a:pt x="409" y="71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3029755" y="1596262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5" h="26669">
                <a:moveTo>
                  <a:pt x="0" y="0"/>
                </a:moveTo>
                <a:lnTo>
                  <a:pt x="14434" y="2631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3044189" y="162257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2866" y="16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3059444" y="1631172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0"/>
                </a:moveTo>
                <a:lnTo>
                  <a:pt x="6448" y="358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3065892" y="1629534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4">
                <a:moveTo>
                  <a:pt x="0" y="5221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3087596" y="162953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661" y="26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3100392" y="1642229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0" y="0"/>
                </a:moveTo>
                <a:lnTo>
                  <a:pt x="8906" y="88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3109299" y="1647757"/>
            <a:ext cx="20955" cy="3810"/>
          </a:xfrm>
          <a:custGeom>
            <a:avLst/>
            <a:gdLst/>
            <a:ahLst/>
            <a:cxnLst/>
            <a:rect l="l" t="t" r="r" b="b"/>
            <a:pathLst>
              <a:path w="20955" h="3810">
                <a:moveTo>
                  <a:pt x="0" y="3276"/>
                </a:moveTo>
                <a:lnTo>
                  <a:pt x="2047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3135814" y="1604350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31020"/>
                </a:moveTo>
                <a:lnTo>
                  <a:pt x="122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3154242" y="159400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19" h="15240">
                <a:moveTo>
                  <a:pt x="0" y="0"/>
                </a:moveTo>
                <a:lnTo>
                  <a:pt x="20269" y="1515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3174511" y="160916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245" y="501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3192018" y="1623084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0" y="0"/>
                </a:moveTo>
                <a:lnTo>
                  <a:pt x="4196" y="327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3196214" y="1608240"/>
            <a:ext cx="21590" cy="18415"/>
          </a:xfrm>
          <a:custGeom>
            <a:avLst/>
            <a:gdLst/>
            <a:ahLst/>
            <a:cxnLst/>
            <a:rect l="l" t="t" r="r" b="b"/>
            <a:pathLst>
              <a:path w="21589" h="18414">
                <a:moveTo>
                  <a:pt x="0" y="18120"/>
                </a:moveTo>
                <a:lnTo>
                  <a:pt x="2139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3229588" y="1594112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0" y="6449"/>
                </a:moveTo>
                <a:lnTo>
                  <a:pt x="100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3239621" y="1594112"/>
            <a:ext cx="21590" cy="635"/>
          </a:xfrm>
          <a:custGeom>
            <a:avLst/>
            <a:gdLst/>
            <a:ahLst/>
            <a:cxnLst/>
            <a:rect l="l" t="t" r="r" b="b"/>
            <a:pathLst>
              <a:path w="21589" h="634">
                <a:moveTo>
                  <a:pt x="-3573" y="153"/>
                </a:moveTo>
                <a:lnTo>
                  <a:pt x="24969" y="153"/>
                </a:lnTo>
              </a:path>
            </a:pathLst>
          </a:custGeom>
          <a:ln w="745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3275248" y="1595136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4">
                <a:moveTo>
                  <a:pt x="0" y="0"/>
                </a:moveTo>
                <a:lnTo>
                  <a:pt x="7780" y="4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3283028" y="1595545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-3573" y="716"/>
                </a:moveTo>
                <a:lnTo>
                  <a:pt x="25276" y="716"/>
                </a:lnTo>
              </a:path>
            </a:pathLst>
          </a:custGeom>
          <a:ln w="8580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3304731" y="159687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4">
                <a:moveTo>
                  <a:pt x="0" y="102"/>
                </a:moveTo>
                <a:lnTo>
                  <a:pt x="37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3322852" y="1596159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4">
                <a:moveTo>
                  <a:pt x="0" y="204"/>
                </a:moveTo>
                <a:lnTo>
                  <a:pt x="358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3326434" y="1594624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-3573" y="767"/>
                </a:moveTo>
                <a:lnTo>
                  <a:pt x="25277" y="767"/>
                </a:lnTo>
              </a:path>
            </a:pathLst>
          </a:custGeom>
          <a:ln w="868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3348138" y="1594624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79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3370455" y="159462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0" y="0"/>
                </a:moveTo>
                <a:lnTo>
                  <a:pt x="2108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3391544" y="159462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8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794464" y="7571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798386" y="76105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816167" y="6990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820089" y="7030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837870" y="6415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841793" y="6454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859573" y="625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863496" y="62919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902980" y="6976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906903" y="7015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946387" y="6693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950309" y="6733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968090" y="7086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972012" y="7125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989793" y="6682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993716" y="6721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1011496" y="6714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1015419" y="6753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1033200" y="693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1037122" y="6971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1054903" y="6932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1058826" y="6971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1076709" y="7095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1080631" y="7134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1098412" y="7164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1102335" y="7204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1120115" y="7243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1124038" y="7282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1141819" y="7440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1145741" y="7479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1163522" y="7672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1167445" y="7711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1185225" y="8123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1189148" y="81623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1206928" y="8431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1210851" y="847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1228632" y="8703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1232554" y="8742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1250335" y="8915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1254258" y="8954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1272039" y="9002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1275961" y="9041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1293742" y="97959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1297664" y="983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1315445" y="9604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1319368" y="9643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1337148" y="8913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1341071" y="8952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1380554" y="8523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1384477" y="8562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1402258" y="8369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1406180" y="8409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1423962" y="9321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1427884" y="9361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1445664" y="9769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1449587" y="9808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1467368" y="9824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1471290" y="9863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1510774" y="10071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1514697" y="10110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1532478" y="10213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1536400" y="10252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1554181" y="10393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1558104" y="1043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1575885" y="11250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1579807" y="11289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1597588" y="11163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1601510" y="11202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1619291" y="12676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1623214" y="12716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1640995" y="12659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1644917" y="12698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1662698" y="122498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1666620" y="12289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1684401" y="11726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1688324" y="11765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1706105" y="11788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1710027" y="11827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1727808" y="12563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1731730" y="1260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1749510" y="13861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1753434" y="13900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1771317" y="13994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1775239" y="14033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1793020" y="13902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1796942" y="13941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1814723" y="13118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1818646" y="13157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1836427" y="13083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1840349" y="131224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1858129" y="13271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1862052" y="13310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1879833" y="13466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1883756" y="13505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1901537" y="13513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1905459" y="13552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1923240" y="13940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1927162" y="13979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1944943" y="13750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1948866" y="13789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1966647" y="13678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3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1970569" y="13717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1988349" y="13123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1992271" y="13162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2010052" y="13739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2013976" y="13778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2031756" y="13320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2035679" y="13359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2053459" y="136463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2057381" y="1368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2096866" y="13480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2100788" y="13519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2140272" y="1332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2144195" y="1336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2161976" y="13524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2165898" y="13563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2183679" y="13922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2187601" y="13961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2205382" y="14296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2209305" y="14335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2227086" y="15309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2231008" y="15349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2248789" y="16000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2252711" y="16040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2270492" y="16875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2274415" y="16914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2292196" y="170144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2296118" y="17053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2313899" y="17031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2317822" y="1707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2335602" y="17031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2339525" y="1707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2357306" y="17221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2361228" y="17260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2379009" y="17351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2382932" y="173905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2400711" y="17461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2404635" y="17501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2422415" y="1758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2426338" y="17625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2444119" y="17665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2448041" y="177048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2465924" y="17720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2469847" y="17760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2487628" y="17778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2491550" y="17817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2509330" y="17935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2513253" y="17975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2531034" y="18078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2534957" y="18117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2552738" y="18149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2556660" y="18189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2574441" y="18190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2578364" y="18230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2596144" y="18089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2600067" y="18128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2617848" y="179010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2621770" y="17940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2639550" y="17822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2643474" y="17861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2661254" y="17735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8" y="18012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2665177" y="17774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2682957" y="17648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2686879" y="17687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2704661" y="17787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2708582" y="17826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2726364" y="17520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2730286" y="175594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2748068" y="17697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2751989" y="17736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2769770" y="17322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2773692" y="17361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2791473" y="17165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2795396" y="17205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2813177" y="169684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2817099" y="17007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2834880" y="15888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2838803" y="15927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2856583" y="152751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2860506" y="15314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2878287" y="14805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2882209" y="14844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2899991" y="14523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2903913" y="14562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2921694" y="14471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1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2925616" y="14510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2943397" y="147929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2947319" y="148321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2965100" y="15249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2969022" y="15288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2986803" y="15472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2990726" y="15511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3008507" y="15690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3012429" y="15729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3030210" y="16085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3034132" y="161251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3051912" y="16207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3055836" y="16246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3073616" y="16155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3077539" y="16194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3095319" y="16370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3099243" y="16409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3117023" y="16335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3120946" y="16374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3138727" y="15789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3142649" y="15828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3160532" y="15951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3164455" y="15991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3182235" y="16123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3186158" y="16163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3203939" y="15940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3207861" y="15979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3225642" y="15801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3229564" y="15840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3247345" y="15804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3251268" y="158436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3269049" y="15815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3272971" y="15854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3290751" y="15829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3294675" y="158692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3312454" y="15821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3316378" y="15861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3334158" y="15806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3338081" y="158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3355862" y="15806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3359784" y="158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3377565" y="15806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3381487" y="158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3399269" y="15806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3403190" y="1584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1047179" y="936960"/>
            <a:ext cx="2322830" cy="395605"/>
          </a:xfrm>
          <a:custGeom>
            <a:avLst/>
            <a:gdLst/>
            <a:ahLst/>
            <a:cxnLst/>
            <a:rect l="l" t="t" r="r" b="b"/>
            <a:pathLst>
              <a:path w="2322829" h="395605">
                <a:moveTo>
                  <a:pt x="0" y="0"/>
                </a:moveTo>
                <a:lnTo>
                  <a:pt x="43508" y="127765"/>
                </a:lnTo>
                <a:lnTo>
                  <a:pt x="130322" y="296992"/>
                </a:lnTo>
                <a:lnTo>
                  <a:pt x="173728" y="249695"/>
                </a:lnTo>
                <a:lnTo>
                  <a:pt x="260541" y="173322"/>
                </a:lnTo>
                <a:lnTo>
                  <a:pt x="347354" y="136467"/>
                </a:lnTo>
                <a:lnTo>
                  <a:pt x="455871" y="180591"/>
                </a:lnTo>
                <a:lnTo>
                  <a:pt x="499278" y="190214"/>
                </a:lnTo>
                <a:lnTo>
                  <a:pt x="542684" y="64394"/>
                </a:lnTo>
                <a:lnTo>
                  <a:pt x="586091" y="181717"/>
                </a:lnTo>
                <a:lnTo>
                  <a:pt x="607795" y="151004"/>
                </a:lnTo>
                <a:lnTo>
                  <a:pt x="694607" y="276108"/>
                </a:lnTo>
                <a:lnTo>
                  <a:pt x="738117" y="242426"/>
                </a:lnTo>
                <a:lnTo>
                  <a:pt x="781523" y="256349"/>
                </a:lnTo>
                <a:lnTo>
                  <a:pt x="824930" y="222974"/>
                </a:lnTo>
                <a:lnTo>
                  <a:pt x="868336" y="193388"/>
                </a:lnTo>
                <a:lnTo>
                  <a:pt x="911742" y="149571"/>
                </a:lnTo>
                <a:lnTo>
                  <a:pt x="955149" y="139333"/>
                </a:lnTo>
                <a:lnTo>
                  <a:pt x="1215589" y="147831"/>
                </a:lnTo>
                <a:lnTo>
                  <a:pt x="1476131" y="395171"/>
                </a:lnTo>
                <a:lnTo>
                  <a:pt x="1693163" y="379815"/>
                </a:lnTo>
                <a:lnTo>
                  <a:pt x="1823383" y="344085"/>
                </a:lnTo>
                <a:lnTo>
                  <a:pt x="1953603" y="314601"/>
                </a:lnTo>
                <a:lnTo>
                  <a:pt x="1975307" y="341731"/>
                </a:lnTo>
                <a:lnTo>
                  <a:pt x="1997010" y="281226"/>
                </a:lnTo>
                <a:lnTo>
                  <a:pt x="2018712" y="255018"/>
                </a:lnTo>
                <a:lnTo>
                  <a:pt x="2040416" y="187757"/>
                </a:lnTo>
                <a:lnTo>
                  <a:pt x="2062119" y="239457"/>
                </a:lnTo>
                <a:lnTo>
                  <a:pt x="2083822" y="218163"/>
                </a:lnTo>
                <a:lnTo>
                  <a:pt x="2105526" y="207106"/>
                </a:lnTo>
                <a:lnTo>
                  <a:pt x="2127332" y="193285"/>
                </a:lnTo>
                <a:lnTo>
                  <a:pt x="2149035" y="180181"/>
                </a:lnTo>
                <a:lnTo>
                  <a:pt x="2170739" y="153256"/>
                </a:lnTo>
                <a:lnTo>
                  <a:pt x="2192441" y="135750"/>
                </a:lnTo>
                <a:lnTo>
                  <a:pt x="2214144" y="132167"/>
                </a:lnTo>
                <a:lnTo>
                  <a:pt x="2235848" y="124182"/>
                </a:lnTo>
                <a:lnTo>
                  <a:pt x="2257551" y="100635"/>
                </a:lnTo>
                <a:lnTo>
                  <a:pt x="2279254" y="104730"/>
                </a:lnTo>
                <a:lnTo>
                  <a:pt x="2300958" y="70537"/>
                </a:lnTo>
                <a:lnTo>
                  <a:pt x="2322661" y="81286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1031177" y="92095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1035100" y="92488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1074686" y="10487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1078609" y="105264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1161499" y="1170652"/>
            <a:ext cx="75411" cy="793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1291719" y="109428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1295642" y="109820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1378533" y="105742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7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1382455" y="106134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1487048" y="110154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1490971" y="110547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1530455" y="11111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1534378" y="111509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1573862" y="98535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1577784" y="98927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1617268" y="110267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1621191" y="110659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1638972" y="107196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1642894" y="107588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1725784" y="1060292"/>
            <a:ext cx="292547" cy="1687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2246766" y="106878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2250689" y="107271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2507308" y="131612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2511231" y="132005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2724342" y="13007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2728263" y="130469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2854562" y="126504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2858483" y="12689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2984781" y="991495"/>
            <a:ext cx="401062" cy="30319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712723" y="49684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696139" y="229160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696139" y="214632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696139" y="200115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696139" y="185599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696139" y="171082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696139" y="156555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696139" y="142038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696139" y="127521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696139" y="113004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696139" y="98477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696139" y="83960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696139" y="69443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696139" y="54926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679554" y="22916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679554" y="200115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679554" y="171082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679554" y="142038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679554" y="113004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679554" y="839601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679554" y="54926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 txBox="1"/>
          <p:nvPr/>
        </p:nvSpPr>
        <p:spPr>
          <a:xfrm>
            <a:off x="558361" y="485699"/>
            <a:ext cx="117475" cy="18675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60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650">
                <a:latin typeface="Arial"/>
                <a:cs typeface="Arial"/>
              </a:rPr>
              <a:t>40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30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2853" name="object 2853"/>
          <p:cNvSpPr txBox="1"/>
          <p:nvPr/>
        </p:nvSpPr>
        <p:spPr>
          <a:xfrm>
            <a:off x="447259" y="1023670"/>
            <a:ext cx="108585" cy="7937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1% wealth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712723" y="2343914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873655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1307721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1741890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2176058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2610123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 txBox="1"/>
          <p:nvPr/>
        </p:nvSpPr>
        <p:spPr>
          <a:xfrm>
            <a:off x="2505413" y="2361842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1985</a:t>
            </a:r>
            <a:endParaRPr sz="650">
              <a:latin typeface="Arial"/>
              <a:cs typeface="Arial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3044292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 txBox="1"/>
          <p:nvPr/>
        </p:nvSpPr>
        <p:spPr>
          <a:xfrm>
            <a:off x="2939581" y="2361842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2005</a:t>
            </a:r>
            <a:endParaRPr sz="650">
              <a:latin typeface="Arial"/>
              <a:cs typeface="Arial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3478358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 txBox="1"/>
          <p:nvPr/>
        </p:nvSpPr>
        <p:spPr>
          <a:xfrm>
            <a:off x="3373647" y="2361842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474425" y="2532109"/>
            <a:ext cx="3047365" cy="149860"/>
          </a:xfrm>
          <a:custGeom>
            <a:avLst/>
            <a:gdLst/>
            <a:ahLst/>
            <a:cxnLst/>
            <a:rect l="l" t="t" r="r" b="b"/>
            <a:pathLst>
              <a:path w="3047365" h="149860">
                <a:moveTo>
                  <a:pt x="0" y="0"/>
                </a:moveTo>
                <a:lnTo>
                  <a:pt x="3047106" y="0"/>
                </a:lnTo>
                <a:lnTo>
                  <a:pt x="3047106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507771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555374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572061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619768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636455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684059" y="26068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1740" y="-3573"/>
                </a:moveTo>
                <a:lnTo>
                  <a:pt x="1740" y="3573"/>
                </a:lnTo>
              </a:path>
            </a:pathLst>
          </a:custGeom>
          <a:ln w="348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583676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587598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125469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1302295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131898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1366689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1383376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1430979" y="26068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58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1330596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1334519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2054028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210163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2149235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219694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2129933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2133855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2849576" y="2606816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769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2923459" y="259081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2927381" y="259473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 txBox="1"/>
          <p:nvPr/>
        </p:nvSpPr>
        <p:spPr>
          <a:xfrm>
            <a:off x="722853" y="2361842"/>
            <a:ext cx="1558290" cy="2965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8419">
              <a:lnSpc>
                <a:spcPct val="100000"/>
              </a:lnSpc>
              <a:spcBef>
                <a:spcPts val="100"/>
              </a:spcBef>
              <a:tabLst>
                <a:tab pos="492759" algn="l"/>
                <a:tab pos="926465" algn="l"/>
                <a:tab pos="1360805" algn="l"/>
              </a:tabLst>
            </a:pPr>
            <a:r>
              <a:rPr dirty="0" sz="650">
                <a:latin typeface="Arial"/>
                <a:cs typeface="Arial"/>
              </a:rPr>
              <a:t>1905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1925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1945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1965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759460" algn="l"/>
              </a:tabLst>
            </a:pPr>
            <a:r>
              <a:rPr dirty="0" sz="500" spc="10">
                <a:latin typeface="Arial"/>
                <a:cs typeface="Arial"/>
              </a:rPr>
              <a:t>US </a:t>
            </a:r>
            <a:r>
              <a:rPr dirty="0" sz="500" spc="5">
                <a:latin typeface="Arial"/>
                <a:cs typeface="Arial"/>
              </a:rPr>
              <a:t>(tax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units)	</a:t>
            </a:r>
            <a:r>
              <a:rPr dirty="0" sz="500" spc="10">
                <a:latin typeface="Arial"/>
                <a:cs typeface="Arial"/>
              </a:rPr>
              <a:t>US </a:t>
            </a:r>
            <a:r>
              <a:rPr dirty="0" sz="500" spc="5">
                <a:latin typeface="Arial"/>
                <a:cs typeface="Arial"/>
              </a:rPr>
              <a:t>(equal</a:t>
            </a:r>
            <a:r>
              <a:rPr dirty="0" sz="500" spc="-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split)</a:t>
            </a:r>
            <a:endParaRPr sz="500">
              <a:latin typeface="Arial"/>
              <a:cs typeface="Arial"/>
            </a:endParaRPr>
          </a:p>
        </p:txBody>
      </p:sp>
      <p:sp>
        <p:nvSpPr>
          <p:cNvPr id="2892" name="object 2892"/>
          <p:cNvSpPr txBox="1"/>
          <p:nvPr/>
        </p:nvSpPr>
        <p:spPr>
          <a:xfrm>
            <a:off x="2269110" y="2553414"/>
            <a:ext cx="47434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FR </a:t>
            </a:r>
            <a:r>
              <a:rPr dirty="0" sz="500" spc="5">
                <a:latin typeface="Arial"/>
                <a:cs typeface="Arial"/>
              </a:rPr>
              <a:t>(equal</a:t>
            </a:r>
            <a:r>
              <a:rPr dirty="0" sz="500" spc="-4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split)</a:t>
            </a:r>
            <a:endParaRPr sz="500">
              <a:latin typeface="Arial"/>
              <a:cs typeface="Arial"/>
            </a:endParaRPr>
          </a:p>
        </p:txBody>
      </p:sp>
      <p:sp>
        <p:nvSpPr>
          <p:cNvPr id="2893" name="object 2893"/>
          <p:cNvSpPr txBox="1"/>
          <p:nvPr/>
        </p:nvSpPr>
        <p:spPr>
          <a:xfrm>
            <a:off x="3064658" y="2553414"/>
            <a:ext cx="42989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5">
                <a:latin typeface="Arial"/>
                <a:cs typeface="Arial"/>
              </a:rPr>
              <a:t>CH </a:t>
            </a:r>
            <a:r>
              <a:rPr dirty="0" sz="500" spc="5">
                <a:latin typeface="Arial"/>
                <a:cs typeface="Arial"/>
              </a:rPr>
              <a:t>(tax</a:t>
            </a:r>
            <a:r>
              <a:rPr dirty="0" sz="500" spc="-6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units)</a:t>
            </a:r>
            <a:endParaRPr sz="500">
              <a:latin typeface="Arial"/>
              <a:cs typeface="Arial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 txBox="1"/>
          <p:nvPr/>
        </p:nvSpPr>
        <p:spPr>
          <a:xfrm>
            <a:off x="1850351" y="2856843"/>
            <a:ext cx="3582035" cy="30226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>
                <a:latin typeface="Arial"/>
                <a:cs typeface="Arial"/>
              </a:rPr>
              <a:t>Quellen:  wid.world, Föllmi &amp; </a:t>
            </a:r>
            <a:r>
              <a:rPr dirty="0" sz="800">
                <a:latin typeface="Arial"/>
                <a:cs typeface="Arial"/>
              </a:rPr>
              <a:t>Martínez </a:t>
            </a:r>
            <a:r>
              <a:rPr dirty="0" sz="800" spc="-5">
                <a:latin typeface="Arial"/>
                <a:cs typeface="Arial"/>
              </a:rPr>
              <a:t>(2017), Updates mittels</a:t>
            </a:r>
            <a:r>
              <a:rPr dirty="0" sz="800" spc="-8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ESTV-Statistiken</a:t>
            </a:r>
            <a:endParaRPr sz="800">
              <a:latin typeface="Arial"/>
              <a:cs typeface="Arial"/>
            </a:endParaRPr>
          </a:p>
          <a:p>
            <a:pPr algn="r" marR="30480">
              <a:lnSpc>
                <a:spcPct val="100000"/>
              </a:lnSpc>
              <a:spcBef>
                <a:spcPts val="590"/>
              </a:spcBef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5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90" y="84604"/>
            <a:ext cx="4029075" cy="207645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Anteil </a:t>
            </a:r>
            <a:r>
              <a:rPr dirty="0" spc="-5"/>
              <a:t>der </a:t>
            </a:r>
            <a:r>
              <a:rPr dirty="0" spc="-40"/>
              <a:t>Top </a:t>
            </a:r>
            <a:r>
              <a:rPr dirty="0" spc="-5"/>
              <a:t>0.01% </a:t>
            </a:r>
            <a:r>
              <a:rPr dirty="0" spc="-15"/>
              <a:t>Vermögendsten </a:t>
            </a:r>
            <a:r>
              <a:rPr dirty="0" spc="-5"/>
              <a:t>am</a:t>
            </a:r>
            <a:r>
              <a:rPr dirty="0" spc="65"/>
              <a:t> </a:t>
            </a:r>
            <a:r>
              <a:rPr dirty="0" spc="-5"/>
              <a:t>Gesamtvermögen</a:t>
            </a:r>
          </a:p>
        </p:txBody>
      </p:sp>
      <p:sp>
        <p:nvSpPr>
          <p:cNvPr id="3" name="object 3"/>
          <p:cNvSpPr/>
          <p:nvPr/>
        </p:nvSpPr>
        <p:spPr>
          <a:xfrm>
            <a:off x="715106" y="499228"/>
            <a:ext cx="2835275" cy="1842770"/>
          </a:xfrm>
          <a:custGeom>
            <a:avLst/>
            <a:gdLst/>
            <a:ahLst/>
            <a:cxnLst/>
            <a:rect l="l" t="t" r="r" b="b"/>
            <a:pathLst>
              <a:path w="2835275" h="1842770">
                <a:moveTo>
                  <a:pt x="0" y="0"/>
                </a:moveTo>
                <a:lnTo>
                  <a:pt x="2834988" y="0"/>
                </a:lnTo>
                <a:lnTo>
                  <a:pt x="2834988" y="1842303"/>
                </a:lnTo>
                <a:lnTo>
                  <a:pt x="0" y="1842303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12723" y="2182672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12723" y="2073744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12723" y="1964816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12723" y="185599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12723" y="1747062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12723" y="1638134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12723" y="1529308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712723" y="142038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712723" y="1311452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712723" y="1202626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12723" y="1093698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12723" y="984770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12723" y="875944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12723" y="767016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12723" y="658088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7147">
            <a:solidFill>
              <a:srgbClr val="E0E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1272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3176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75080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76984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78899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803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2707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84611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86515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88420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90324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92228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94132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96036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97940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99855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01759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03663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05567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07471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09375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11280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13184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15088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16992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18896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20811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22715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24619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26523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28427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30331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32236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34140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36044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37948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39852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41767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43671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45575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47479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49383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51287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53192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55096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57000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58904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60818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162723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64627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66531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68435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70339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72243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741890" y="2071361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0"/>
                </a:moveTo>
                <a:lnTo>
                  <a:pt x="0" y="5863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76052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77956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79860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81774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83679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85583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87487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89391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91295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93199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195103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97008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98912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00816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02730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04634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06539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08443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10347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12251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14155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16059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17964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19868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21772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23686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25590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27495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29399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31303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33207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35111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37015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38920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40824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42728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44642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46546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48451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50355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52259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54163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56067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57971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59876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61780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63684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65598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67502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69407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71311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73215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75119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77023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78927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80831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82736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84650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86554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88458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90362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92267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94171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96075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97979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99883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01787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03692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05606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07510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09414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11319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13223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151273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17031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18935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20839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22743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246481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26562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284666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0370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2274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34179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360832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37987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39891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41795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436998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456040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475184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494225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3513267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3532309" y="207374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3551351" y="20737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1272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3176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5080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6984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8899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80803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82707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84611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86515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88420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90324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92228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94132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96036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97940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99855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01759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03663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05567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07471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09375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11280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13184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15088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16992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18896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20811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22715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24619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26523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28427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30331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32236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34140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36044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37948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39852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41767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43671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5575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7479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49383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51287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53192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55096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57000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58904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60818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62723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64627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66531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68435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70339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72243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74148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76052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77956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79860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81774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83679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85583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87487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89391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91295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93199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95103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97008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98912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200816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202730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204634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06539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08443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10347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2251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14155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16059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17964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19868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21772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23686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25590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27495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29399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31303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33207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35111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37015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38920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240824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42728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44642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46546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48451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50355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52259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54163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56067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57971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59876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61780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263684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65598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67502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69407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271311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273215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275119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77023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78927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80831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82736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84650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86554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88458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90362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92267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94171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296075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97979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99883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301787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303692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305606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307510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09414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11319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13223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151273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17031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18935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20839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22743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246481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26562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284666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30370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32274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34179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360832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37987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39891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41795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436998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456040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475184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494225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513267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532309" y="185599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551351" y="18559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1272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3176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5080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6984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899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80803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82707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84611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86515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88420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90324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92228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94132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96036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97940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99855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01759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03663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05567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07471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09375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11280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13184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15088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16992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18896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20811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22715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24619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26523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28427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30331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32236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34140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36044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37948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39852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41767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43671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45575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47479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49383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51287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53192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55096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57000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58904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60818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62723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64627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66531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68435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70339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72243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741890" y="1635752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4765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76052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77956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79860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81774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83679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85583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87487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89391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91295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93199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95103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97008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98912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00816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02730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04634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06539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08443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10347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12251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14155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16059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17964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19868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21772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23686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25590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27495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29399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31303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33207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35111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37015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38920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40824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42728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44642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46546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48451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50355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52259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54163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56067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57971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59876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61780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63684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65598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67502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69407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71311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73215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75119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77023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78927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80831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82736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84650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86554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88458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90362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92267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94171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96075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97979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99883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301787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303692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305606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307510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09414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11319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13223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151273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17031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18935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20839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322743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3246481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26562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284666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30370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32274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34179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360832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337987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339891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341795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3436998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3456040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3475184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3494225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3513267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3532309" y="16381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3551351" y="16381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1272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317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5080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698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8899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80803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82707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84611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86515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88420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90324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92228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94132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96036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9794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99855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01759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03663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05567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07471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09375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11280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13184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1508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16992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18896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20811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22715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24619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26523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28427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30331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32236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34140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36044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37948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39852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41767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43671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45575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47479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49383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51287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53192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55096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57000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58904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60818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62723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64627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66531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68435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70339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72243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74148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76052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77956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79860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8177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8367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85583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87487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89391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191295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193199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195103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197008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198912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0081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0273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04634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06539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08443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10347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12251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14155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16059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17964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19868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21772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23686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25590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27495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29399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31303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33207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35111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37015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38920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40824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4272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44642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46546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248451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250355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252259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254163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256067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257971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259876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261780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263684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265598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267502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269407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271311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273215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275119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277023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278927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280831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282736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284650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286554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288458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290362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292267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294171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296075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297979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299883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01787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03692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05606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07510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09414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1131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13223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151273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17031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18935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20839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22743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246481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26562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284666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30370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32274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34179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360832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37987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39891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341795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3436998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3456040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3475184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3494225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3513267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532309" y="142038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551351" y="1420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1272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3176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5080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6984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8899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80803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82707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84611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86515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88420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90324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92228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94132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96036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97940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99855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01759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03663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05567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07471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09375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11280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13184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15088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16992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18896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20811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22715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24619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26523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28427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30331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32236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34140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36044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37948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39852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41767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43671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45575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47479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49383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51287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53192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55096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57000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58904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60818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62723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64627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66531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68435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70339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72243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741890" y="1198429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4">
                <a:moveTo>
                  <a:pt x="0" y="0"/>
                </a:moveTo>
                <a:lnTo>
                  <a:pt x="0" y="6579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76052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77956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79860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81774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83679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85583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87487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89391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91295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93199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95103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97008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98912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200816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202730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204634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206539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208443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210347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12251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14155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216059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217964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219868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221772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23686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25590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27495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29399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31303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33207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35111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37015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38920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40824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42728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44642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46546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48451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50355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52259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54163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56067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57971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259876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261780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263684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265598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67502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69407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71311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73215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275119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277023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78927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80831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82736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84650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86554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88458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90362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92267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94171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96075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97979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99883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301787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303692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305606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307510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09414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11319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13223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151273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17031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18935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20839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22743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3246481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326562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3284666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330370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332274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34179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360832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37987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339891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341795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3436998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456040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3475184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3494225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3513267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3532309" y="12026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3551351" y="1202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1272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3176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5080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6984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8899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80803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82707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84611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86515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88420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90324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92228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94132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96036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97940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99855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01759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03663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05567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07471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09375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11280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13184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15088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16992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18896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20811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22715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24619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26523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28427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30331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32236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34140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36044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37948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39852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41767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43671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45575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47479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49383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51287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53192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55096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57000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58904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60818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162723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164627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166531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168435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70339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172243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174148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176052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177956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179860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181774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183679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185583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187487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189391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191295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193199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195103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197008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198912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200816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202730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04634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206539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208443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210347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212251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14155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16059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17964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19868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21772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23686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25590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27495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29399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31303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33207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35111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37015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238920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240824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42728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244642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246546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48451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250355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252259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254163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256067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257971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259876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261780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263684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265598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267502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269407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271311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273215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275119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277023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278927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280831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282736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284650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286554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288458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290362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292267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294171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296075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297979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299883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301787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303692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305606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307510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09414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11319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313223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151273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317031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318935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320839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322743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3246481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326562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3284666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330370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332274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334179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3360832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337987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339891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341795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3436998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456040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3475184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3494225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3513267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3532309" y="98477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3551351" y="9847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1272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3176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5080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6984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8899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80803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82707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84611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86515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88420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90324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92228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94132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96036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97940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99855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01759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03663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05567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07471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09375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11280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13184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15088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16992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18896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20811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22715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24619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26523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28427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30331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32236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34140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36044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37948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6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39852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41767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43671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45575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47479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49383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51287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53192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55096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57000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58904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60818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62723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64627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66531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68435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70339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72243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74148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76052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77956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79860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81774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83679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85583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87487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89391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91295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93199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95103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97008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98912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200816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202730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204634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206539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208443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210347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212251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214155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216059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217964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219868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221772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223686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225590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227495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229399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231303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233207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235111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237015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238920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240824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242728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244642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246546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248451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250355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252259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254163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256067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257971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259876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261780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263684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265598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267502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269407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271311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273215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275119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277023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278927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280831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282736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284650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286554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288458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290362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292267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294171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296075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297979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299883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301787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303692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305606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307510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309414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311319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313223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3151273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317031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318935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320839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322743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3246481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326562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3284666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330370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332274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6" y="-2382"/>
                </a:moveTo>
                <a:lnTo>
                  <a:pt x="1176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334179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3360832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3379874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339891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341795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3436998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3456040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457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3477962" y="76025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90">
                <a:moveTo>
                  <a:pt x="0" y="0"/>
                </a:moveTo>
                <a:lnTo>
                  <a:pt x="0" y="21396"/>
                </a:lnTo>
              </a:path>
            </a:pathLst>
          </a:custGeom>
          <a:ln w="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3494225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3513267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3532309" y="767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177" y="-2382"/>
                </a:moveTo>
                <a:lnTo>
                  <a:pt x="1177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3551351" y="767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2382"/>
                </a:moveTo>
                <a:lnTo>
                  <a:pt x="563" y="2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873655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873655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873655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873655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873655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873655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873655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873655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873655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873655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873655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873655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873655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873655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873655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873655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873655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873655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873655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873655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873655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873655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873655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873655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873655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873655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873655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873655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873655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873655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873655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873655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873655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873655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873655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873655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873655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873655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873655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873655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873655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873655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873655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873655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873655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873655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873655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873655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873655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873655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873655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873655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873655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873655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873655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873655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873655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873655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873655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873655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873655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873655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873655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873655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873655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873655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873655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873655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873655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873655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873655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873655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873655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873655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873655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873655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873655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873655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873655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873655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873655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873655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873655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873655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873655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873655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873655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873655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873655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873655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873655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873655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873655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873655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873655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873655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1307721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1307721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1307721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1307721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1307721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1307721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1307721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1307721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1307721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1307721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1307721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1307721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1307721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1307721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1307721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1307721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1307721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1307721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1307721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1307721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1307721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307721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1307721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1307721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1307721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1307721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307721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307721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307721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307721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307721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307721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307721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1307721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1307721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1307721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1307721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1307721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1307721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1307721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1307721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1307721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307721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307721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307721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307721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307721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307721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307721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307721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307721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307721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307721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307721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307721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307721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307721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307721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307721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307721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307721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307721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307721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307721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307721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307721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307721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307721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307721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307721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307721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307721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307721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307721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307721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307721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307721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307721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307721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307721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307721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307721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307721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307721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307721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307721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307721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307721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307721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307721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307721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307721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307721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307721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307721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1307721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741890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741890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741890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741890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741890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741890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741890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741890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741890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741890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741890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741890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741890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741890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741890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741890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741890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741890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741890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741890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741890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741890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741890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741890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741890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1741890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1741890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1741890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1741890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1741890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1741890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1741890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1741890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1741890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1741890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1741890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1741890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1741890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1741890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1741890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1741890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1741890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1741890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1741890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1741890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1741890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1741890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1741890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1741890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1741890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1741890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1741890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1741890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1741890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1741890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741890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741890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741890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1741890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1741890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1741890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1741890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1741890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741890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1741890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741890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741890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741890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741890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741890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1741890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1741890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1741890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1741890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1741890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1741890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1741890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741890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741890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741890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1741890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1741890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1741890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1741890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741890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741890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1741890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741890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741890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741890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741890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741890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1741890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2176058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2176058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2176058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2176058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2176058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2176058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2176058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2176058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2176058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2176058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2176058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2176058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2176058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2176058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2176058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2176058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2176058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2176058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2176058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2176058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2176058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2176058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2176058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2176058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2176058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2176058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2176058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2176058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2176058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2176058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2176058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2176058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2176058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2176058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2176058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2176058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2176058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2176058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2176058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2176058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2176058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2176058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2176058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2176058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2176058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2176058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2176058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2176058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2176058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2176058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2176058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2176058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2176058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2176058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2176058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2176058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2176058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2176058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2176058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2176058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2176058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2176058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2176058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2176058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2176058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2176058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2176058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2176058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2176058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2176058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2176058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2176058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2176058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2176058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2176058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2176058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2176058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2176058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2176058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2176058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2176058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2176058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2176058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2176058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2176058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2176058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2176058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176058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2176058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2176058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2176058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2176058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2176058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2176058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2176058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2176058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2610123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2610123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2610123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2610123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2610123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2610123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2610123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2610123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2610123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2610123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2610123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2610123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2610123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2610123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2610123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2610123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2610123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2610123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2610123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2610123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2610123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2610123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2610123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2610123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2610123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2610123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2610123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2610123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2610123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2610123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2610123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2610123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2610123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2610123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2610123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2610123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2610123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2610123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2610123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2610123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2610123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2610123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2610123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2610123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2610123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2610123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2610123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2610123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2610123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2610123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2610123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2610123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2610123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2610123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2610123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2610123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2610123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2610123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2610123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2610123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2610123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2610123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2610123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2610123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2610123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2610123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2610123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2610123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2610123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2610123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2610123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2610123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2610123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2610123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2610123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2610123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2610123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2610123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2610123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2610123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2610123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2610123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2610123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2610123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2610123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2610123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2610123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2610123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2610123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2610123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2610123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2610123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2610123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2610123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2610123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2610123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3044292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3044292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3044292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3044292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3044292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3044292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3044292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3044292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3044292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3044292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3044292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3044292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3044292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3044292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3044292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3044292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3044292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3044292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3044292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3044292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3044292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3044292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3044292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3044292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3044292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3044292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3044292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3044292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3044292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3044292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3044292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3044292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3044292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3044292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3044292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3044292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3044292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3044292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3044292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3044292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3044292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3044292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3044292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3044292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3044292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3044292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3044292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3044292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3044292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3044292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3044292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3044292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3044292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3044292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3044292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3044292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3044292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3044292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3044292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3044292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3044292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3044292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3044292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3044292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3044292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3044292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3044292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3044292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3044292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3044292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3044292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3044292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3044292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3044292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3044292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3044292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3044292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3044292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3044292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3044292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3044292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3044292" y="77930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3044292" y="76025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3044292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3044292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3044292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3044292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3044292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3044292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3044292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3044292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3044292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3044292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3044292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3044292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3044292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3478358" y="232251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3478358" y="23034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3478358" y="22844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3478358" y="22652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3478358" y="22462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3478358" y="22272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3478358" y="220816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3478358" y="2189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3478358" y="217008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3478358" y="215103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3478358" y="21319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3478358" y="21129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3478358" y="20939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3478358" y="207487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3478358" y="20557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3478358" y="20366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3478358" y="201764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3478358" y="199860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3478358" y="197955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3478358" y="196051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3478358" y="194147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3478358" y="192243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3478358" y="190339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3478358" y="188434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3478358" y="186530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3478358" y="184616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3478358" y="18271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3478358" y="18080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3478358" y="178903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3478358" y="176999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3478358" y="175095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3478358" y="173191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3478358" y="171286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3478358" y="16938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3478358" y="167478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3478358" y="16557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3478358" y="16365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3478358" y="161755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3478358" y="159851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3478358" y="157947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3478358" y="156043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3478358" y="154138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3478358" y="15223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6"/>
                </a:moveTo>
                <a:lnTo>
                  <a:pt x="2382" y="11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3478358" y="150330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3478358" y="148426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3478358" y="14652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3478358" y="14461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3478358" y="14270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3478358" y="14079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3478358" y="138895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3478358" y="136990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3478358" y="135086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3478358" y="133182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3478358" y="131278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3478358" y="129374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3478358" y="127469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3478358" y="125565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3478358" y="12365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3478358" y="12174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3478358" y="11984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3478358" y="117938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3478358" y="116034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3478358" y="114130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3478358" y="112226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3478358" y="110321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3478358" y="108417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3478358" y="106513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3478358" y="104609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3478358" y="102694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3478358" y="100790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3478358" y="98886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3478358" y="96982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3478358" y="95078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3478358" y="93173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3478358" y="91269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3478358" y="89365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3478358" y="87461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3478358" y="85557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3478358" y="83652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3478358" y="81738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3478358" y="798343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3478358" y="74121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3478358" y="722175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3478358" y="70313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3478358" y="68409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3478358" y="665050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3478358" y="646008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3478358" y="62696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3478358" y="607821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228"/>
                </a:moveTo>
                <a:lnTo>
                  <a:pt x="2382" y="1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3478358" y="588779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3478358" y="56973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3478358" y="55069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3478358" y="531654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3478358" y="512612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40">
                <a:moveTo>
                  <a:pt x="-2382" y="1177"/>
                </a:moveTo>
                <a:lnTo>
                  <a:pt x="2382" y="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1047179" y="1267021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429"/>
                </a:moveTo>
                <a:lnTo>
                  <a:pt x="1115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1063150" y="125125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068780" y="123753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07"/>
                </a:moveTo>
                <a:lnTo>
                  <a:pt x="1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068883" y="1204674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19">
                <a:moveTo>
                  <a:pt x="1893" y="-3573"/>
                </a:moveTo>
                <a:lnTo>
                  <a:pt x="1893" y="36436"/>
                </a:lnTo>
              </a:path>
            </a:pathLst>
          </a:custGeom>
          <a:ln w="1093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1074308" y="118808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6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1076254" y="114089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1081782" y="1093493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1087310" y="107690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1089255" y="1050188"/>
            <a:ext cx="1905" cy="12700"/>
          </a:xfrm>
          <a:custGeom>
            <a:avLst/>
            <a:gdLst/>
            <a:ahLst/>
            <a:cxnLst/>
            <a:rect l="l" t="t" r="r" b="b"/>
            <a:pathLst>
              <a:path w="1905" h="12700">
                <a:moveTo>
                  <a:pt x="716" y="-3573"/>
                </a:moveTo>
                <a:lnTo>
                  <a:pt x="716" y="16166"/>
                </a:lnTo>
              </a:path>
            </a:pathLst>
          </a:custGeom>
          <a:ln w="858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1090688" y="1031146"/>
            <a:ext cx="8890" cy="19050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0" y="19041"/>
                </a:moveTo>
                <a:lnTo>
                  <a:pt x="829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1104611" y="101589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1111265" y="1000126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2559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1112392" y="1000126"/>
            <a:ext cx="2540" cy="30480"/>
          </a:xfrm>
          <a:custGeom>
            <a:avLst/>
            <a:gdLst/>
            <a:ahLst/>
            <a:cxnLst/>
            <a:rect l="l" t="t" r="r" b="b"/>
            <a:pathLst>
              <a:path w="2540" h="30480">
                <a:moveTo>
                  <a:pt x="1074" y="-3573"/>
                </a:moveTo>
                <a:lnTo>
                  <a:pt x="1074" y="33979"/>
                </a:lnTo>
              </a:path>
            </a:pathLst>
          </a:custGeom>
          <a:ln w="929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1115565" y="1044865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1118841" y="109236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1120070" y="1108952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1123346" y="115645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1124472" y="1173142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743"/>
                </a:lnTo>
              </a:path>
            </a:pathLst>
          </a:custGeom>
          <a:ln w="950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1127850" y="1220542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948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1131126" y="126814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1132355" y="1284732"/>
            <a:ext cx="1905" cy="24765"/>
          </a:xfrm>
          <a:custGeom>
            <a:avLst/>
            <a:gdLst/>
            <a:ahLst/>
            <a:cxnLst/>
            <a:rect l="l" t="t" r="r" b="b"/>
            <a:pathLst>
              <a:path w="1905" h="24765">
                <a:moveTo>
                  <a:pt x="870" y="-3573"/>
                </a:moveTo>
                <a:lnTo>
                  <a:pt x="870" y="28246"/>
                </a:lnTo>
              </a:path>
            </a:pathLst>
          </a:custGeom>
          <a:ln w="888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1134095" y="1309404"/>
            <a:ext cx="1270" cy="8890"/>
          </a:xfrm>
          <a:custGeom>
            <a:avLst/>
            <a:gdLst/>
            <a:ahLst/>
            <a:cxnLst/>
            <a:rect l="l" t="t" r="r" b="b"/>
            <a:pathLst>
              <a:path w="1269" h="8890">
                <a:moveTo>
                  <a:pt x="358" y="-3573"/>
                </a:moveTo>
                <a:lnTo>
                  <a:pt x="358" y="12173"/>
                </a:lnTo>
              </a:path>
            </a:pathLst>
          </a:custGeom>
          <a:ln w="786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1135938" y="133223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137268" y="1348922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743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1141159" y="139642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144947" y="144382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146277" y="146051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82" y="-3573"/>
                </a:moveTo>
                <a:lnTo>
                  <a:pt x="1382" y="36846"/>
                </a:lnTo>
              </a:path>
            </a:pathLst>
          </a:custGeom>
          <a:ln w="991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150168" y="150801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1151498" y="152470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743"/>
                </a:lnTo>
              </a:path>
            </a:pathLst>
          </a:custGeom>
          <a:ln w="980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1155286" y="157210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511" y="624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1155798" y="1578346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19" h="18415">
                <a:moveTo>
                  <a:pt x="0" y="0"/>
                </a:moveTo>
                <a:lnTo>
                  <a:pt x="20167" y="1822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178730" y="161008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180368" y="1626668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89" y="-3573"/>
                </a:moveTo>
                <a:lnTo>
                  <a:pt x="1689" y="36846"/>
                </a:lnTo>
              </a:path>
            </a:pathLst>
          </a:custGeom>
          <a:ln w="1052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185179" y="167417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186818" y="169085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37" y="-3573"/>
                </a:moveTo>
                <a:lnTo>
                  <a:pt x="1637" y="36743"/>
                </a:lnTo>
              </a:path>
            </a:pathLst>
          </a:custGeom>
          <a:ln w="10423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191527" y="1738257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89" y="-3573"/>
                </a:moveTo>
                <a:lnTo>
                  <a:pt x="1689" y="36743"/>
                </a:lnTo>
              </a:path>
            </a:pathLst>
          </a:custGeom>
          <a:ln w="1052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196236" y="178565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197976" y="1802243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614" y="-3573"/>
                </a:moveTo>
                <a:lnTo>
                  <a:pt x="614" y="15960"/>
                </a:lnTo>
              </a:path>
            </a:pathLst>
          </a:custGeom>
          <a:ln w="83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199205" y="180255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80" h="12700">
                <a:moveTo>
                  <a:pt x="0" y="12079"/>
                </a:moveTo>
                <a:lnTo>
                  <a:pt x="1719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222239" y="178842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252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224798" y="1741329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863"/>
                </a:moveTo>
                <a:lnTo>
                  <a:pt x="49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231862" y="1694133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50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239028" y="16776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241485" y="1656767"/>
            <a:ext cx="1270" cy="6985"/>
          </a:xfrm>
          <a:custGeom>
            <a:avLst/>
            <a:gdLst/>
            <a:ahLst/>
            <a:cxnLst/>
            <a:rect l="l" t="t" r="r" b="b"/>
            <a:pathLst>
              <a:path w="1269" h="6985">
                <a:moveTo>
                  <a:pt x="0" y="675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242611" y="1656767"/>
            <a:ext cx="5715" cy="26034"/>
          </a:xfrm>
          <a:custGeom>
            <a:avLst/>
            <a:gdLst/>
            <a:ahLst/>
            <a:cxnLst/>
            <a:rect l="l" t="t" r="r" b="b"/>
            <a:pathLst>
              <a:path w="5715" h="26035">
                <a:moveTo>
                  <a:pt x="0" y="0"/>
                </a:moveTo>
                <a:lnTo>
                  <a:pt x="5221" y="2590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250699" y="169669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409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253975" y="1713074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551" y="326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263393" y="1759756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80">
                <a:moveTo>
                  <a:pt x="0" y="0"/>
                </a:moveTo>
                <a:lnTo>
                  <a:pt x="921" y="48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264315" y="1738565"/>
            <a:ext cx="12065" cy="26034"/>
          </a:xfrm>
          <a:custGeom>
            <a:avLst/>
            <a:gdLst/>
            <a:ahLst/>
            <a:cxnLst/>
            <a:rect l="l" t="t" r="r" b="b"/>
            <a:pathLst>
              <a:path w="12065" h="26035">
                <a:moveTo>
                  <a:pt x="0" y="26003"/>
                </a:moveTo>
                <a:lnTo>
                  <a:pt x="1177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281923" y="172341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287144" y="1677037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3"/>
                </a:moveTo>
                <a:lnTo>
                  <a:pt x="573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295334" y="166055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298098" y="161366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59"/>
                </a:moveTo>
                <a:lnTo>
                  <a:pt x="573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306288" y="1591348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5">
                <a:moveTo>
                  <a:pt x="0" y="8190"/>
                </a:moveTo>
                <a:lnTo>
                  <a:pt x="14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307721" y="1567188"/>
            <a:ext cx="6985" cy="24765"/>
          </a:xfrm>
          <a:custGeom>
            <a:avLst/>
            <a:gdLst/>
            <a:ahLst/>
            <a:cxnLst/>
            <a:rect l="l" t="t" r="r" b="b"/>
            <a:pathLst>
              <a:path w="6984" h="24765">
                <a:moveTo>
                  <a:pt x="0" y="24159"/>
                </a:moveTo>
                <a:lnTo>
                  <a:pt x="675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318368" y="155111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354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322873" y="1514054"/>
            <a:ext cx="6985" cy="23495"/>
          </a:xfrm>
          <a:custGeom>
            <a:avLst/>
            <a:gdLst/>
            <a:ahLst/>
            <a:cxnLst/>
            <a:rect l="l" t="t" r="r" b="b"/>
            <a:pathLst>
              <a:path w="6984" h="23494">
                <a:moveTo>
                  <a:pt x="0" y="23341"/>
                </a:moveTo>
                <a:lnTo>
                  <a:pt x="655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329424" y="1505250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90">
                <a:moveTo>
                  <a:pt x="0" y="8804"/>
                </a:moveTo>
                <a:lnTo>
                  <a:pt x="22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335260" y="148907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339355" y="1442903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350"/>
                </a:moveTo>
                <a:lnTo>
                  <a:pt x="829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351128" y="1396015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5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357577" y="137953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359727" y="1332337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60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366279" y="131575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368531" y="1270194"/>
            <a:ext cx="4445" cy="31750"/>
          </a:xfrm>
          <a:custGeom>
            <a:avLst/>
            <a:gdLst/>
            <a:ahLst/>
            <a:cxnLst/>
            <a:rect l="l" t="t" r="r" b="b"/>
            <a:pathLst>
              <a:path w="4444" h="31750">
                <a:moveTo>
                  <a:pt x="0" y="31429"/>
                </a:moveTo>
                <a:lnTo>
                  <a:pt x="42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372831" y="126865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1535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375800" y="1221770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24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384707" y="12053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387880" y="1158605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14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395251" y="116730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396377" y="1183891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399653" y="1231394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402826" y="1278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403953" y="1295481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948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407229" y="1343086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408355" y="1359773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411631" y="1407276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414907" y="145477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415931" y="1471466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0" y="0"/>
                </a:moveTo>
                <a:lnTo>
                  <a:pt x="307" y="337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416238" y="1474844"/>
            <a:ext cx="3810" cy="29845"/>
          </a:xfrm>
          <a:custGeom>
            <a:avLst/>
            <a:gdLst/>
            <a:ahLst/>
            <a:cxnLst/>
            <a:rect l="l" t="t" r="r" b="b"/>
            <a:pathLst>
              <a:path w="3809" h="29844">
                <a:moveTo>
                  <a:pt x="1791" y="-3573"/>
                </a:moveTo>
                <a:lnTo>
                  <a:pt x="1791" y="33365"/>
                </a:lnTo>
              </a:path>
            </a:pathLst>
          </a:custGeom>
          <a:ln w="1073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421459" y="15187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45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423506" y="153534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640"/>
                </a:lnTo>
              </a:path>
            </a:pathLst>
          </a:custGeom>
          <a:ln w="1114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429239" y="158264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743"/>
                </a:lnTo>
              </a:path>
            </a:pathLst>
          </a:custGeom>
          <a:ln w="1114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434870" y="162994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436815" y="1646528"/>
            <a:ext cx="1270" cy="9525"/>
          </a:xfrm>
          <a:custGeom>
            <a:avLst/>
            <a:gdLst/>
            <a:ahLst/>
            <a:cxnLst/>
            <a:rect l="l" t="t" r="r" b="b"/>
            <a:pathLst>
              <a:path w="1269" h="9525">
                <a:moveTo>
                  <a:pt x="0" y="0"/>
                </a:moveTo>
                <a:lnTo>
                  <a:pt x="1126" y="91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437941" y="1655640"/>
            <a:ext cx="8255" cy="23495"/>
          </a:xfrm>
          <a:custGeom>
            <a:avLst/>
            <a:gdLst/>
            <a:ahLst/>
            <a:cxnLst/>
            <a:rect l="l" t="t" r="r" b="b"/>
            <a:pathLst>
              <a:path w="8255" h="23494">
                <a:moveTo>
                  <a:pt x="0" y="0"/>
                </a:moveTo>
                <a:lnTo>
                  <a:pt x="7883" y="2293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450431" y="169208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455857" y="1707852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30">
                <a:moveTo>
                  <a:pt x="0" y="0"/>
                </a:moveTo>
                <a:lnTo>
                  <a:pt x="3786" y="1095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459644" y="169730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498"/>
                </a:moveTo>
                <a:lnTo>
                  <a:pt x="33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465172" y="1650214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472441" y="163373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474898" y="158663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4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484010" y="158356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023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491585" y="1598412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59">
                <a:moveTo>
                  <a:pt x="0" y="0"/>
                </a:moveTo>
                <a:lnTo>
                  <a:pt x="11465" y="224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503051" y="1620832"/>
            <a:ext cx="8255" cy="1905"/>
          </a:xfrm>
          <a:custGeom>
            <a:avLst/>
            <a:gdLst/>
            <a:ahLst/>
            <a:cxnLst/>
            <a:rect l="l" t="t" r="r" b="b"/>
            <a:pathLst>
              <a:path w="8255" h="1905">
                <a:moveTo>
                  <a:pt x="0" y="0"/>
                </a:moveTo>
                <a:lnTo>
                  <a:pt x="7985" y="163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525061" y="1625439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0" y="0"/>
                </a:moveTo>
                <a:lnTo>
                  <a:pt x="21396" y="2262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546458" y="16463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3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556387" y="163311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566523" y="161970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047"/>
                </a:moveTo>
                <a:lnTo>
                  <a:pt x="163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568161" y="1607728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0" y="11977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589864" y="160772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0"/>
                </a:moveTo>
                <a:lnTo>
                  <a:pt x="1535" y="573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594982" y="16273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599180" y="164345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5">
                <a:moveTo>
                  <a:pt x="0" y="0"/>
                </a:moveTo>
                <a:lnTo>
                  <a:pt x="8497" y="3224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611363" y="168952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204" y="92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611568" y="1690448"/>
            <a:ext cx="17145" cy="27940"/>
          </a:xfrm>
          <a:custGeom>
            <a:avLst/>
            <a:gdLst/>
            <a:ahLst/>
            <a:cxnLst/>
            <a:rect l="l" t="t" r="r" b="b"/>
            <a:pathLst>
              <a:path w="17144" h="27939">
                <a:moveTo>
                  <a:pt x="0" y="0"/>
                </a:moveTo>
                <a:lnTo>
                  <a:pt x="17095" y="2753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634704" y="173078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639106" y="174685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1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651698" y="179282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656407" y="1808795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954" y="314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672071" y="1853738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5">
                <a:moveTo>
                  <a:pt x="0" y="0"/>
                </a:moveTo>
                <a:lnTo>
                  <a:pt x="4606" y="1320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676677" y="1866944"/>
            <a:ext cx="6985" cy="18415"/>
          </a:xfrm>
          <a:custGeom>
            <a:avLst/>
            <a:gdLst/>
            <a:ahLst/>
            <a:cxnLst/>
            <a:rect l="l" t="t" r="r" b="b"/>
            <a:pathLst>
              <a:path w="6985" h="18414">
                <a:moveTo>
                  <a:pt x="0" y="0"/>
                </a:moveTo>
                <a:lnTo>
                  <a:pt x="6961" y="1812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688757" y="189837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694695" y="1913935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0"/>
                </a:moveTo>
                <a:lnTo>
                  <a:pt x="3685" y="962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698380" y="1923559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 h="0">
                <a:moveTo>
                  <a:pt x="0" y="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720083" y="19235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921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730116" y="19356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35" y="184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740763" y="19484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1023" y="12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741787" y="1934410"/>
            <a:ext cx="22225" cy="15875"/>
          </a:xfrm>
          <a:custGeom>
            <a:avLst/>
            <a:gdLst/>
            <a:ahLst/>
            <a:cxnLst/>
            <a:rect l="l" t="t" r="r" b="b"/>
            <a:pathLst>
              <a:path w="22225" h="15875">
                <a:moveTo>
                  <a:pt x="0" y="1525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763490" y="1933386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69">
                <a:moveTo>
                  <a:pt x="0" y="1023"/>
                </a:moveTo>
                <a:lnTo>
                  <a:pt x="511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782635" y="193011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511"/>
                </a:moveTo>
                <a:lnTo>
                  <a:pt x="26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785297" y="1930110"/>
            <a:ext cx="22225" cy="20955"/>
          </a:xfrm>
          <a:custGeom>
            <a:avLst/>
            <a:gdLst/>
            <a:ahLst/>
            <a:cxnLst/>
            <a:rect l="l" t="t" r="r" b="b"/>
            <a:pathLst>
              <a:path w="22225" h="20955">
                <a:moveTo>
                  <a:pt x="0" y="0"/>
                </a:moveTo>
                <a:lnTo>
                  <a:pt x="21702" y="206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806999" y="1950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716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821331" y="19550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354" y="71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832695" y="1965328"/>
            <a:ext cx="15240" cy="29845"/>
          </a:xfrm>
          <a:custGeom>
            <a:avLst/>
            <a:gdLst/>
            <a:ahLst/>
            <a:cxnLst/>
            <a:rect l="l" t="t" r="r" b="b"/>
            <a:pathLst>
              <a:path w="15239" h="29844">
                <a:moveTo>
                  <a:pt x="0" y="0"/>
                </a:moveTo>
                <a:lnTo>
                  <a:pt x="14844" y="2979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854296" y="199184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862383" y="1961642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80">
                <a:moveTo>
                  <a:pt x="0" y="17608"/>
                </a:moveTo>
                <a:lnTo>
                  <a:pt x="972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872109" y="196164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0"/>
                </a:moveTo>
                <a:lnTo>
                  <a:pt x="12387" y="429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897805" y="1971266"/>
            <a:ext cx="17780" cy="9525"/>
          </a:xfrm>
          <a:custGeom>
            <a:avLst/>
            <a:gdLst/>
            <a:ahLst/>
            <a:cxnLst/>
            <a:rect l="l" t="t" r="r" b="b"/>
            <a:pathLst>
              <a:path w="17780" h="9525">
                <a:moveTo>
                  <a:pt x="0" y="0"/>
                </a:moveTo>
                <a:lnTo>
                  <a:pt x="17711" y="890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915516" y="1979455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69" h="1269">
                <a:moveTo>
                  <a:pt x="-3573" y="358"/>
                </a:moveTo>
                <a:lnTo>
                  <a:pt x="17086" y="358"/>
                </a:lnTo>
              </a:path>
            </a:pathLst>
          </a:custGeom>
          <a:ln w="7864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941110" y="197259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5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951756" y="195294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0" y="8599"/>
                </a:moveTo>
                <a:lnTo>
                  <a:pt x="71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958922" y="1952940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39">
                <a:moveTo>
                  <a:pt x="-3573" y="1074"/>
                </a:moveTo>
                <a:lnTo>
                  <a:pt x="25276" y="1074"/>
                </a:lnTo>
              </a:path>
            </a:pathLst>
          </a:custGeom>
          <a:ln w="929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980625" y="195509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07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992910" y="1963076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33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2007448" y="1971061"/>
            <a:ext cx="17145" cy="6350"/>
          </a:xfrm>
          <a:custGeom>
            <a:avLst/>
            <a:gdLst/>
            <a:ahLst/>
            <a:cxnLst/>
            <a:rect l="l" t="t" r="r" b="b"/>
            <a:pathLst>
              <a:path w="17144" h="6350">
                <a:moveTo>
                  <a:pt x="0" y="0"/>
                </a:moveTo>
                <a:lnTo>
                  <a:pt x="16584" y="583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2024032" y="1973109"/>
            <a:ext cx="15875" cy="3810"/>
          </a:xfrm>
          <a:custGeom>
            <a:avLst/>
            <a:gdLst/>
            <a:ahLst/>
            <a:cxnLst/>
            <a:rect l="l" t="t" r="r" b="b"/>
            <a:pathLst>
              <a:path w="15875" h="3810">
                <a:moveTo>
                  <a:pt x="0" y="3787"/>
                </a:moveTo>
                <a:lnTo>
                  <a:pt x="152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2049421" y="1935332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382"/>
                </a:moveTo>
                <a:lnTo>
                  <a:pt x="1576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2074913" y="192366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2087913" y="19137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23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2089142" y="1913730"/>
            <a:ext cx="22225" cy="19050"/>
          </a:xfrm>
          <a:custGeom>
            <a:avLst/>
            <a:gdLst/>
            <a:ahLst/>
            <a:cxnLst/>
            <a:rect l="l" t="t" r="r" b="b"/>
            <a:pathLst>
              <a:path w="22225" h="19050">
                <a:moveTo>
                  <a:pt x="0" y="0"/>
                </a:moveTo>
                <a:lnTo>
                  <a:pt x="21703" y="1852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2110846" y="193123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23"/>
                </a:moveTo>
                <a:lnTo>
                  <a:pt x="307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2127635" y="192652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613"/>
                </a:moveTo>
                <a:lnTo>
                  <a:pt x="225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2143810" y="1920282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4" h="3175">
                <a:moveTo>
                  <a:pt x="0" y="2661"/>
                </a:moveTo>
                <a:lnTo>
                  <a:pt x="1044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2154252" y="1912706"/>
            <a:ext cx="21590" cy="7620"/>
          </a:xfrm>
          <a:custGeom>
            <a:avLst/>
            <a:gdLst/>
            <a:ahLst/>
            <a:cxnLst/>
            <a:rect l="l" t="t" r="r" b="b"/>
            <a:pathLst>
              <a:path w="21589" h="7619">
                <a:moveTo>
                  <a:pt x="0" y="7576"/>
                </a:moveTo>
                <a:lnTo>
                  <a:pt x="2129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2188752" y="1903902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10">
                <a:moveTo>
                  <a:pt x="0" y="3583"/>
                </a:moveTo>
                <a:lnTo>
                  <a:pt x="890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2197659" y="1903902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89">
                <a:moveTo>
                  <a:pt x="0" y="0"/>
                </a:moveTo>
                <a:lnTo>
                  <a:pt x="21702" y="870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2219362" y="191229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307"/>
                </a:moveTo>
                <a:lnTo>
                  <a:pt x="40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2231749" y="190328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3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2245979" y="1900934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4" h="8889">
                <a:moveTo>
                  <a:pt x="0" y="0"/>
                </a:moveTo>
                <a:lnTo>
                  <a:pt x="16789" y="839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2262769" y="1909328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0" y="0"/>
                </a:moveTo>
                <a:lnTo>
                  <a:pt x="10851" y="982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2284267" y="19287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204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2284471" y="1928984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1945" y="61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2300135" y="1933693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0"/>
                </a:moveTo>
                <a:lnTo>
                  <a:pt x="6040" y="184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2306175" y="1935536"/>
            <a:ext cx="22225" cy="11430"/>
          </a:xfrm>
          <a:custGeom>
            <a:avLst/>
            <a:gdLst/>
            <a:ahLst/>
            <a:cxnLst/>
            <a:rect l="l" t="t" r="r" b="b"/>
            <a:pathLst>
              <a:path w="22225" h="11430">
                <a:moveTo>
                  <a:pt x="0" y="0"/>
                </a:moveTo>
                <a:lnTo>
                  <a:pt x="21702" y="108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2327878" y="194638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433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2337092" y="1960721"/>
            <a:ext cx="12700" cy="19685"/>
          </a:xfrm>
          <a:custGeom>
            <a:avLst/>
            <a:gdLst/>
            <a:ahLst/>
            <a:cxnLst/>
            <a:rect l="l" t="t" r="r" b="b"/>
            <a:pathLst>
              <a:path w="12700" h="19685">
                <a:moveTo>
                  <a:pt x="0" y="0"/>
                </a:moveTo>
                <a:lnTo>
                  <a:pt x="12488" y="1945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2349581" y="1980172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0"/>
                </a:moveTo>
                <a:lnTo>
                  <a:pt x="6552" y="7883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2365245" y="199900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35" y="184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2377939" y="2009247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5">
                <a:moveTo>
                  <a:pt x="0" y="0"/>
                </a:moveTo>
                <a:lnTo>
                  <a:pt x="15049" y="685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2392988" y="2016107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15253" y="696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2421755" y="202767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354" y="61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2437931" y="2022658"/>
            <a:ext cx="20320" cy="8255"/>
          </a:xfrm>
          <a:custGeom>
            <a:avLst/>
            <a:gdLst/>
            <a:ahLst/>
            <a:cxnLst/>
            <a:rect l="l" t="t" r="r" b="b"/>
            <a:pathLst>
              <a:path w="20319" h="8255">
                <a:moveTo>
                  <a:pt x="0" y="8088"/>
                </a:moveTo>
                <a:lnTo>
                  <a:pt x="2016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2458098" y="2012523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60">
                <a:moveTo>
                  <a:pt x="0" y="10134"/>
                </a:moveTo>
                <a:lnTo>
                  <a:pt x="56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2470691" y="1983448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584"/>
                </a:moveTo>
                <a:lnTo>
                  <a:pt x="921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2479904" y="1983448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5" h="635">
                <a:moveTo>
                  <a:pt x="-3573" y="307"/>
                </a:moveTo>
                <a:lnTo>
                  <a:pt x="18008" y="307"/>
                </a:lnTo>
              </a:path>
            </a:pathLst>
          </a:custGeom>
          <a:ln w="7761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2505498" y="197669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32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2514711" y="1951814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5">
                <a:moveTo>
                  <a:pt x="0" y="12899"/>
                </a:moveTo>
                <a:lnTo>
                  <a:pt x="85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2523310" y="1934922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16891"/>
                </a:moveTo>
                <a:lnTo>
                  <a:pt x="573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2533753" y="191915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2539178" y="1888648"/>
            <a:ext cx="6350" cy="17145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16994"/>
                </a:moveTo>
                <a:lnTo>
                  <a:pt x="583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2545013" y="1876466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0" y="12182"/>
                </a:moveTo>
                <a:lnTo>
                  <a:pt x="93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2563032" y="1860392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0" y="4811"/>
                </a:moveTo>
                <a:lnTo>
                  <a:pt x="368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2566717" y="1851691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89">
                <a:moveTo>
                  <a:pt x="0" y="8701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2588420" y="1851486"/>
            <a:ext cx="4445" cy="635"/>
          </a:xfrm>
          <a:custGeom>
            <a:avLst/>
            <a:gdLst/>
            <a:ahLst/>
            <a:cxnLst/>
            <a:rect l="l" t="t" r="r" b="b"/>
            <a:pathLst>
              <a:path w="4444" h="635">
                <a:moveTo>
                  <a:pt x="0" y="204"/>
                </a:moveTo>
                <a:lnTo>
                  <a:pt x="399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2606642" y="1850565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204"/>
                </a:moveTo>
                <a:lnTo>
                  <a:pt x="23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2623023" y="1846265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740"/>
                </a:moveTo>
                <a:lnTo>
                  <a:pt x="880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2631827" y="1822513"/>
            <a:ext cx="5715" cy="24130"/>
          </a:xfrm>
          <a:custGeom>
            <a:avLst/>
            <a:gdLst/>
            <a:ahLst/>
            <a:cxnLst/>
            <a:rect l="l" t="t" r="r" b="b"/>
            <a:pathLst>
              <a:path w="5714" h="24130">
                <a:moveTo>
                  <a:pt x="0" y="23751"/>
                </a:moveTo>
                <a:lnTo>
                  <a:pt x="562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2640733" y="180623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2644623" y="1759961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5">
                <a:moveTo>
                  <a:pt x="0" y="32351"/>
                </a:moveTo>
                <a:lnTo>
                  <a:pt x="76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2656499" y="1714813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429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2672571" y="169915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2"/>
                </a:moveTo>
                <a:lnTo>
                  <a:pt x="71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2683730" y="1691574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5">
                <a:moveTo>
                  <a:pt x="-3573" y="665"/>
                </a:moveTo>
                <a:lnTo>
                  <a:pt x="16780" y="665"/>
                </a:lnTo>
              </a:path>
            </a:pathLst>
          </a:custGeom>
          <a:ln w="8478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2696937" y="1689526"/>
            <a:ext cx="20320" cy="2540"/>
          </a:xfrm>
          <a:custGeom>
            <a:avLst/>
            <a:gdLst/>
            <a:ahLst/>
            <a:cxnLst/>
            <a:rect l="l" t="t" r="r" b="b"/>
            <a:pathLst>
              <a:path w="20319" h="2539">
                <a:moveTo>
                  <a:pt x="-3573" y="1023"/>
                </a:moveTo>
                <a:lnTo>
                  <a:pt x="23536" y="1023"/>
                </a:lnTo>
              </a:path>
            </a:pathLst>
          </a:custGeom>
          <a:ln w="919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2727752" y="16981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53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2739831" y="170959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511" y="51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2740343" y="1680108"/>
            <a:ext cx="12700" cy="30480"/>
          </a:xfrm>
          <a:custGeom>
            <a:avLst/>
            <a:gdLst/>
            <a:ahLst/>
            <a:cxnLst/>
            <a:rect l="l" t="t" r="r" b="b"/>
            <a:pathLst>
              <a:path w="12700" h="30480">
                <a:moveTo>
                  <a:pt x="0" y="29996"/>
                </a:moveTo>
                <a:lnTo>
                  <a:pt x="1269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2758669" y="1658916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0" y="7984"/>
                </a:moveTo>
                <a:lnTo>
                  <a:pt x="337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2762047" y="1655640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3276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2783750" y="165564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2661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2800642" y="1656459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456" y="20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2814462" y="1638237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10748"/>
                </a:moveTo>
                <a:lnTo>
                  <a:pt x="1269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2827157" y="1622573"/>
            <a:ext cx="6350" cy="15875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0" y="15664"/>
                </a:moveTo>
                <a:lnTo>
                  <a:pt x="60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2838315" y="160701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81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2844253" y="1581622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5">
                <a:moveTo>
                  <a:pt x="0" y="11977"/>
                </a:moveTo>
                <a:lnTo>
                  <a:pt x="460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2848860" y="1562274"/>
            <a:ext cx="6985" cy="19685"/>
          </a:xfrm>
          <a:custGeom>
            <a:avLst/>
            <a:gdLst/>
            <a:ahLst/>
            <a:cxnLst/>
            <a:rect l="l" t="t" r="r" b="b"/>
            <a:pathLst>
              <a:path w="6985" h="19684">
                <a:moveTo>
                  <a:pt x="0" y="19348"/>
                </a:moveTo>
                <a:lnTo>
                  <a:pt x="665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2860121" y="1518457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4" h="30480">
                <a:moveTo>
                  <a:pt x="0" y="30302"/>
                </a:moveTo>
                <a:lnTo>
                  <a:pt x="1044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2870563" y="15173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0" y="1126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2877217" y="150217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2884384" y="1472695"/>
            <a:ext cx="8255" cy="17145"/>
          </a:xfrm>
          <a:custGeom>
            <a:avLst/>
            <a:gdLst/>
            <a:ahLst/>
            <a:cxnLst/>
            <a:rect l="l" t="t" r="r" b="b"/>
            <a:pathLst>
              <a:path w="8255" h="17144">
                <a:moveTo>
                  <a:pt x="0" y="16584"/>
                </a:moveTo>
                <a:lnTo>
                  <a:pt x="788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2892267" y="1459078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0" y="13616"/>
                </a:moveTo>
                <a:lnTo>
                  <a:pt x="624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2904346" y="144382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2911308" y="1424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5937"/>
                </a:moveTo>
                <a:lnTo>
                  <a:pt x="26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2913970" y="1398983"/>
            <a:ext cx="6985" cy="26034"/>
          </a:xfrm>
          <a:custGeom>
            <a:avLst/>
            <a:gdLst/>
            <a:ahLst/>
            <a:cxnLst/>
            <a:rect l="l" t="t" r="r" b="b"/>
            <a:pathLst>
              <a:path w="6985" h="26034">
                <a:moveTo>
                  <a:pt x="0" y="25798"/>
                </a:moveTo>
                <a:lnTo>
                  <a:pt x="696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2924719" y="1352914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248"/>
                </a:moveTo>
                <a:lnTo>
                  <a:pt x="859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2937311" y="134922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2942634" y="1364995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749" y="31634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2958093" y="14101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023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2964951" y="1425294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0"/>
                </a:moveTo>
                <a:lnTo>
                  <a:pt x="13718" y="3040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2992286" y="1452014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5">
                <a:moveTo>
                  <a:pt x="0" y="1740"/>
                </a:moveTo>
                <a:lnTo>
                  <a:pt x="8496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3000782" y="1442186"/>
            <a:ext cx="22225" cy="10160"/>
          </a:xfrm>
          <a:custGeom>
            <a:avLst/>
            <a:gdLst/>
            <a:ahLst/>
            <a:cxnLst/>
            <a:rect l="l" t="t" r="r" b="b"/>
            <a:pathLst>
              <a:path w="22225" h="10159">
                <a:moveTo>
                  <a:pt x="0" y="9827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3022486" y="14415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61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3033440" y="143010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637"/>
                </a:moveTo>
                <a:lnTo>
                  <a:pt x="174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3045623" y="1405228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19" h="15240">
                <a:moveTo>
                  <a:pt x="0" y="15151"/>
                </a:moveTo>
                <a:lnTo>
                  <a:pt x="2026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3065892" y="1398369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4">
                <a:moveTo>
                  <a:pt x="0" y="6859"/>
                </a:moveTo>
                <a:lnTo>
                  <a:pt x="429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3077768" y="138413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047"/>
                </a:moveTo>
                <a:lnTo>
                  <a:pt x="122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3086573" y="137031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740"/>
                </a:moveTo>
                <a:lnTo>
                  <a:pt x="102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3087596" y="1339708"/>
            <a:ext cx="6985" cy="31115"/>
          </a:xfrm>
          <a:custGeom>
            <a:avLst/>
            <a:gdLst/>
            <a:ahLst/>
            <a:cxnLst/>
            <a:rect l="l" t="t" r="r" b="b"/>
            <a:pathLst>
              <a:path w="6985" h="31115">
                <a:moveTo>
                  <a:pt x="0" y="30610"/>
                </a:moveTo>
                <a:lnTo>
                  <a:pt x="64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3096911" y="1293024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8"/>
                </a:moveTo>
                <a:lnTo>
                  <a:pt x="685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3106740" y="127664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7"/>
                </a:moveTo>
                <a:lnTo>
                  <a:pt x="51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3110732" y="1270911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159" y="3142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3126703" y="131585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3132333" y="1292512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531"/>
                </a:moveTo>
                <a:lnTo>
                  <a:pt x="10749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3147792" y="1264666"/>
            <a:ext cx="5080" cy="14604"/>
          </a:xfrm>
          <a:custGeom>
            <a:avLst/>
            <a:gdLst/>
            <a:ahLst/>
            <a:cxnLst/>
            <a:rect l="l" t="t" r="r" b="b"/>
            <a:pathLst>
              <a:path w="5080" h="14605">
                <a:moveTo>
                  <a:pt x="0" y="14435"/>
                </a:moveTo>
                <a:lnTo>
                  <a:pt x="49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3152706" y="1249617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40">
                <a:moveTo>
                  <a:pt x="0" y="15049"/>
                </a:moveTo>
                <a:lnTo>
                  <a:pt x="1013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3170723" y="123569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1945"/>
                </a:moveTo>
                <a:lnTo>
                  <a:pt x="133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3176764" y="1189932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453"/>
                </a:moveTo>
                <a:lnTo>
                  <a:pt x="7575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3187616" y="11736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3191506" y="1139460"/>
            <a:ext cx="5080" cy="20320"/>
          </a:xfrm>
          <a:custGeom>
            <a:avLst/>
            <a:gdLst/>
            <a:ahLst/>
            <a:cxnLst/>
            <a:rect l="l" t="t" r="r" b="b"/>
            <a:pathLst>
              <a:path w="5080" h="20319">
                <a:moveTo>
                  <a:pt x="0" y="20270"/>
                </a:moveTo>
                <a:lnTo>
                  <a:pt x="4708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3196214" y="113188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0" y="7575"/>
                </a:moveTo>
                <a:lnTo>
                  <a:pt x="1003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3217611" y="112318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204"/>
                </a:moveTo>
                <a:lnTo>
                  <a:pt x="307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3217918" y="1110078"/>
            <a:ext cx="22225" cy="13335"/>
          </a:xfrm>
          <a:custGeom>
            <a:avLst/>
            <a:gdLst/>
            <a:ahLst/>
            <a:cxnLst/>
            <a:rect l="l" t="t" r="r" b="b"/>
            <a:pathLst>
              <a:path w="22225" h="13334">
                <a:moveTo>
                  <a:pt x="0" y="13104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3239621" y="1110078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7575" y="112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3261324" y="11133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3261324" y="111335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842" y="1535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3274326" y="1123797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4">
                <a:moveTo>
                  <a:pt x="0" y="0"/>
                </a:moveTo>
                <a:lnTo>
                  <a:pt x="8702" y="6961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3283028" y="1130758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0" y="0"/>
                </a:moveTo>
                <a:lnTo>
                  <a:pt x="19860" y="993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3310157" y="115256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1126" y="214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3317631" y="1167511"/>
            <a:ext cx="8890" cy="17780"/>
          </a:xfrm>
          <a:custGeom>
            <a:avLst/>
            <a:gdLst/>
            <a:ahLst/>
            <a:cxnLst/>
            <a:rect l="l" t="t" r="r" b="b"/>
            <a:pathLst>
              <a:path w="8889" h="17780">
                <a:moveTo>
                  <a:pt x="0" y="0"/>
                </a:moveTo>
                <a:lnTo>
                  <a:pt x="8803" y="1771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3326434" y="1185222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0" y="0"/>
                </a:moveTo>
                <a:lnTo>
                  <a:pt x="5528" y="12387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3337798" y="1210714"/>
            <a:ext cx="10795" cy="24130"/>
          </a:xfrm>
          <a:custGeom>
            <a:avLst/>
            <a:gdLst/>
            <a:ahLst/>
            <a:cxnLst/>
            <a:rect l="l" t="t" r="r" b="b"/>
            <a:pathLst>
              <a:path w="10795" h="24130">
                <a:moveTo>
                  <a:pt x="0" y="0"/>
                </a:moveTo>
                <a:lnTo>
                  <a:pt x="10340" y="23546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033200" y="12844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037122" y="12883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054903" y="12235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058826" y="12274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076709" y="10362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080631" y="10401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098412" y="9861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102335" y="9900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120115" y="12954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124038" y="12993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141819" y="15643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145741" y="15682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163522" y="15839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167445" y="15878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185225" y="18006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189148" y="18045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206928" y="17853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210851" y="17893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228632" y="16427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232554" y="1646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250335" y="17505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254258" y="17545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1272039" y="17026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1275961" y="17065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293742" y="15773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297664" y="15812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315445" y="15000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319368" y="150399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337148" y="14152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341071" y="14191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358851" y="12562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362774" y="12601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1380554" y="11418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1384477" y="11457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1402258" y="14608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1406180" y="14647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1423962" y="16416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1427884" y="16455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1445664" y="17048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1449587" y="17087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1467368" y="15643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1471290" y="15682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1489071" y="16068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1492994" y="16107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1510774" y="1611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1514697" y="16150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1532478" y="16340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1536400" y="16380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1554181" y="16057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1558104" y="16096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1575885" y="15937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1579807" y="15976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1597588" y="16764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1601510" y="1680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1619291" y="17113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1623214" y="17153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640995" y="17908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1644917" y="17947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1662698" y="18529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666620" y="18568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684401" y="1909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1688324" y="19135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706105" y="19095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1710027" y="19135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727808" y="19356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731730" y="19396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749510" y="19204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753434" y="19243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771317" y="19161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775239" y="19200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793020" y="19368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796942" y="19407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814723" y="19432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818646" y="19471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836427" y="19868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840349" y="19907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858129" y="194766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862052" y="19515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879833" y="19552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883756" y="19591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901537" y="19661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905459" y="19701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923240" y="19650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927162" y="19689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944943" y="19389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948866" y="19428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966647" y="19411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970569" y="19450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988349" y="19552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992271" y="19591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010052" y="1962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013976" y="19668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031756" y="19574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035679" y="19614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053459" y="19171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057381" y="19210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075163" y="18997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079085" y="19036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096866" y="19182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100788" y="19222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118569" y="19117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122491" y="19156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140272" y="19063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144195" y="19102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161976" y="18986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165898" y="19025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183679" y="18899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187601" y="18938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205382" y="18986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209305" y="19025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227086" y="18844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231008" y="18884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248789" y="18953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252711" y="18992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270492" y="19150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274415" y="19189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292196" y="19215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296118" y="19254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313899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317822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335602" y="19661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339525" y="19701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357306" y="1992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361228" y="1996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379009" y="20021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382932" y="20060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400711" y="20119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404635" y="20158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422415" y="20173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426338" y="20213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444119" y="20086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448041" y="20126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465924" y="1969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469847" y="1973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487628" y="19704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491550" y="19744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509330" y="19378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513253" y="19417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531034" y="18746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534957" y="18785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552738" y="18464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556660" y="18503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574441" y="18377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578364" y="18416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596144" y="18365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600067" y="18405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617848" y="18322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621770" y="18362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639550" y="17407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643474" y="17446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661254" y="16797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8" y="18013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665177" y="16836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682957" y="16775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8" y="18013"/>
                </a:lnTo>
                <a:lnTo>
                  <a:pt x="27958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686879" y="16815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704661" y="167544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708582" y="16793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726364" y="16961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730286" y="17000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748068" y="16449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751989" y="16488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769770" y="16416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773692" y="16455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791473" y="16427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795396" y="16467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813177" y="16242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817099" y="16281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834880" y="15676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838803" y="15715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856583" y="15044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860506" y="15083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878287" y="14587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882209" y="14626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899991" y="141080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903913" y="14147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921694" y="13302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1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925616" y="13341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943397" y="13944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947319" y="13983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965100" y="14424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969022" y="14463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986803" y="14380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990726" y="14419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008507" y="14282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012429" y="14321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030210" y="14075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034132" y="14114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051912" y="13912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055836" y="13951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073616" y="13563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077539" y="13602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095319" y="12529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099243" y="12568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117023" y="13138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120946" y="13177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138727" y="125068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142649" y="12546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160532" y="12180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164455" y="12219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182235" y="11254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186158" y="11294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203939" y="11092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207861" y="11131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225642" y="10960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229564" y="11000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247345" y="109937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251268" y="11032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269049" y="11167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272971" y="11207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290751" y="11276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294675" y="11315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312454" y="11712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316378" y="11751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334158" y="122028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338081" y="12242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047179" y="1275723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429"/>
                </a:moveTo>
                <a:lnTo>
                  <a:pt x="1115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1063150" y="125995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354"/>
                </a:moveTo>
                <a:lnTo>
                  <a:pt x="81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1068780" y="124623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07"/>
                </a:moveTo>
                <a:lnTo>
                  <a:pt x="1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1068883" y="121347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19">
                <a:moveTo>
                  <a:pt x="1893" y="-3573"/>
                </a:moveTo>
                <a:lnTo>
                  <a:pt x="1893" y="36333"/>
                </a:lnTo>
              </a:path>
            </a:pathLst>
          </a:custGeom>
          <a:ln w="1093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074308" y="119689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076254" y="114959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893" y="-3573"/>
                </a:moveTo>
                <a:lnTo>
                  <a:pt x="1893" y="36641"/>
                </a:lnTo>
              </a:path>
            </a:pathLst>
          </a:custGeom>
          <a:ln w="1093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081679" y="110219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087208" y="108561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6"/>
                </a:moveTo>
                <a:lnTo>
                  <a:pt x="2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089153" y="1057764"/>
            <a:ext cx="1905" cy="13970"/>
          </a:xfrm>
          <a:custGeom>
            <a:avLst/>
            <a:gdLst/>
            <a:ahLst/>
            <a:cxnLst/>
            <a:rect l="l" t="t" r="r" b="b"/>
            <a:pathLst>
              <a:path w="1905" h="13969">
                <a:moveTo>
                  <a:pt x="767" y="-3573"/>
                </a:moveTo>
                <a:lnTo>
                  <a:pt x="767" y="17292"/>
                </a:lnTo>
              </a:path>
            </a:pathLst>
          </a:custGeom>
          <a:ln w="868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090688" y="1039848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5" h="18415">
                <a:moveTo>
                  <a:pt x="0" y="17915"/>
                </a:moveTo>
                <a:lnTo>
                  <a:pt x="778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104099" y="102449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252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110754" y="100770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0" y="3685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112392" y="1007702"/>
            <a:ext cx="2540" cy="29209"/>
          </a:xfrm>
          <a:custGeom>
            <a:avLst/>
            <a:gdLst/>
            <a:ahLst/>
            <a:cxnLst/>
            <a:rect l="l" t="t" r="r" b="b"/>
            <a:pathLst>
              <a:path w="2540" h="29209">
                <a:moveTo>
                  <a:pt x="1023" y="-3573"/>
                </a:moveTo>
                <a:lnTo>
                  <a:pt x="1023" y="32750"/>
                </a:lnTo>
              </a:path>
            </a:pathLst>
          </a:custGeom>
          <a:ln w="9194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115463" y="1051212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118739" y="109871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119967" y="111529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123243" y="116280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124369" y="117948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743"/>
                </a:lnTo>
              </a:path>
            </a:pathLst>
          </a:custGeom>
          <a:ln w="9501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127748" y="1226889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948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131024" y="127449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1132252" y="1291079"/>
            <a:ext cx="1905" cy="27305"/>
          </a:xfrm>
          <a:custGeom>
            <a:avLst/>
            <a:gdLst/>
            <a:ahLst/>
            <a:cxnLst/>
            <a:rect l="l" t="t" r="r" b="b"/>
            <a:pathLst>
              <a:path w="1905" h="27305">
                <a:moveTo>
                  <a:pt x="921" y="-3573"/>
                </a:moveTo>
                <a:lnTo>
                  <a:pt x="921" y="30600"/>
                </a:lnTo>
              </a:path>
            </a:pathLst>
          </a:custGeom>
          <a:ln w="899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1134095" y="131810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511" y="63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1135733" y="13386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1137064" y="1355269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1140954" y="1402771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1144742" y="145027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1146175" y="1466859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845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1149963" y="15144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1151294" y="1531048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330" y="-3573"/>
                </a:moveTo>
                <a:lnTo>
                  <a:pt x="1330" y="36743"/>
                </a:lnTo>
              </a:path>
            </a:pathLst>
          </a:custGeom>
          <a:ln w="980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1155184" y="1578551"/>
            <a:ext cx="635" cy="8890"/>
          </a:xfrm>
          <a:custGeom>
            <a:avLst/>
            <a:gdLst/>
            <a:ahLst/>
            <a:cxnLst/>
            <a:rect l="l" t="t" r="r" b="b"/>
            <a:pathLst>
              <a:path w="634" h="8890">
                <a:moveTo>
                  <a:pt x="307" y="-3573"/>
                </a:moveTo>
                <a:lnTo>
                  <a:pt x="307" y="12071"/>
                </a:lnTo>
              </a:path>
            </a:pathLst>
          </a:custGeom>
          <a:ln w="7761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155798" y="1587049"/>
            <a:ext cx="18415" cy="17145"/>
          </a:xfrm>
          <a:custGeom>
            <a:avLst/>
            <a:gdLst/>
            <a:ahLst/>
            <a:cxnLst/>
            <a:rect l="l" t="t" r="r" b="b"/>
            <a:pathLst>
              <a:path w="18415" h="17144">
                <a:moveTo>
                  <a:pt x="0" y="0"/>
                </a:moveTo>
                <a:lnTo>
                  <a:pt x="18017" y="1709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1178423" y="161673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4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1180061" y="1633425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89" y="-3573"/>
                </a:moveTo>
                <a:lnTo>
                  <a:pt x="1689" y="36742"/>
                </a:lnTo>
              </a:path>
            </a:pathLst>
          </a:custGeom>
          <a:ln w="1052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184872" y="168092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204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186510" y="169751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37" y="-3573"/>
                </a:moveTo>
                <a:lnTo>
                  <a:pt x="1637" y="36743"/>
                </a:lnTo>
              </a:path>
            </a:pathLst>
          </a:custGeom>
          <a:ln w="1042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1191322" y="1744912"/>
            <a:ext cx="3810" cy="33655"/>
          </a:xfrm>
          <a:custGeom>
            <a:avLst/>
            <a:gdLst/>
            <a:ahLst/>
            <a:cxnLst/>
            <a:rect l="l" t="t" r="r" b="b"/>
            <a:pathLst>
              <a:path w="3809" h="33655">
                <a:moveTo>
                  <a:pt x="1637" y="-3573"/>
                </a:moveTo>
                <a:lnTo>
                  <a:pt x="1637" y="36846"/>
                </a:lnTo>
              </a:path>
            </a:pathLst>
          </a:custGeom>
          <a:ln w="1042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1196031" y="179231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1197772" y="1808999"/>
            <a:ext cx="1905" cy="14604"/>
          </a:xfrm>
          <a:custGeom>
            <a:avLst/>
            <a:gdLst/>
            <a:ahLst/>
            <a:cxnLst/>
            <a:rect l="l" t="t" r="r" b="b"/>
            <a:pathLst>
              <a:path w="1905" h="14605">
                <a:moveTo>
                  <a:pt x="716" y="-3573"/>
                </a:moveTo>
                <a:lnTo>
                  <a:pt x="716" y="17906"/>
                </a:lnTo>
              </a:path>
            </a:pathLst>
          </a:custGeom>
          <a:ln w="858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1199205" y="1811968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40" h="11430">
                <a:moveTo>
                  <a:pt x="0" y="11364"/>
                </a:moveTo>
                <a:lnTo>
                  <a:pt x="1515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1221829" y="179866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1224389" y="175156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4"/>
                </a:moveTo>
                <a:lnTo>
                  <a:pt x="49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1231453" y="1704474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4"/>
                </a:moveTo>
                <a:lnTo>
                  <a:pt x="50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1238619" y="16879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1241178" y="1664342"/>
            <a:ext cx="1905" cy="9525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9521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1242611" y="1664342"/>
            <a:ext cx="5080" cy="23495"/>
          </a:xfrm>
          <a:custGeom>
            <a:avLst/>
            <a:gdLst/>
            <a:ahLst/>
            <a:cxnLst/>
            <a:rect l="l" t="t" r="r" b="b"/>
            <a:pathLst>
              <a:path w="5080" h="23494">
                <a:moveTo>
                  <a:pt x="0" y="0"/>
                </a:moveTo>
                <a:lnTo>
                  <a:pt x="4709" y="2334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1250085" y="170171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511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1253361" y="1718089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654" y="3265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1262779" y="1764670"/>
            <a:ext cx="1905" cy="7620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0"/>
                </a:moveTo>
                <a:lnTo>
                  <a:pt x="1535" y="747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1264315" y="1748598"/>
            <a:ext cx="10795" cy="24130"/>
          </a:xfrm>
          <a:custGeom>
            <a:avLst/>
            <a:gdLst/>
            <a:ahLst/>
            <a:cxnLst/>
            <a:rect l="l" t="t" r="r" b="b"/>
            <a:pathLst>
              <a:path w="10794" h="24130">
                <a:moveTo>
                  <a:pt x="0" y="23546"/>
                </a:moveTo>
                <a:lnTo>
                  <a:pt x="1064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1280899" y="1733446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102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1286735" y="168727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3"/>
                </a:moveTo>
                <a:lnTo>
                  <a:pt x="573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1294822" y="167079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1297689" y="162390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573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1305878" y="1599026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5" h="10794">
                <a:moveTo>
                  <a:pt x="0" y="10749"/>
                </a:moveTo>
                <a:lnTo>
                  <a:pt x="184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1307721" y="1577425"/>
            <a:ext cx="6350" cy="22225"/>
          </a:xfrm>
          <a:custGeom>
            <a:avLst/>
            <a:gdLst/>
            <a:ahLst/>
            <a:cxnLst/>
            <a:rect l="l" t="t" r="r" b="b"/>
            <a:pathLst>
              <a:path w="6350" h="22225">
                <a:moveTo>
                  <a:pt x="0" y="21601"/>
                </a:moveTo>
                <a:lnTo>
                  <a:pt x="604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1317652" y="156135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1322156" y="1521732"/>
            <a:ext cx="7620" cy="26034"/>
          </a:xfrm>
          <a:custGeom>
            <a:avLst/>
            <a:gdLst/>
            <a:ahLst/>
            <a:cxnLst/>
            <a:rect l="l" t="t" r="r" b="b"/>
            <a:pathLst>
              <a:path w="7619" h="26034">
                <a:moveTo>
                  <a:pt x="0" y="25901"/>
                </a:moveTo>
                <a:lnTo>
                  <a:pt x="726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1329424" y="151548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6244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1334543" y="149931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1338741" y="1453140"/>
            <a:ext cx="8255" cy="32384"/>
          </a:xfrm>
          <a:custGeom>
            <a:avLst/>
            <a:gdLst/>
            <a:ahLst/>
            <a:cxnLst/>
            <a:rect l="l" t="t" r="r" b="b"/>
            <a:pathLst>
              <a:path w="8255" h="32384">
                <a:moveTo>
                  <a:pt x="0" y="32351"/>
                </a:moveTo>
                <a:lnTo>
                  <a:pt x="818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1350514" y="1436760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59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1351128" y="1406355"/>
            <a:ext cx="4445" cy="30480"/>
          </a:xfrm>
          <a:custGeom>
            <a:avLst/>
            <a:gdLst/>
            <a:ahLst/>
            <a:cxnLst/>
            <a:rect l="l" t="t" r="r" b="b"/>
            <a:pathLst>
              <a:path w="4444" h="30480">
                <a:moveTo>
                  <a:pt x="0" y="30405"/>
                </a:moveTo>
                <a:lnTo>
                  <a:pt x="419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1357168" y="138977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457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1359420" y="1342574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33067"/>
                </a:moveTo>
                <a:lnTo>
                  <a:pt x="45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1365870" y="132609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30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1368122" y="1278897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32964"/>
                </a:moveTo>
                <a:lnTo>
                  <a:pt x="450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1375288" y="1232111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24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1384195" y="121573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1387266" y="1168945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624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1395148" y="11721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177"/>
                </a:moveTo>
                <a:lnTo>
                  <a:pt x="3676" y="1177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1396274" y="1188806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1399448" y="1236308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77" y="-3573"/>
                </a:moveTo>
                <a:lnTo>
                  <a:pt x="1177" y="36845"/>
                </a:lnTo>
              </a:path>
            </a:pathLst>
          </a:custGeom>
          <a:ln w="9502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1402724" y="128381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1403850" y="1300498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1407024" y="134800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204" y="24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1408150" y="1364688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845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1411426" y="1412190"/>
            <a:ext cx="2540" cy="33655"/>
          </a:xfrm>
          <a:custGeom>
            <a:avLst/>
            <a:gdLst/>
            <a:ahLst/>
            <a:cxnLst/>
            <a:rect l="l" t="t" r="r" b="b"/>
            <a:pathLst>
              <a:path w="2540" h="33655">
                <a:moveTo>
                  <a:pt x="1126" y="-3573"/>
                </a:moveTo>
                <a:lnTo>
                  <a:pt x="1126" y="36948"/>
                </a:lnTo>
              </a:path>
            </a:pathLst>
          </a:custGeom>
          <a:ln w="9399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1414702" y="1459692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-3573" y="1228"/>
                </a:moveTo>
                <a:lnTo>
                  <a:pt x="3676" y="1228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1415828" y="1476379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409" y="614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1416238" y="1482522"/>
            <a:ext cx="3175" cy="27305"/>
          </a:xfrm>
          <a:custGeom>
            <a:avLst/>
            <a:gdLst/>
            <a:ahLst/>
            <a:cxnLst/>
            <a:rect l="l" t="t" r="r" b="b"/>
            <a:pathLst>
              <a:path w="3175" h="27305">
                <a:moveTo>
                  <a:pt x="1586" y="-3573"/>
                </a:moveTo>
                <a:lnTo>
                  <a:pt x="1586" y="30601"/>
                </a:lnTo>
              </a:path>
            </a:pathLst>
          </a:custGeom>
          <a:ln w="10321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1421152" y="152377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307" y="23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1423199" y="154036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640"/>
                </a:lnTo>
              </a:path>
            </a:pathLst>
          </a:custGeom>
          <a:ln w="1114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1428829" y="1587560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96" y="-3573"/>
                </a:moveTo>
                <a:lnTo>
                  <a:pt x="1996" y="36742"/>
                </a:lnTo>
              </a:path>
            </a:pathLst>
          </a:custGeom>
          <a:ln w="1114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1434562" y="16348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307" y="245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1436508" y="1651443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5" h="12064">
                <a:moveTo>
                  <a:pt x="716" y="-3573"/>
                </a:moveTo>
                <a:lnTo>
                  <a:pt x="716" y="15449"/>
                </a:lnTo>
              </a:path>
            </a:pathLst>
          </a:custGeom>
          <a:ln w="858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1437941" y="1663319"/>
            <a:ext cx="6985" cy="20320"/>
          </a:xfrm>
          <a:custGeom>
            <a:avLst/>
            <a:gdLst/>
            <a:ahLst/>
            <a:cxnLst/>
            <a:rect l="l" t="t" r="r" b="b"/>
            <a:pathLst>
              <a:path w="6984" h="20319">
                <a:moveTo>
                  <a:pt x="0" y="0"/>
                </a:moveTo>
                <a:lnTo>
                  <a:pt x="6961" y="2027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1449612" y="169710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1455038" y="1712869"/>
            <a:ext cx="5080" cy="13970"/>
          </a:xfrm>
          <a:custGeom>
            <a:avLst/>
            <a:gdLst/>
            <a:ahLst/>
            <a:cxnLst/>
            <a:rect l="l" t="t" r="r" b="b"/>
            <a:pathLst>
              <a:path w="5080" h="13969">
                <a:moveTo>
                  <a:pt x="0" y="0"/>
                </a:moveTo>
                <a:lnTo>
                  <a:pt x="4605" y="1351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1459644" y="1707648"/>
            <a:ext cx="3175" cy="19050"/>
          </a:xfrm>
          <a:custGeom>
            <a:avLst/>
            <a:gdLst/>
            <a:ahLst/>
            <a:cxnLst/>
            <a:rect l="l" t="t" r="r" b="b"/>
            <a:pathLst>
              <a:path w="3175" h="19050">
                <a:moveTo>
                  <a:pt x="0" y="18734"/>
                </a:moveTo>
                <a:lnTo>
                  <a:pt x="286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1464660" y="1660452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4"/>
                </a:moveTo>
                <a:lnTo>
                  <a:pt x="511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1471929" y="164396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54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1474488" y="159687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11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1482781" y="158878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126" y="20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1490562" y="1603531"/>
            <a:ext cx="12700" cy="24130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0" y="0"/>
                </a:moveTo>
                <a:lnTo>
                  <a:pt x="12488" y="2385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1503051" y="1627384"/>
            <a:ext cx="6350" cy="1905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0"/>
                </a:moveTo>
                <a:lnTo>
                  <a:pt x="6245" y="153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1523116" y="1632401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5">
                <a:moveTo>
                  <a:pt x="0" y="0"/>
                </a:moveTo>
                <a:lnTo>
                  <a:pt x="1638" y="40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1524754" y="1632810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0" y="0"/>
                </a:moveTo>
                <a:lnTo>
                  <a:pt x="21703" y="2170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1546458" y="165369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19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1555773" y="16404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1565908" y="162625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969"/>
                </a:moveTo>
                <a:lnTo>
                  <a:pt x="225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1568161" y="1614281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4">
                <a:moveTo>
                  <a:pt x="0" y="11977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1589864" y="1614281"/>
            <a:ext cx="1270" cy="5080"/>
          </a:xfrm>
          <a:custGeom>
            <a:avLst/>
            <a:gdLst/>
            <a:ahLst/>
            <a:cxnLst/>
            <a:rect l="l" t="t" r="r" b="b"/>
            <a:pathLst>
              <a:path w="1269" h="5080">
                <a:moveTo>
                  <a:pt x="0" y="0"/>
                </a:moveTo>
                <a:lnTo>
                  <a:pt x="1228" y="481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1594778" y="1632913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511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1598975" y="1649088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5">
                <a:moveTo>
                  <a:pt x="0" y="0"/>
                </a:moveTo>
                <a:lnTo>
                  <a:pt x="8497" y="3224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1611056" y="169515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511" y="184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1611568" y="1697000"/>
            <a:ext cx="17145" cy="26670"/>
          </a:xfrm>
          <a:custGeom>
            <a:avLst/>
            <a:gdLst/>
            <a:ahLst/>
            <a:cxnLst/>
            <a:rect l="l" t="t" r="r" b="b"/>
            <a:pathLst>
              <a:path w="17144" h="26669">
                <a:moveTo>
                  <a:pt x="0" y="0"/>
                </a:moveTo>
                <a:lnTo>
                  <a:pt x="16993" y="2641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1634704" y="173610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6" y="225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1639106" y="1752181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14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1651596" y="17981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614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1656304" y="1814221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0851" y="3153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1671763" y="1859164"/>
            <a:ext cx="5080" cy="14604"/>
          </a:xfrm>
          <a:custGeom>
            <a:avLst/>
            <a:gdLst/>
            <a:ahLst/>
            <a:cxnLst/>
            <a:rect l="l" t="t" r="r" b="b"/>
            <a:pathLst>
              <a:path w="5080" h="14605">
                <a:moveTo>
                  <a:pt x="0" y="0"/>
                </a:moveTo>
                <a:lnTo>
                  <a:pt x="4914" y="1423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1676677" y="1873394"/>
            <a:ext cx="6985" cy="17780"/>
          </a:xfrm>
          <a:custGeom>
            <a:avLst/>
            <a:gdLst/>
            <a:ahLst/>
            <a:cxnLst/>
            <a:rect l="l" t="t" r="r" b="b"/>
            <a:pathLst>
              <a:path w="6985" h="17780">
                <a:moveTo>
                  <a:pt x="0" y="0"/>
                </a:moveTo>
                <a:lnTo>
                  <a:pt x="6552" y="1719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1688347" y="190390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819" y="225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1694285" y="1919464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4" h="10794">
                <a:moveTo>
                  <a:pt x="0" y="0"/>
                </a:moveTo>
                <a:lnTo>
                  <a:pt x="4095" y="1064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1698380" y="1930110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 h="0">
                <a:moveTo>
                  <a:pt x="0" y="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1720083" y="19301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102" y="20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1729400" y="194127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35" y="1842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1740047" y="195406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0"/>
                </a:moveTo>
                <a:lnTo>
                  <a:pt x="1740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1741787" y="1939836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0" y="16379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1763490" y="1939017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69">
                <a:moveTo>
                  <a:pt x="0" y="819"/>
                </a:moveTo>
                <a:lnTo>
                  <a:pt x="327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1780690" y="193441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1126"/>
                </a:moveTo>
                <a:lnTo>
                  <a:pt x="460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1785297" y="1934410"/>
            <a:ext cx="20955" cy="19685"/>
          </a:xfrm>
          <a:custGeom>
            <a:avLst/>
            <a:gdLst/>
            <a:ahLst/>
            <a:cxnLst/>
            <a:rect l="l" t="t" r="r" b="b"/>
            <a:pathLst>
              <a:path w="20955" h="19685">
                <a:moveTo>
                  <a:pt x="0" y="0"/>
                </a:moveTo>
                <a:lnTo>
                  <a:pt x="20679" y="1965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1819079" y="195939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2252" y="81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1831569" y="1968604"/>
            <a:ext cx="15240" cy="29845"/>
          </a:xfrm>
          <a:custGeom>
            <a:avLst/>
            <a:gdLst/>
            <a:ahLst/>
            <a:cxnLst/>
            <a:rect l="l" t="t" r="r" b="b"/>
            <a:pathLst>
              <a:path w="15239" h="29844">
                <a:moveTo>
                  <a:pt x="0" y="0"/>
                </a:moveTo>
                <a:lnTo>
                  <a:pt x="14947" y="2979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1853067" y="1999419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112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1861155" y="1967068"/>
            <a:ext cx="11430" cy="20320"/>
          </a:xfrm>
          <a:custGeom>
            <a:avLst/>
            <a:gdLst/>
            <a:ahLst/>
            <a:cxnLst/>
            <a:rect l="l" t="t" r="r" b="b"/>
            <a:pathLst>
              <a:path w="11430" h="20319">
                <a:moveTo>
                  <a:pt x="0" y="19758"/>
                </a:moveTo>
                <a:lnTo>
                  <a:pt x="109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1872109" y="1967068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10">
                <a:moveTo>
                  <a:pt x="0" y="0"/>
                </a:moveTo>
                <a:lnTo>
                  <a:pt x="10135" y="358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1895655" y="1975667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19" h="10160">
                <a:moveTo>
                  <a:pt x="0" y="0"/>
                </a:moveTo>
                <a:lnTo>
                  <a:pt x="19861" y="993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1915516" y="1984984"/>
            <a:ext cx="11430" cy="635"/>
          </a:xfrm>
          <a:custGeom>
            <a:avLst/>
            <a:gdLst/>
            <a:ahLst/>
            <a:cxnLst/>
            <a:rect l="l" t="t" r="r" b="b"/>
            <a:pathLst>
              <a:path w="11430" h="635">
                <a:moveTo>
                  <a:pt x="-3573" y="307"/>
                </a:moveTo>
                <a:lnTo>
                  <a:pt x="14629" y="307"/>
                </a:lnTo>
              </a:path>
            </a:pathLst>
          </a:custGeom>
          <a:ln w="7761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1939471" y="197986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842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1950220" y="1958366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4">
                <a:moveTo>
                  <a:pt x="0" y="10442"/>
                </a:moveTo>
                <a:lnTo>
                  <a:pt x="8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1958922" y="1958366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-3573" y="972"/>
                </a:moveTo>
                <a:lnTo>
                  <a:pt x="23127" y="972"/>
                </a:lnTo>
              </a:path>
            </a:pathLst>
          </a:custGeom>
          <a:ln w="9092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1990863" y="1967171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33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005093" y="1975667"/>
            <a:ext cx="19050" cy="6985"/>
          </a:xfrm>
          <a:custGeom>
            <a:avLst/>
            <a:gdLst/>
            <a:ahLst/>
            <a:cxnLst/>
            <a:rect l="l" t="t" r="r" b="b"/>
            <a:pathLst>
              <a:path w="19050" h="6985">
                <a:moveTo>
                  <a:pt x="0" y="0"/>
                </a:moveTo>
                <a:lnTo>
                  <a:pt x="18938" y="66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024032" y="1979763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0" y="2559"/>
                </a:moveTo>
                <a:lnTo>
                  <a:pt x="1300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048294" y="1943624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586"/>
                </a:moveTo>
                <a:lnTo>
                  <a:pt x="1545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072353" y="193103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35"/>
                </a:moveTo>
                <a:lnTo>
                  <a:pt x="184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085354" y="191915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969"/>
                </a:moveTo>
                <a:lnTo>
                  <a:pt x="378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089142" y="1919156"/>
            <a:ext cx="17780" cy="22860"/>
          </a:xfrm>
          <a:custGeom>
            <a:avLst/>
            <a:gdLst/>
            <a:ahLst/>
            <a:cxnLst/>
            <a:rect l="l" t="t" r="r" b="b"/>
            <a:pathLst>
              <a:path w="17780" h="22860">
                <a:moveTo>
                  <a:pt x="0" y="0"/>
                </a:moveTo>
                <a:lnTo>
                  <a:pt x="17711" y="2231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118421" y="194301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716"/>
                </a:moveTo>
                <a:lnTo>
                  <a:pt x="214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134085" y="1931134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19" h="7619">
                <a:moveTo>
                  <a:pt x="0" y="7064"/>
                </a:moveTo>
                <a:lnTo>
                  <a:pt x="2016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154252" y="1926220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30" h="5080">
                <a:moveTo>
                  <a:pt x="0" y="4914"/>
                </a:moveTo>
                <a:lnTo>
                  <a:pt x="1085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178207" y="1912604"/>
            <a:ext cx="19685" cy="8255"/>
          </a:xfrm>
          <a:custGeom>
            <a:avLst/>
            <a:gdLst/>
            <a:ahLst/>
            <a:cxnLst/>
            <a:rect l="l" t="t" r="r" b="b"/>
            <a:pathLst>
              <a:path w="19685" h="8255">
                <a:moveTo>
                  <a:pt x="0" y="7780"/>
                </a:moveTo>
                <a:lnTo>
                  <a:pt x="1945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197659" y="1912604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0" y="0"/>
                </a:moveTo>
                <a:lnTo>
                  <a:pt x="9213" y="839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217519" y="193052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740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226221" y="1893050"/>
            <a:ext cx="15240" cy="27305"/>
          </a:xfrm>
          <a:custGeom>
            <a:avLst/>
            <a:gdLst/>
            <a:ahLst/>
            <a:cxnLst/>
            <a:rect l="l" t="t" r="r" b="b"/>
            <a:pathLst>
              <a:path w="15239" h="27305">
                <a:moveTo>
                  <a:pt x="0" y="26822"/>
                </a:moveTo>
                <a:lnTo>
                  <a:pt x="1484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241066" y="189305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2047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254271" y="190369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43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266045" y="1915266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8324" y="2784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298702" y="1944443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7473" y="81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2306175" y="1945262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3"/>
                </a:moveTo>
                <a:lnTo>
                  <a:pt x="25276" y="563"/>
                </a:lnTo>
              </a:path>
            </a:pathLst>
          </a:custGeom>
          <a:ln w="827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2327878" y="194638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10">
                <a:moveTo>
                  <a:pt x="0" y="0"/>
                </a:moveTo>
                <a:lnTo>
                  <a:pt x="1740" y="368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335864" y="196287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14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343234" y="1977920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0" y="0"/>
                </a:moveTo>
                <a:lnTo>
                  <a:pt x="6347" y="1310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349581" y="1991024"/>
            <a:ext cx="10160" cy="15875"/>
          </a:xfrm>
          <a:custGeom>
            <a:avLst/>
            <a:gdLst/>
            <a:ahLst/>
            <a:cxnLst/>
            <a:rect l="l" t="t" r="r" b="b"/>
            <a:pathLst>
              <a:path w="10160" h="15875">
                <a:moveTo>
                  <a:pt x="0" y="0"/>
                </a:moveTo>
                <a:lnTo>
                  <a:pt x="10135" y="1576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367497" y="201887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228" y="20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380908" y="2025832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-3573" y="563"/>
                </a:moveTo>
                <a:lnTo>
                  <a:pt x="15654" y="563"/>
                </a:lnTo>
              </a:path>
            </a:pathLst>
          </a:custGeom>
          <a:ln w="8273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392988" y="2026958"/>
            <a:ext cx="18415" cy="11430"/>
          </a:xfrm>
          <a:custGeom>
            <a:avLst/>
            <a:gdLst/>
            <a:ahLst/>
            <a:cxnLst/>
            <a:rect l="l" t="t" r="r" b="b"/>
            <a:pathLst>
              <a:path w="18414" h="11430">
                <a:moveTo>
                  <a:pt x="0" y="0"/>
                </a:moveTo>
                <a:lnTo>
                  <a:pt x="18119" y="1095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424724" y="2041598"/>
            <a:ext cx="12065" cy="1905"/>
          </a:xfrm>
          <a:custGeom>
            <a:avLst/>
            <a:gdLst/>
            <a:ahLst/>
            <a:cxnLst/>
            <a:rect l="l" t="t" r="r" b="b"/>
            <a:pathLst>
              <a:path w="12064" h="1905">
                <a:moveTo>
                  <a:pt x="-3573" y="870"/>
                </a:moveTo>
                <a:lnTo>
                  <a:pt x="15244" y="870"/>
                </a:lnTo>
              </a:path>
            </a:pathLst>
          </a:custGeom>
          <a:ln w="8888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436395" y="2043339"/>
            <a:ext cx="20955" cy="6350"/>
          </a:xfrm>
          <a:custGeom>
            <a:avLst/>
            <a:gdLst/>
            <a:ahLst/>
            <a:cxnLst/>
            <a:rect l="l" t="t" r="r" b="b"/>
            <a:pathLst>
              <a:path w="20955" h="6350">
                <a:moveTo>
                  <a:pt x="0" y="0"/>
                </a:moveTo>
                <a:lnTo>
                  <a:pt x="20576" y="624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463319" y="203566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469974" y="1999726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60" h="22860">
                <a:moveTo>
                  <a:pt x="0" y="22829"/>
                </a:moveTo>
                <a:lnTo>
                  <a:pt x="992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479904" y="1999726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69">
                <a:moveTo>
                  <a:pt x="0" y="0"/>
                </a:moveTo>
                <a:lnTo>
                  <a:pt x="8394" y="122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502119" y="200044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0" y="1945"/>
                </a:moveTo>
                <a:lnTo>
                  <a:pt x="14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2512049" y="1973621"/>
            <a:ext cx="11430" cy="15875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0" y="15253"/>
                </a:moveTo>
                <a:lnTo>
                  <a:pt x="112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2523310" y="1960107"/>
            <a:ext cx="5080" cy="13970"/>
          </a:xfrm>
          <a:custGeom>
            <a:avLst/>
            <a:gdLst/>
            <a:ahLst/>
            <a:cxnLst/>
            <a:rect l="l" t="t" r="r" b="b"/>
            <a:pathLst>
              <a:path w="5080" h="13969">
                <a:moveTo>
                  <a:pt x="0" y="13514"/>
                </a:moveTo>
                <a:lnTo>
                  <a:pt x="460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2532422" y="1914856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31634"/>
                </a:moveTo>
                <a:lnTo>
                  <a:pt x="1074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2550644" y="19013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740"/>
                </a:moveTo>
                <a:lnTo>
                  <a:pt x="163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2561803" y="1885372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4">
                <a:moveTo>
                  <a:pt x="0" y="5426"/>
                </a:moveTo>
                <a:lnTo>
                  <a:pt x="49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2566717" y="1877796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7576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2588420" y="1877796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35" y="276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2596713" y="189315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1126" y="2047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2604595" y="1907894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0" y="0"/>
                </a:moveTo>
                <a:lnTo>
                  <a:pt x="5528" y="102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2610123" y="1898579"/>
            <a:ext cx="9525" cy="19685"/>
          </a:xfrm>
          <a:custGeom>
            <a:avLst/>
            <a:gdLst/>
            <a:ahLst/>
            <a:cxnLst/>
            <a:rect l="l" t="t" r="r" b="b"/>
            <a:pathLst>
              <a:path w="9525" h="19685">
                <a:moveTo>
                  <a:pt x="0" y="19553"/>
                </a:moveTo>
                <a:lnTo>
                  <a:pt x="93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2625582" y="1872370"/>
            <a:ext cx="6350" cy="13335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0" y="13206"/>
                </a:moveTo>
                <a:lnTo>
                  <a:pt x="624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2631827" y="1854250"/>
            <a:ext cx="5080" cy="18415"/>
          </a:xfrm>
          <a:custGeom>
            <a:avLst/>
            <a:gdLst/>
            <a:ahLst/>
            <a:cxnLst/>
            <a:rect l="l" t="t" r="r" b="b"/>
            <a:pathLst>
              <a:path w="5080" h="18414">
                <a:moveTo>
                  <a:pt x="0" y="18120"/>
                </a:moveTo>
                <a:lnTo>
                  <a:pt x="47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2640119" y="183817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2252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2644214" y="1792005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32351"/>
                </a:moveTo>
                <a:lnTo>
                  <a:pt x="839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2657318" y="17763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149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2663358" y="1731911"/>
            <a:ext cx="12065" cy="31115"/>
          </a:xfrm>
          <a:custGeom>
            <a:avLst/>
            <a:gdLst/>
            <a:ahLst/>
            <a:cxnLst/>
            <a:rect l="l" t="t" r="r" b="b"/>
            <a:pathLst>
              <a:path w="12064" h="31114">
                <a:moveTo>
                  <a:pt x="0" y="31019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2675233" y="1731911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2689566" y="1729658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819"/>
                </a:moveTo>
                <a:lnTo>
                  <a:pt x="737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2696937" y="1727508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39">
                <a:moveTo>
                  <a:pt x="-3573" y="1074"/>
                </a:moveTo>
                <a:lnTo>
                  <a:pt x="25276" y="1074"/>
                </a:lnTo>
              </a:path>
            </a:pathLst>
          </a:custGeom>
          <a:ln w="929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2718640" y="172750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276" y="255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2732973" y="173897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0"/>
                </a:moveTo>
                <a:lnTo>
                  <a:pt x="1945" y="153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2743312" y="1707955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30302"/>
                </a:moveTo>
                <a:lnTo>
                  <a:pt x="1382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2764402" y="169648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307"/>
                </a:moveTo>
                <a:lnTo>
                  <a:pt x="235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2780986" y="1694850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307"/>
                </a:moveTo>
                <a:lnTo>
                  <a:pt x="27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2783750" y="1694850"/>
            <a:ext cx="22225" cy="3810"/>
          </a:xfrm>
          <a:custGeom>
            <a:avLst/>
            <a:gdLst/>
            <a:ahLst/>
            <a:cxnLst/>
            <a:rect l="l" t="t" r="r" b="b"/>
            <a:pathLst>
              <a:path w="22225" h="3810">
                <a:moveTo>
                  <a:pt x="0" y="0"/>
                </a:moveTo>
                <a:lnTo>
                  <a:pt x="21702" y="327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2805453" y="1693212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0" y="4914"/>
                </a:moveTo>
                <a:lnTo>
                  <a:pt x="706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2824188" y="168287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47"/>
                </a:moveTo>
                <a:lnTo>
                  <a:pt x="296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2827157" y="1655333"/>
            <a:ext cx="11430" cy="27940"/>
          </a:xfrm>
          <a:custGeom>
            <a:avLst/>
            <a:gdLst/>
            <a:ahLst/>
            <a:cxnLst/>
            <a:rect l="l" t="t" r="r" b="b"/>
            <a:pathLst>
              <a:path w="11430" h="27939">
                <a:moveTo>
                  <a:pt x="0" y="27539"/>
                </a:moveTo>
                <a:lnTo>
                  <a:pt x="1126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2843741" y="163987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251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2849986" y="1595545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31020"/>
                </a:moveTo>
                <a:lnTo>
                  <a:pt x="1218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2867286" y="1579984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149"/>
                </a:moveTo>
                <a:lnTo>
                  <a:pt x="9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2874043" y="1537089"/>
            <a:ext cx="15240" cy="29845"/>
          </a:xfrm>
          <a:custGeom>
            <a:avLst/>
            <a:gdLst/>
            <a:ahLst/>
            <a:cxnLst/>
            <a:rect l="l" t="t" r="r" b="b"/>
            <a:pathLst>
              <a:path w="15239" h="29844">
                <a:moveTo>
                  <a:pt x="0" y="29791"/>
                </a:moveTo>
                <a:lnTo>
                  <a:pt x="1494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2895440" y="1494910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483"/>
                </a:moveTo>
                <a:lnTo>
                  <a:pt x="1556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2915915" y="1479246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2920112" y="143317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4">
                <a:moveTo>
                  <a:pt x="0" y="32351"/>
                </a:moveTo>
                <a:lnTo>
                  <a:pt x="829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2931987" y="141700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354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2936287" y="1407174"/>
            <a:ext cx="10795" cy="31750"/>
          </a:xfrm>
          <a:custGeom>
            <a:avLst/>
            <a:gdLst/>
            <a:ahLst/>
            <a:cxnLst/>
            <a:rect l="l" t="t" r="r" b="b"/>
            <a:pathLst>
              <a:path w="10794" h="31750">
                <a:moveTo>
                  <a:pt x="0" y="0"/>
                </a:moveTo>
                <a:lnTo>
                  <a:pt x="10544" y="3163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2951336" y="1452423"/>
            <a:ext cx="6350" cy="18415"/>
          </a:xfrm>
          <a:custGeom>
            <a:avLst/>
            <a:gdLst/>
            <a:ahLst/>
            <a:cxnLst/>
            <a:rect l="l" t="t" r="r" b="b"/>
            <a:pathLst>
              <a:path w="6350" h="18415">
                <a:moveTo>
                  <a:pt x="0" y="0"/>
                </a:moveTo>
                <a:lnTo>
                  <a:pt x="6040" y="1812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2957377" y="1470545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0" y="0"/>
                </a:moveTo>
                <a:lnTo>
                  <a:pt x="6756" y="1248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2970889" y="149562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0"/>
                </a:moveTo>
                <a:lnTo>
                  <a:pt x="1126" y="214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2978772" y="151026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lnTo>
                  <a:pt x="307" y="51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2979079" y="1503202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0" y="7576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3000782" y="1503202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0" y="0"/>
                </a:moveTo>
                <a:lnTo>
                  <a:pt x="972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3024432" y="150054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330"/>
                </a:moveTo>
                <a:lnTo>
                  <a:pt x="204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3038456" y="1489075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09">
                <a:moveTo>
                  <a:pt x="0" y="3685"/>
                </a:moveTo>
                <a:lnTo>
                  <a:pt x="573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3044189" y="1472388"/>
            <a:ext cx="20955" cy="17145"/>
          </a:xfrm>
          <a:custGeom>
            <a:avLst/>
            <a:gdLst/>
            <a:ahLst/>
            <a:cxnLst/>
            <a:rect l="l" t="t" r="r" b="b"/>
            <a:pathLst>
              <a:path w="20955" h="17144">
                <a:moveTo>
                  <a:pt x="0" y="16686"/>
                </a:moveTo>
                <a:lnTo>
                  <a:pt x="2067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3068861" y="1426523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32453"/>
                </a:moveTo>
                <a:lnTo>
                  <a:pt x="74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3079611" y="1410142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456"/>
                </a:moveTo>
                <a:lnTo>
                  <a:pt x="51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3083399" y="1377996"/>
            <a:ext cx="4445" cy="18415"/>
          </a:xfrm>
          <a:custGeom>
            <a:avLst/>
            <a:gdLst/>
            <a:ahLst/>
            <a:cxnLst/>
            <a:rect l="l" t="t" r="r" b="b"/>
            <a:pathLst>
              <a:path w="4444" h="18415">
                <a:moveTo>
                  <a:pt x="0" y="18325"/>
                </a:moveTo>
                <a:lnTo>
                  <a:pt x="4197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3087596" y="1366018"/>
            <a:ext cx="8890" cy="12065"/>
          </a:xfrm>
          <a:custGeom>
            <a:avLst/>
            <a:gdLst/>
            <a:ahLst/>
            <a:cxnLst/>
            <a:rect l="l" t="t" r="r" b="b"/>
            <a:pathLst>
              <a:path w="8889" h="12065">
                <a:moveTo>
                  <a:pt x="0" y="11977"/>
                </a:moveTo>
                <a:lnTo>
                  <a:pt x="829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3103976" y="135219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1945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3110937" y="1353426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473" y="3245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3121584" y="1399905"/>
            <a:ext cx="7620" cy="33020"/>
          </a:xfrm>
          <a:custGeom>
            <a:avLst/>
            <a:gdLst/>
            <a:ahLst/>
            <a:cxnLst/>
            <a:rect l="l" t="t" r="r" b="b"/>
            <a:pathLst>
              <a:path w="7619" h="33019">
                <a:moveTo>
                  <a:pt x="0" y="0"/>
                </a:moveTo>
                <a:lnTo>
                  <a:pt x="7370" y="32453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3135916" y="143829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921"/>
                </a:moveTo>
                <a:lnTo>
                  <a:pt x="225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3151375" y="1432460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0" y="511"/>
                </a:moveTo>
                <a:lnTo>
                  <a:pt x="1330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3152706" y="1401338"/>
            <a:ext cx="7620" cy="31750"/>
          </a:xfrm>
          <a:custGeom>
            <a:avLst/>
            <a:gdLst/>
            <a:ahLst/>
            <a:cxnLst/>
            <a:rect l="l" t="t" r="r" b="b"/>
            <a:pathLst>
              <a:path w="7619" h="31750">
                <a:moveTo>
                  <a:pt x="0" y="31122"/>
                </a:moveTo>
                <a:lnTo>
                  <a:pt x="7575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3163659" y="1385163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0" y="2252"/>
                </a:moveTo>
                <a:lnTo>
                  <a:pt x="614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3167550" y="1343086"/>
            <a:ext cx="6985" cy="28575"/>
          </a:xfrm>
          <a:custGeom>
            <a:avLst/>
            <a:gdLst/>
            <a:ahLst/>
            <a:cxnLst/>
            <a:rect l="l" t="t" r="r" b="b"/>
            <a:pathLst>
              <a:path w="6985" h="28575">
                <a:moveTo>
                  <a:pt x="0" y="28153"/>
                </a:moveTo>
                <a:lnTo>
                  <a:pt x="696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3174511" y="1339196"/>
            <a:ext cx="1905" cy="4445"/>
          </a:xfrm>
          <a:custGeom>
            <a:avLst/>
            <a:gdLst/>
            <a:ahLst/>
            <a:cxnLst/>
            <a:rect l="l" t="t" r="r" b="b"/>
            <a:pathLst>
              <a:path w="1905" h="4444">
                <a:moveTo>
                  <a:pt x="0" y="3890"/>
                </a:moveTo>
                <a:lnTo>
                  <a:pt x="184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3182394" y="1296300"/>
            <a:ext cx="13970" cy="30480"/>
          </a:xfrm>
          <a:custGeom>
            <a:avLst/>
            <a:gdLst/>
            <a:ahLst/>
            <a:cxnLst/>
            <a:rect l="l" t="t" r="r" b="b"/>
            <a:pathLst>
              <a:path w="13969" h="30480">
                <a:moveTo>
                  <a:pt x="0" y="29893"/>
                </a:moveTo>
                <a:lnTo>
                  <a:pt x="1381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3196214" y="1296300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0" y="0"/>
                </a:moveTo>
                <a:lnTo>
                  <a:pt x="409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3210854" y="1297017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0" y="0"/>
                </a:moveTo>
                <a:lnTo>
                  <a:pt x="2457" y="204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3227438" y="1294150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5">
                <a:moveTo>
                  <a:pt x="-3573" y="921"/>
                </a:moveTo>
                <a:lnTo>
                  <a:pt x="15756" y="921"/>
                </a:lnTo>
              </a:path>
            </a:pathLst>
          </a:custGeom>
          <a:ln w="8990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3239621" y="1283298"/>
            <a:ext cx="18415" cy="11430"/>
          </a:xfrm>
          <a:custGeom>
            <a:avLst/>
            <a:gdLst/>
            <a:ahLst/>
            <a:cxnLst/>
            <a:rect l="l" t="t" r="r" b="b"/>
            <a:pathLst>
              <a:path w="18414" h="11430">
                <a:moveTo>
                  <a:pt x="0" y="10851"/>
                </a:moveTo>
                <a:lnTo>
                  <a:pt x="1801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3268388" y="128811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638" y="163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3280162" y="129998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2866" y="2866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3283028" y="1275825"/>
            <a:ext cx="11430" cy="27305"/>
          </a:xfrm>
          <a:custGeom>
            <a:avLst/>
            <a:gdLst/>
            <a:ahLst/>
            <a:cxnLst/>
            <a:rect l="l" t="t" r="r" b="b"/>
            <a:pathLst>
              <a:path w="11429" h="27305">
                <a:moveTo>
                  <a:pt x="0" y="27027"/>
                </a:moveTo>
                <a:lnTo>
                  <a:pt x="11158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3299715" y="1250538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080"/>
                </a:moveTo>
                <a:lnTo>
                  <a:pt x="5016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3304731" y="1250538"/>
            <a:ext cx="18415" cy="9525"/>
          </a:xfrm>
          <a:custGeom>
            <a:avLst/>
            <a:gdLst/>
            <a:ahLst/>
            <a:cxnLst/>
            <a:rect l="l" t="t" r="r" b="b"/>
            <a:pathLst>
              <a:path w="18414" h="9525">
                <a:moveTo>
                  <a:pt x="0" y="0"/>
                </a:moveTo>
                <a:lnTo>
                  <a:pt x="18120" y="911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3332679" y="126958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0" y="0"/>
                </a:moveTo>
                <a:lnTo>
                  <a:pt x="1433" y="1945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3342814" y="1282787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4">
                <a:moveTo>
                  <a:pt x="0" y="0"/>
                </a:moveTo>
                <a:lnTo>
                  <a:pt x="5323" y="6961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3348138" y="1289748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 h="0">
                <a:moveTo>
                  <a:pt x="0" y="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3369841" y="128974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1484" y="-3573"/>
                </a:moveTo>
                <a:lnTo>
                  <a:pt x="1484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3387040" y="128974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3403727" y="1289748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52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1033200" y="12931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1037122" y="12970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1054903" y="12322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1058826" y="12361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1076709" y="10437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1080631" y="10477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1098412" y="9937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1102335" y="9976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1120115" y="13041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1124038" y="13080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1141819" y="15730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1145741" y="15769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1163522" y="15937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1167445" y="15976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1185225" y="18093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1189148" y="18132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1206928" y="17930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1210851" y="17969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1228632" y="165036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1232554" y="16542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1250335" y="17581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1254258" y="17620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1272039" y="17102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1275961" y="171417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1293742" y="15850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1297664" y="15889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1315445" y="15077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1319368" y="15116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1337148" y="14227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1341071" y="14267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5"/>
                </a:lnTo>
                <a:lnTo>
                  <a:pt x="7156" y="20115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1358851" y="12637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1362774" y="12677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1380554" y="114943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1384477" y="11533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1402258" y="14685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1406180" y="14724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1423962" y="164933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1427884" y="16532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1445664" y="17124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6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6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1449587" y="17163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1467368" y="15719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1471290" y="15758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1489071" y="16134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1492994" y="161732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1510774" y="16188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1514697" y="16227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1532478" y="16405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1536400" y="16444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1554181" y="16122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1558104" y="16162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1575885" y="16003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1579807" y="16042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1597588" y="16830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1601510" y="16869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1619291" y="17168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1623214" y="17207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1640995" y="17963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1644917" y="18002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1662698" y="185941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1666620" y="18633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1684401" y="19161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1688324" y="19200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1706105" y="19161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1710027" y="19200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1727808" y="19422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1731730" y="19461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1749510" y="1925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1753434" y="19297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1771317" y="19204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1775239" y="19243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1793020" y="19411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1796942" y="19450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1814723" y="19487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1818646" y="19527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1836427" y="1992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1840349" y="1996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1858129" y="195308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1862052" y="19570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1879833" y="19607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1883756" y="19646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1901537" y="19716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1905459" y="19755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1923240" y="19704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1927162" y="19744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1944943" y="19443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1948866" y="19483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1966647" y="194653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1970569" y="19504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1988349" y="19607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1992271" y="19646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2010052" y="19683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2013976" y="19722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2031756" y="19640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2035679" y="19679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2053459" y="192257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2057381" y="19265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2075163" y="19051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2079085" y="190909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2096866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2100788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2118569" y="192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2122491" y="192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2140272" y="191715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2144195" y="19210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2161976" y="19073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2165898" y="19112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2183679" y="18986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2187601" y="19025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2205382" y="19182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2209305" y="19222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2227086" y="18790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2231008" y="18829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2248789" y="189647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2252711" y="19003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2270492" y="19291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2274415" y="19330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2292196" y="19312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2296118" y="19352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2313899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2317822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2335602" y="19770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2339525" y="19809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2357306" y="20108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2361228" y="20147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2379009" y="20129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2382932" y="20169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2400711" y="20260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2404635" y="20300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2422415" y="20293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2426338" y="20332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2444119" y="20359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2448041" y="20398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2465924" y="1985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2469847" y="1989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2487628" y="19890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2491550" y="19929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2509330" y="195964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2513253" y="196356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2531034" y="18953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2534957" y="18992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2552738" y="18713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2556660" y="18753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2574441" y="18638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2578364" y="18677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2596144" y="1904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2600067" y="19080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2617848" y="1858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2621770" y="1862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2639550" y="17745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2643474" y="17784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2661254" y="17179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2665177" y="17218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2682957" y="17156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2686879" y="17196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2704661" y="17135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2708582" y="17174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2726364" y="17309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2730286" y="17348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2748068" y="168301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2751989" y="16869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2769770" y="16808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2773692" y="16847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2791473" y="16841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2795396" y="16880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2813177" y="16688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2817099" y="16728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2834880" y="16155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2838803" y="16194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4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2856583" y="155996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2860506" y="15638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2878287" y="15164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2882209" y="15203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2899991" y="14750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2903913" y="14790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2921694" y="13912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2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2925616" y="13951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2943397" y="14565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2947319" y="14604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2965100" y="14967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2969022" y="150072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2986803" y="14892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2990726" y="14931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3008507" y="148922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3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3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3012429" y="14931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3030210" y="147509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3034132" y="147901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3051912" y="14575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3055836" y="14615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3073616" y="13640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3077539" y="13679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3095319" y="1332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3099243" y="1336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3117023" y="14271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3120946" y="14311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3138727" y="14184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3142649" y="14224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3160532" y="13291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3164455" y="133302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3182235" y="12823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3186158" y="12862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3203939" y="1283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3207861" y="12873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3225642" y="12801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3229564" y="12840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3247345" y="12670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3251268" y="12709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3269049" y="12888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3272971" y="12927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3290751" y="12365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3294675" y="12404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3312454" y="12475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3316378" y="12514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3334158" y="1275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3338081" y="12796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3355862" y="1275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3359784" y="12796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3377565" y="1275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3381487" y="12796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3399269" y="1275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3403190" y="12796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808443" y="1407890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5">
                <a:moveTo>
                  <a:pt x="0" y="31020"/>
                </a:moveTo>
                <a:lnTo>
                  <a:pt x="123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826052" y="1384446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4" h="10794">
                <a:moveTo>
                  <a:pt x="0" y="10237"/>
                </a:moveTo>
                <a:lnTo>
                  <a:pt x="409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830146" y="1362231"/>
            <a:ext cx="2540" cy="22225"/>
          </a:xfrm>
          <a:custGeom>
            <a:avLst/>
            <a:gdLst/>
            <a:ahLst/>
            <a:cxnLst/>
            <a:rect l="l" t="t" r="r" b="b"/>
            <a:pathLst>
              <a:path w="2540" h="22225">
                <a:moveTo>
                  <a:pt x="972" y="-3573"/>
                </a:moveTo>
                <a:lnTo>
                  <a:pt x="972" y="25789"/>
                </a:lnTo>
              </a:path>
            </a:pathLst>
          </a:custGeom>
          <a:ln w="9092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833320" y="1314728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837415" y="1267226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841510" y="1219825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743"/>
                </a:lnTo>
              </a:path>
            </a:pathLst>
          </a:custGeom>
          <a:ln w="1001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845503" y="1172323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33" y="-3573"/>
                </a:moveTo>
                <a:lnTo>
                  <a:pt x="1433" y="36845"/>
                </a:lnTo>
              </a:path>
            </a:pathLst>
          </a:custGeom>
          <a:ln w="1001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849700" y="1132908"/>
            <a:ext cx="2540" cy="25400"/>
          </a:xfrm>
          <a:custGeom>
            <a:avLst/>
            <a:gdLst/>
            <a:ahLst/>
            <a:cxnLst/>
            <a:rect l="l" t="t" r="r" b="b"/>
            <a:pathLst>
              <a:path w="2540" h="25400">
                <a:moveTo>
                  <a:pt x="1074" y="-3573"/>
                </a:moveTo>
                <a:lnTo>
                  <a:pt x="1074" y="28758"/>
                </a:lnTo>
              </a:path>
            </a:pathLst>
          </a:custGeom>
          <a:ln w="929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851850" y="1132908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0"/>
                </a:moveTo>
                <a:lnTo>
                  <a:pt x="4914" y="63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865363" y="115061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5" h="10794">
                <a:moveTo>
                  <a:pt x="0" y="0"/>
                </a:moveTo>
                <a:lnTo>
                  <a:pt x="8189" y="106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873553" y="1161266"/>
            <a:ext cx="4445" cy="19685"/>
          </a:xfrm>
          <a:custGeom>
            <a:avLst/>
            <a:gdLst/>
            <a:ahLst/>
            <a:cxnLst/>
            <a:rect l="l" t="t" r="r" b="b"/>
            <a:pathLst>
              <a:path w="4444" h="19684">
                <a:moveTo>
                  <a:pt x="0" y="0"/>
                </a:moveTo>
                <a:lnTo>
                  <a:pt x="3992" y="195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880310" y="1194743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654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889728" y="1241427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551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899146" y="1288110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551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908463" y="1334794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4" h="33019">
                <a:moveTo>
                  <a:pt x="0" y="0"/>
                </a:moveTo>
                <a:lnTo>
                  <a:pt x="6654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919928" y="1347386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90" h="26034">
                <a:moveTo>
                  <a:pt x="0" y="25798"/>
                </a:moveTo>
                <a:lnTo>
                  <a:pt x="2108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950026" y="1323532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0" y="12694"/>
                </a:moveTo>
                <a:lnTo>
                  <a:pt x="1033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960366" y="1323532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0" y="0"/>
                </a:moveTo>
                <a:lnTo>
                  <a:pt x="11670" y="1228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981865" y="134615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204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982069" y="1318823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0" y="27539"/>
                </a:moveTo>
                <a:lnTo>
                  <a:pt x="183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1005206" y="1272959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1013703" y="1226173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760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1022200" y="1193924"/>
            <a:ext cx="3810" cy="18415"/>
          </a:xfrm>
          <a:custGeom>
            <a:avLst/>
            <a:gdLst/>
            <a:ahLst/>
            <a:cxnLst/>
            <a:rect l="l" t="t" r="r" b="b"/>
            <a:pathLst>
              <a:path w="3809" h="18415">
                <a:moveTo>
                  <a:pt x="0" y="18120"/>
                </a:moveTo>
                <a:lnTo>
                  <a:pt x="327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1025476" y="118337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0" y="10544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1046053" y="117211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126"/>
                </a:moveTo>
                <a:lnTo>
                  <a:pt x="112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1047179" y="1172118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 h="0">
                <a:moveTo>
                  <a:pt x="0" y="0"/>
                </a:moveTo>
                <a:lnTo>
                  <a:pt x="2170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1068883" y="1172118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0" y="0"/>
                </a:moveTo>
                <a:lnTo>
                  <a:pt x="8906" y="45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1090586" y="1183072"/>
            <a:ext cx="635" cy="0"/>
          </a:xfrm>
          <a:custGeom>
            <a:avLst/>
            <a:gdLst/>
            <a:ahLst/>
            <a:cxnLst/>
            <a:rect l="l" t="t" r="r" b="b"/>
            <a:pathLst>
              <a:path w="634" h="0">
                <a:moveTo>
                  <a:pt x="0" y="0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1090688" y="1183072"/>
            <a:ext cx="22225" cy="5715"/>
          </a:xfrm>
          <a:custGeom>
            <a:avLst/>
            <a:gdLst/>
            <a:ahLst/>
            <a:cxnLst/>
            <a:rect l="l" t="t" r="r" b="b"/>
            <a:pathLst>
              <a:path w="22225" h="5715">
                <a:moveTo>
                  <a:pt x="0" y="0"/>
                </a:moveTo>
                <a:lnTo>
                  <a:pt x="21703" y="542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1112392" y="1188498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4" h="3175">
                <a:moveTo>
                  <a:pt x="0" y="0"/>
                </a:moveTo>
                <a:lnTo>
                  <a:pt x="10442" y="307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1136245" y="1196279"/>
            <a:ext cx="19685" cy="12065"/>
          </a:xfrm>
          <a:custGeom>
            <a:avLst/>
            <a:gdLst/>
            <a:ahLst/>
            <a:cxnLst/>
            <a:rect l="l" t="t" r="r" b="b"/>
            <a:pathLst>
              <a:path w="19684" h="12065">
                <a:moveTo>
                  <a:pt x="0" y="0"/>
                </a:moveTo>
                <a:lnTo>
                  <a:pt x="19553" y="117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1155798" y="1208052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0" y="0"/>
                </a:moveTo>
                <a:lnTo>
                  <a:pt x="8394" y="63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1175659" y="122299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842" y="143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1177501" y="1224432"/>
            <a:ext cx="17780" cy="26034"/>
          </a:xfrm>
          <a:custGeom>
            <a:avLst/>
            <a:gdLst/>
            <a:ahLst/>
            <a:cxnLst/>
            <a:rect l="l" t="t" r="r" b="b"/>
            <a:pathLst>
              <a:path w="17780" h="26034">
                <a:moveTo>
                  <a:pt x="0" y="0"/>
                </a:moveTo>
                <a:lnTo>
                  <a:pt x="17608" y="254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1204119" y="1260878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4">
                <a:moveTo>
                  <a:pt x="0" y="0"/>
                </a:moveTo>
                <a:lnTo>
                  <a:pt x="16789" y="168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1220908" y="1277770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0" y="0"/>
                </a:moveTo>
                <a:lnTo>
                  <a:pt x="7063" y="644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1238516" y="129374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0" y="0"/>
                </a:moveTo>
                <a:lnTo>
                  <a:pt x="4094" y="368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1242611" y="1297426"/>
            <a:ext cx="22225" cy="15240"/>
          </a:xfrm>
          <a:custGeom>
            <a:avLst/>
            <a:gdLst/>
            <a:ahLst/>
            <a:cxnLst/>
            <a:rect l="l" t="t" r="r" b="b"/>
            <a:pathLst>
              <a:path w="22225" h="15240">
                <a:moveTo>
                  <a:pt x="0" y="0"/>
                </a:moveTo>
                <a:lnTo>
                  <a:pt x="21703" y="151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1264315" y="1312578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0" y="0"/>
                </a:moveTo>
                <a:lnTo>
                  <a:pt x="1433" y="30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1279568" y="1316468"/>
            <a:ext cx="6985" cy="1905"/>
          </a:xfrm>
          <a:custGeom>
            <a:avLst/>
            <a:gdLst/>
            <a:ahLst/>
            <a:cxnLst/>
            <a:rect l="l" t="t" r="r" b="b"/>
            <a:pathLst>
              <a:path w="6984" h="1905">
                <a:moveTo>
                  <a:pt x="0" y="0"/>
                </a:moveTo>
                <a:lnTo>
                  <a:pt x="6449" y="163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1286018" y="1318106"/>
            <a:ext cx="2540" cy="26670"/>
          </a:xfrm>
          <a:custGeom>
            <a:avLst/>
            <a:gdLst/>
            <a:ahLst/>
            <a:cxnLst/>
            <a:rect l="l" t="t" r="r" b="b"/>
            <a:pathLst>
              <a:path w="2540" h="26669">
                <a:moveTo>
                  <a:pt x="1228" y="-3573"/>
                </a:moveTo>
                <a:lnTo>
                  <a:pt x="1228" y="30089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1289806" y="1358852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845"/>
                </a:lnTo>
              </a:path>
            </a:pathLst>
          </a:custGeom>
          <a:ln w="1021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1294208" y="1406355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743"/>
                </a:lnTo>
              </a:path>
            </a:pathLst>
          </a:custGeom>
          <a:ln w="1021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1298610" y="145375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484" y="-3573"/>
                </a:moveTo>
                <a:lnTo>
                  <a:pt x="1484" y="36743"/>
                </a:lnTo>
              </a:path>
            </a:pathLst>
          </a:custGeom>
          <a:ln w="10116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1302910" y="1501154"/>
            <a:ext cx="3175" cy="33655"/>
          </a:xfrm>
          <a:custGeom>
            <a:avLst/>
            <a:gdLst/>
            <a:ahLst/>
            <a:cxnLst/>
            <a:rect l="l" t="t" r="r" b="b"/>
            <a:pathLst>
              <a:path w="3175" h="33655">
                <a:moveTo>
                  <a:pt x="1535" y="-3573"/>
                </a:moveTo>
                <a:lnTo>
                  <a:pt x="1535" y="36846"/>
                </a:lnTo>
              </a:path>
            </a:pathLst>
          </a:custGeom>
          <a:ln w="1021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1307312" y="1548554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409" y="470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1307721" y="1525008"/>
            <a:ext cx="5080" cy="28575"/>
          </a:xfrm>
          <a:custGeom>
            <a:avLst/>
            <a:gdLst/>
            <a:ahLst/>
            <a:cxnLst/>
            <a:rect l="l" t="t" r="r" b="b"/>
            <a:pathLst>
              <a:path w="5080" h="28575">
                <a:moveTo>
                  <a:pt x="0" y="28255"/>
                </a:moveTo>
                <a:lnTo>
                  <a:pt x="450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1314376" y="1477915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3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1321849" y="1430822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32965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1329322" y="141608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716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1329424" y="1383934"/>
            <a:ext cx="5715" cy="32384"/>
          </a:xfrm>
          <a:custGeom>
            <a:avLst/>
            <a:gdLst/>
            <a:ahLst/>
            <a:cxnLst/>
            <a:rect l="l" t="t" r="r" b="b"/>
            <a:pathLst>
              <a:path w="5715" h="32384">
                <a:moveTo>
                  <a:pt x="0" y="32146"/>
                </a:moveTo>
                <a:lnTo>
                  <a:pt x="56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1337512" y="1337046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32862"/>
                </a:moveTo>
                <a:lnTo>
                  <a:pt x="57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1345804" y="1291898"/>
            <a:ext cx="5715" cy="31115"/>
          </a:xfrm>
          <a:custGeom>
            <a:avLst/>
            <a:gdLst/>
            <a:ahLst/>
            <a:cxnLst/>
            <a:rect l="l" t="t" r="r" b="b"/>
            <a:pathLst>
              <a:path w="5715" h="31115">
                <a:moveTo>
                  <a:pt x="0" y="31020"/>
                </a:moveTo>
                <a:lnTo>
                  <a:pt x="53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1351128" y="1291898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921" y="163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1359113" y="1305924"/>
            <a:ext cx="16510" cy="29209"/>
          </a:xfrm>
          <a:custGeom>
            <a:avLst/>
            <a:gdLst/>
            <a:ahLst/>
            <a:cxnLst/>
            <a:rect l="l" t="t" r="r" b="b"/>
            <a:pathLst>
              <a:path w="16509" h="29209">
                <a:moveTo>
                  <a:pt x="0" y="0"/>
                </a:moveTo>
                <a:lnTo>
                  <a:pt x="16482" y="289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1382659" y="1347284"/>
            <a:ext cx="12065" cy="20955"/>
          </a:xfrm>
          <a:custGeom>
            <a:avLst/>
            <a:gdLst/>
            <a:ahLst/>
            <a:cxnLst/>
            <a:rect l="l" t="t" r="r" b="b"/>
            <a:pathLst>
              <a:path w="12065" h="20955">
                <a:moveTo>
                  <a:pt x="0" y="0"/>
                </a:moveTo>
                <a:lnTo>
                  <a:pt x="11874" y="208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1394534" y="1359057"/>
            <a:ext cx="2540" cy="9525"/>
          </a:xfrm>
          <a:custGeom>
            <a:avLst/>
            <a:gdLst/>
            <a:ahLst/>
            <a:cxnLst/>
            <a:rect l="l" t="t" r="r" b="b"/>
            <a:pathLst>
              <a:path w="2540" h="9525">
                <a:moveTo>
                  <a:pt x="0" y="9111"/>
                </a:moveTo>
                <a:lnTo>
                  <a:pt x="245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1400677" y="1313090"/>
            <a:ext cx="8890" cy="32384"/>
          </a:xfrm>
          <a:custGeom>
            <a:avLst/>
            <a:gdLst/>
            <a:ahLst/>
            <a:cxnLst/>
            <a:rect l="l" t="t" r="r" b="b"/>
            <a:pathLst>
              <a:path w="8890" h="32384">
                <a:moveTo>
                  <a:pt x="0" y="32248"/>
                </a:moveTo>
                <a:lnTo>
                  <a:pt x="8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1413064" y="1287598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5">
                <a:moveTo>
                  <a:pt x="0" y="11773"/>
                </a:moveTo>
                <a:lnTo>
                  <a:pt x="31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1416238" y="1287598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90">
                <a:moveTo>
                  <a:pt x="0" y="0"/>
                </a:moveTo>
                <a:lnTo>
                  <a:pt x="3276" y="2098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1421664" y="1322713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220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1429136" y="1369806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5" h="33019">
                <a:moveTo>
                  <a:pt x="0" y="0"/>
                </a:moveTo>
                <a:lnTo>
                  <a:pt x="5221" y="329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1436508" y="1416797"/>
            <a:ext cx="1905" cy="9525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0"/>
                </a:moveTo>
                <a:lnTo>
                  <a:pt x="1433" y="911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1437941" y="1405433"/>
            <a:ext cx="13335" cy="20955"/>
          </a:xfrm>
          <a:custGeom>
            <a:avLst/>
            <a:gdLst/>
            <a:ahLst/>
            <a:cxnLst/>
            <a:rect l="l" t="t" r="r" b="b"/>
            <a:pathLst>
              <a:path w="13334" h="20955">
                <a:moveTo>
                  <a:pt x="0" y="20475"/>
                </a:moveTo>
                <a:lnTo>
                  <a:pt x="1279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1458212" y="139099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0" y="2354"/>
                </a:moveTo>
                <a:lnTo>
                  <a:pt x="14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1459644" y="1390998"/>
            <a:ext cx="4445" cy="30480"/>
          </a:xfrm>
          <a:custGeom>
            <a:avLst/>
            <a:gdLst/>
            <a:ahLst/>
            <a:cxnLst/>
            <a:rect l="l" t="t" r="r" b="b"/>
            <a:pathLst>
              <a:path w="4444" h="30480">
                <a:moveTo>
                  <a:pt x="0" y="0"/>
                </a:moveTo>
                <a:lnTo>
                  <a:pt x="3992" y="3040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1465479" y="1435532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402" y="3317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1471724" y="1482829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299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1477867" y="1530127"/>
            <a:ext cx="3810" cy="26670"/>
          </a:xfrm>
          <a:custGeom>
            <a:avLst/>
            <a:gdLst/>
            <a:ahLst/>
            <a:cxnLst/>
            <a:rect l="l" t="t" r="r" b="b"/>
            <a:pathLst>
              <a:path w="3809" h="26669">
                <a:moveTo>
                  <a:pt x="0" y="0"/>
                </a:moveTo>
                <a:lnTo>
                  <a:pt x="3480" y="2641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1481348" y="155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5938"/>
                </a:moveTo>
                <a:lnTo>
                  <a:pt x="30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1490869" y="1508219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29689"/>
                </a:moveTo>
                <a:lnTo>
                  <a:pt x="1525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1512572" y="1471568"/>
            <a:ext cx="12700" cy="24130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0" y="23954"/>
                </a:moveTo>
                <a:lnTo>
                  <a:pt x="1218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1524754" y="1465426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6142"/>
                </a:moveTo>
                <a:lnTo>
                  <a:pt x="214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1531715" y="142048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531"/>
                </a:moveTo>
                <a:lnTo>
                  <a:pt x="1115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1549222" y="1413316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5">
                <a:moveTo>
                  <a:pt x="0" y="0"/>
                </a:moveTo>
                <a:lnTo>
                  <a:pt x="18938" y="1801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1568161" y="1431334"/>
            <a:ext cx="1270" cy="7620"/>
          </a:xfrm>
          <a:custGeom>
            <a:avLst/>
            <a:gdLst/>
            <a:ahLst/>
            <a:cxnLst/>
            <a:rect l="l" t="t" r="r" b="b"/>
            <a:pathLst>
              <a:path w="1269" h="7619">
                <a:moveTo>
                  <a:pt x="0" y="0"/>
                </a:moveTo>
                <a:lnTo>
                  <a:pt x="819" y="706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1570720" y="145262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1576248" y="1499926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641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1581777" y="1547224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1945" y="-3573"/>
                </a:moveTo>
                <a:lnTo>
                  <a:pt x="1945" y="36743"/>
                </a:lnTo>
              </a:path>
            </a:pathLst>
          </a:custGeom>
          <a:ln w="1103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1587406" y="1594521"/>
            <a:ext cx="2540" cy="20955"/>
          </a:xfrm>
          <a:custGeom>
            <a:avLst/>
            <a:gdLst/>
            <a:ahLst/>
            <a:cxnLst/>
            <a:rect l="l" t="t" r="r" b="b"/>
            <a:pathLst>
              <a:path w="2540" h="20955">
                <a:moveTo>
                  <a:pt x="1228" y="-3573"/>
                </a:moveTo>
                <a:lnTo>
                  <a:pt x="1228" y="24459"/>
                </a:lnTo>
              </a:path>
            </a:pathLst>
          </a:custGeom>
          <a:ln w="9604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1589864" y="1615407"/>
            <a:ext cx="4445" cy="12065"/>
          </a:xfrm>
          <a:custGeom>
            <a:avLst/>
            <a:gdLst/>
            <a:ahLst/>
            <a:cxnLst/>
            <a:rect l="l" t="t" r="r" b="b"/>
            <a:pathLst>
              <a:path w="4444" h="12064">
                <a:moveTo>
                  <a:pt x="0" y="0"/>
                </a:moveTo>
                <a:lnTo>
                  <a:pt x="4095" y="115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1598566" y="1640488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0"/>
                </a:moveTo>
                <a:lnTo>
                  <a:pt x="11056" y="3153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1619860" y="1679084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69" h="3175">
                <a:moveTo>
                  <a:pt x="0" y="0"/>
                </a:moveTo>
                <a:lnTo>
                  <a:pt x="13410" y="26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1633271" y="1681746"/>
            <a:ext cx="3175" cy="19685"/>
          </a:xfrm>
          <a:custGeom>
            <a:avLst/>
            <a:gdLst/>
            <a:ahLst/>
            <a:cxnLst/>
            <a:rect l="l" t="t" r="r" b="b"/>
            <a:pathLst>
              <a:path w="3175" h="19685">
                <a:moveTo>
                  <a:pt x="1279" y="-3573"/>
                </a:moveTo>
                <a:lnTo>
                  <a:pt x="1279" y="23127"/>
                </a:lnTo>
              </a:path>
            </a:pathLst>
          </a:custGeom>
          <a:ln w="9706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1637673" y="171542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402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1644020" y="1762725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299" y="3306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1650163" y="1809818"/>
            <a:ext cx="4445" cy="33655"/>
          </a:xfrm>
          <a:custGeom>
            <a:avLst/>
            <a:gdLst/>
            <a:ahLst/>
            <a:cxnLst/>
            <a:rect l="l" t="t" r="r" b="b"/>
            <a:pathLst>
              <a:path w="4444" h="33655">
                <a:moveTo>
                  <a:pt x="0" y="0"/>
                </a:moveTo>
                <a:lnTo>
                  <a:pt x="4299" y="3317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1662549" y="1854147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5" h="15239">
                <a:moveTo>
                  <a:pt x="0" y="0"/>
                </a:moveTo>
                <a:lnTo>
                  <a:pt x="14128" y="1494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1676677" y="1861416"/>
            <a:ext cx="10795" cy="8255"/>
          </a:xfrm>
          <a:custGeom>
            <a:avLst/>
            <a:gdLst/>
            <a:ahLst/>
            <a:cxnLst/>
            <a:rect l="l" t="t" r="r" b="b"/>
            <a:pathLst>
              <a:path w="10794" h="8255">
                <a:moveTo>
                  <a:pt x="0" y="7678"/>
                </a:moveTo>
                <a:lnTo>
                  <a:pt x="1023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1698278" y="1852715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02"/>
                </a:moveTo>
                <a:lnTo>
                  <a:pt x="1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1698380" y="1820568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32146"/>
                </a:moveTo>
                <a:lnTo>
                  <a:pt x="829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1710256" y="1774397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32351"/>
                </a:moveTo>
                <a:lnTo>
                  <a:pt x="839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1724895" y="1775830"/>
            <a:ext cx="17145" cy="24765"/>
          </a:xfrm>
          <a:custGeom>
            <a:avLst/>
            <a:gdLst/>
            <a:ahLst/>
            <a:cxnLst/>
            <a:rect l="l" t="t" r="r" b="b"/>
            <a:pathLst>
              <a:path w="17144" h="24764">
                <a:moveTo>
                  <a:pt x="0" y="0"/>
                </a:moveTo>
                <a:lnTo>
                  <a:pt x="16892" y="2467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1741787" y="180050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511" y="33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1744449" y="1818009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5016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1751718" y="1865102"/>
            <a:ext cx="5080" cy="33020"/>
          </a:xfrm>
          <a:custGeom>
            <a:avLst/>
            <a:gdLst/>
            <a:ahLst/>
            <a:cxnLst/>
            <a:rect l="l" t="t" r="r" b="b"/>
            <a:pathLst>
              <a:path w="5080" h="33019">
                <a:moveTo>
                  <a:pt x="0" y="0"/>
                </a:moveTo>
                <a:lnTo>
                  <a:pt x="5015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1758883" y="1912092"/>
            <a:ext cx="5080" cy="30480"/>
          </a:xfrm>
          <a:custGeom>
            <a:avLst/>
            <a:gdLst/>
            <a:ahLst/>
            <a:cxnLst/>
            <a:rect l="l" t="t" r="r" b="b"/>
            <a:pathLst>
              <a:path w="5080" h="30480">
                <a:moveTo>
                  <a:pt x="0" y="0"/>
                </a:moveTo>
                <a:lnTo>
                  <a:pt x="4606" y="299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1763490" y="194157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511"/>
                </a:moveTo>
                <a:lnTo>
                  <a:pt x="296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1780587" y="1938812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716"/>
                </a:moveTo>
                <a:lnTo>
                  <a:pt x="47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1785297" y="1938812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11"/>
                </a:moveTo>
                <a:lnTo>
                  <a:pt x="25276" y="511"/>
                </a:lnTo>
              </a:path>
            </a:pathLst>
          </a:custGeom>
          <a:ln w="817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1806999" y="1935536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299"/>
                </a:moveTo>
                <a:lnTo>
                  <a:pt x="53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1823481" y="192243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4196"/>
                </a:moveTo>
                <a:lnTo>
                  <a:pt x="52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1828702" y="1896736"/>
            <a:ext cx="7620" cy="26034"/>
          </a:xfrm>
          <a:custGeom>
            <a:avLst/>
            <a:gdLst/>
            <a:ahLst/>
            <a:cxnLst/>
            <a:rect l="l" t="t" r="r" b="b"/>
            <a:pathLst>
              <a:path w="7619" h="26035">
                <a:moveTo>
                  <a:pt x="0" y="25696"/>
                </a:moveTo>
                <a:lnTo>
                  <a:pt x="716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1839759" y="1850974"/>
            <a:ext cx="9525" cy="32384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0" y="32043"/>
                </a:moveTo>
                <a:lnTo>
                  <a:pt x="90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1857674" y="1849131"/>
            <a:ext cx="14604" cy="8255"/>
          </a:xfrm>
          <a:custGeom>
            <a:avLst/>
            <a:gdLst/>
            <a:ahLst/>
            <a:cxnLst/>
            <a:rect l="l" t="t" r="r" b="b"/>
            <a:pathLst>
              <a:path w="14605" h="8255">
                <a:moveTo>
                  <a:pt x="0" y="0"/>
                </a:moveTo>
                <a:lnTo>
                  <a:pt x="14435" y="79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1872109" y="1857116"/>
            <a:ext cx="4445" cy="16510"/>
          </a:xfrm>
          <a:custGeom>
            <a:avLst/>
            <a:gdLst/>
            <a:ahLst/>
            <a:cxnLst/>
            <a:rect l="l" t="t" r="r" b="b"/>
            <a:pathLst>
              <a:path w="4444" h="16510">
                <a:moveTo>
                  <a:pt x="0" y="0"/>
                </a:moveTo>
                <a:lnTo>
                  <a:pt x="3992" y="1638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1879378" y="1887317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0"/>
                </a:moveTo>
                <a:lnTo>
                  <a:pt x="7779" y="3245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1890434" y="1933693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0"/>
                </a:moveTo>
                <a:lnTo>
                  <a:pt x="3378" y="1382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1893812" y="1929905"/>
            <a:ext cx="7620" cy="17780"/>
          </a:xfrm>
          <a:custGeom>
            <a:avLst/>
            <a:gdLst/>
            <a:ahLst/>
            <a:cxnLst/>
            <a:rect l="l" t="t" r="r" b="b"/>
            <a:pathLst>
              <a:path w="7619" h="17780">
                <a:moveTo>
                  <a:pt x="0" y="17609"/>
                </a:moveTo>
                <a:lnTo>
                  <a:pt x="74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1906814" y="1896327"/>
            <a:ext cx="8890" cy="20955"/>
          </a:xfrm>
          <a:custGeom>
            <a:avLst/>
            <a:gdLst/>
            <a:ahLst/>
            <a:cxnLst/>
            <a:rect l="l" t="t" r="r" b="b"/>
            <a:pathLst>
              <a:path w="8889" h="20955">
                <a:moveTo>
                  <a:pt x="0" y="20475"/>
                </a:moveTo>
                <a:lnTo>
                  <a:pt x="8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1915516" y="1896327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0" y="0"/>
                </a:moveTo>
                <a:lnTo>
                  <a:pt x="7165" y="849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1931793" y="1915778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0" y="0"/>
                </a:moveTo>
                <a:lnTo>
                  <a:pt x="5425" y="665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1937219" y="1922433"/>
            <a:ext cx="15875" cy="19050"/>
          </a:xfrm>
          <a:custGeom>
            <a:avLst/>
            <a:gdLst/>
            <a:ahLst/>
            <a:cxnLst/>
            <a:rect l="l" t="t" r="r" b="b"/>
            <a:pathLst>
              <a:path w="15875" h="19050">
                <a:moveTo>
                  <a:pt x="0" y="0"/>
                </a:moveTo>
                <a:lnTo>
                  <a:pt x="15867" y="1904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1962301" y="1924583"/>
            <a:ext cx="18415" cy="20320"/>
          </a:xfrm>
          <a:custGeom>
            <a:avLst/>
            <a:gdLst/>
            <a:ahLst/>
            <a:cxnLst/>
            <a:rect l="l" t="t" r="r" b="b"/>
            <a:pathLst>
              <a:path w="18414" h="20319">
                <a:moveTo>
                  <a:pt x="0" y="20167"/>
                </a:moveTo>
                <a:lnTo>
                  <a:pt x="1832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1980625" y="191864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5938"/>
                </a:moveTo>
                <a:lnTo>
                  <a:pt x="17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1986563" y="1873087"/>
            <a:ext cx="10160" cy="32384"/>
          </a:xfrm>
          <a:custGeom>
            <a:avLst/>
            <a:gdLst/>
            <a:ahLst/>
            <a:cxnLst/>
            <a:rect l="l" t="t" r="r" b="b"/>
            <a:pathLst>
              <a:path w="10160" h="32385">
                <a:moveTo>
                  <a:pt x="0" y="31940"/>
                </a:moveTo>
                <a:lnTo>
                  <a:pt x="962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2000281" y="1852715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5">
                <a:moveTo>
                  <a:pt x="0" y="6653"/>
                </a:moveTo>
                <a:lnTo>
                  <a:pt x="204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2002329" y="1852715"/>
            <a:ext cx="5080" cy="26034"/>
          </a:xfrm>
          <a:custGeom>
            <a:avLst/>
            <a:gdLst/>
            <a:ahLst/>
            <a:cxnLst/>
            <a:rect l="l" t="t" r="r" b="b"/>
            <a:pathLst>
              <a:path w="5080" h="26035">
                <a:moveTo>
                  <a:pt x="0" y="0"/>
                </a:moveTo>
                <a:lnTo>
                  <a:pt x="5016" y="2590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2010007" y="1892641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0" y="0"/>
                </a:moveTo>
                <a:lnTo>
                  <a:pt x="6346" y="3276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2019118" y="1939427"/>
            <a:ext cx="5080" cy="26034"/>
          </a:xfrm>
          <a:custGeom>
            <a:avLst/>
            <a:gdLst/>
            <a:ahLst/>
            <a:cxnLst/>
            <a:rect l="l" t="t" r="r" b="b"/>
            <a:pathLst>
              <a:path w="5080" h="26035">
                <a:moveTo>
                  <a:pt x="0" y="0"/>
                </a:moveTo>
                <a:lnTo>
                  <a:pt x="4914" y="2549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2024032" y="1957547"/>
            <a:ext cx="1270" cy="7620"/>
          </a:xfrm>
          <a:custGeom>
            <a:avLst/>
            <a:gdLst/>
            <a:ahLst/>
            <a:cxnLst/>
            <a:rect l="l" t="t" r="r" b="b"/>
            <a:pathLst>
              <a:path w="1269" h="7619">
                <a:moveTo>
                  <a:pt x="0" y="7371"/>
                </a:moveTo>
                <a:lnTo>
                  <a:pt x="12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2027615" y="1910659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3"/>
                </a:moveTo>
                <a:lnTo>
                  <a:pt x="55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2035498" y="1863668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32863"/>
                </a:moveTo>
                <a:lnTo>
                  <a:pt x="55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2043381" y="1835310"/>
            <a:ext cx="2540" cy="14604"/>
          </a:xfrm>
          <a:custGeom>
            <a:avLst/>
            <a:gdLst/>
            <a:ahLst/>
            <a:cxnLst/>
            <a:rect l="l" t="t" r="r" b="b"/>
            <a:pathLst>
              <a:path w="2539" h="14605">
                <a:moveTo>
                  <a:pt x="0" y="14230"/>
                </a:moveTo>
                <a:lnTo>
                  <a:pt x="235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2045735" y="1835310"/>
            <a:ext cx="3175" cy="19050"/>
          </a:xfrm>
          <a:custGeom>
            <a:avLst/>
            <a:gdLst/>
            <a:ahLst/>
            <a:cxnLst/>
            <a:rect l="l" t="t" r="r" b="b"/>
            <a:pathLst>
              <a:path w="3175" h="19050">
                <a:moveTo>
                  <a:pt x="0" y="0"/>
                </a:moveTo>
                <a:lnTo>
                  <a:pt x="2968" y="1863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2050956" y="186807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221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2058327" y="1915061"/>
            <a:ext cx="5715" cy="33020"/>
          </a:xfrm>
          <a:custGeom>
            <a:avLst/>
            <a:gdLst/>
            <a:ahLst/>
            <a:cxnLst/>
            <a:rect l="l" t="t" r="r" b="b"/>
            <a:pathLst>
              <a:path w="5714" h="33019">
                <a:moveTo>
                  <a:pt x="0" y="0"/>
                </a:moveTo>
                <a:lnTo>
                  <a:pt x="5221" y="3296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2065801" y="1962154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5" h="10794">
                <a:moveTo>
                  <a:pt x="0" y="0"/>
                </a:moveTo>
                <a:lnTo>
                  <a:pt x="1638" y="103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2067439" y="1951507"/>
            <a:ext cx="9525" cy="21590"/>
          </a:xfrm>
          <a:custGeom>
            <a:avLst/>
            <a:gdLst/>
            <a:ahLst/>
            <a:cxnLst/>
            <a:rect l="l" t="t" r="r" b="b"/>
            <a:pathLst>
              <a:path w="9525" h="21589">
                <a:moveTo>
                  <a:pt x="0" y="20987"/>
                </a:moveTo>
                <a:lnTo>
                  <a:pt x="911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2082180" y="1907894"/>
            <a:ext cx="13335" cy="31115"/>
          </a:xfrm>
          <a:custGeom>
            <a:avLst/>
            <a:gdLst/>
            <a:ahLst/>
            <a:cxnLst/>
            <a:rect l="l" t="t" r="r" b="b"/>
            <a:pathLst>
              <a:path w="13335" h="31114">
                <a:moveTo>
                  <a:pt x="0" y="30508"/>
                </a:moveTo>
                <a:lnTo>
                  <a:pt x="1330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2101120" y="1872370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60" h="22860">
                <a:moveTo>
                  <a:pt x="0" y="22420"/>
                </a:moveTo>
                <a:lnTo>
                  <a:pt x="97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2110846" y="1872370"/>
            <a:ext cx="8255" cy="3810"/>
          </a:xfrm>
          <a:custGeom>
            <a:avLst/>
            <a:gdLst/>
            <a:ahLst/>
            <a:cxnLst/>
            <a:rect l="l" t="t" r="r" b="b"/>
            <a:pathLst>
              <a:path w="8255" h="3810">
                <a:moveTo>
                  <a:pt x="0" y="0"/>
                </a:moveTo>
                <a:lnTo>
                  <a:pt x="8086" y="378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2131832" y="1882300"/>
            <a:ext cx="22860" cy="10795"/>
          </a:xfrm>
          <a:custGeom>
            <a:avLst/>
            <a:gdLst/>
            <a:ahLst/>
            <a:cxnLst/>
            <a:rect l="l" t="t" r="r" b="b"/>
            <a:pathLst>
              <a:path w="22860" h="10794">
                <a:moveTo>
                  <a:pt x="0" y="0"/>
                </a:moveTo>
                <a:lnTo>
                  <a:pt x="22419" y="1074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2154252" y="1893050"/>
            <a:ext cx="8255" cy="3175"/>
          </a:xfrm>
          <a:custGeom>
            <a:avLst/>
            <a:gdLst/>
            <a:ahLst/>
            <a:cxnLst/>
            <a:rect l="l" t="t" r="r" b="b"/>
            <a:pathLst>
              <a:path w="8255" h="3175">
                <a:moveTo>
                  <a:pt x="0" y="0"/>
                </a:moveTo>
                <a:lnTo>
                  <a:pt x="7883" y="317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2175342" y="190154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614" y="20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2175956" y="1901753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0" y="0"/>
                </a:moveTo>
                <a:lnTo>
                  <a:pt x="21702" y="163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2197659" y="191813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0" y="0"/>
                </a:moveTo>
                <a:lnTo>
                  <a:pt x="4402" y="327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2213526" y="1930008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5835" y="440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2219362" y="1934410"/>
            <a:ext cx="12065" cy="23495"/>
          </a:xfrm>
          <a:custGeom>
            <a:avLst/>
            <a:gdLst/>
            <a:ahLst/>
            <a:cxnLst/>
            <a:rect l="l" t="t" r="r" b="b"/>
            <a:pathLst>
              <a:path w="12064" h="23494">
                <a:moveTo>
                  <a:pt x="0" y="0"/>
                </a:moveTo>
                <a:lnTo>
                  <a:pt x="11875" y="2313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2237687" y="1970345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0" y="0"/>
                </a:moveTo>
                <a:lnTo>
                  <a:pt x="3378" y="655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2241066" y="1976896"/>
            <a:ext cx="15875" cy="20955"/>
          </a:xfrm>
          <a:custGeom>
            <a:avLst/>
            <a:gdLst/>
            <a:ahLst/>
            <a:cxnLst/>
            <a:rect l="l" t="t" r="r" b="b"/>
            <a:pathLst>
              <a:path w="15875" h="20955">
                <a:moveTo>
                  <a:pt x="0" y="0"/>
                </a:moveTo>
                <a:lnTo>
                  <a:pt x="15457" y="208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2263690" y="2009759"/>
            <a:ext cx="8890" cy="32384"/>
          </a:xfrm>
          <a:custGeom>
            <a:avLst/>
            <a:gdLst/>
            <a:ahLst/>
            <a:cxnLst/>
            <a:rect l="l" t="t" r="r" b="b"/>
            <a:pathLst>
              <a:path w="8889" h="32385">
                <a:moveTo>
                  <a:pt x="0" y="0"/>
                </a:moveTo>
                <a:lnTo>
                  <a:pt x="8804" y="3224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2276282" y="2055726"/>
            <a:ext cx="8255" cy="30480"/>
          </a:xfrm>
          <a:custGeom>
            <a:avLst/>
            <a:gdLst/>
            <a:ahLst/>
            <a:cxnLst/>
            <a:rect l="l" t="t" r="r" b="b"/>
            <a:pathLst>
              <a:path w="8255" h="30480">
                <a:moveTo>
                  <a:pt x="0" y="0"/>
                </a:moveTo>
                <a:lnTo>
                  <a:pt x="8189" y="3009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2284471" y="2083777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47"/>
                </a:moveTo>
                <a:lnTo>
                  <a:pt x="92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2291433" y="2040575"/>
            <a:ext cx="14604" cy="30480"/>
          </a:xfrm>
          <a:custGeom>
            <a:avLst/>
            <a:gdLst/>
            <a:ahLst/>
            <a:cxnLst/>
            <a:rect l="l" t="t" r="r" b="b"/>
            <a:pathLst>
              <a:path w="14605" h="30480">
                <a:moveTo>
                  <a:pt x="0" y="30302"/>
                </a:moveTo>
                <a:lnTo>
                  <a:pt x="1402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2318664" y="2037913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-3573" y="255"/>
                </a:moveTo>
                <a:lnTo>
                  <a:pt x="12787" y="255"/>
                </a:lnTo>
              </a:path>
            </a:pathLst>
          </a:custGeom>
          <a:ln w="7659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2327878" y="2035660"/>
            <a:ext cx="22225" cy="2540"/>
          </a:xfrm>
          <a:custGeom>
            <a:avLst/>
            <a:gdLst/>
            <a:ahLst/>
            <a:cxnLst/>
            <a:rect l="l" t="t" r="r" b="b"/>
            <a:pathLst>
              <a:path w="22225" h="2539">
                <a:moveTo>
                  <a:pt x="-3573" y="1126"/>
                </a:moveTo>
                <a:lnTo>
                  <a:pt x="25276" y="1126"/>
                </a:lnTo>
              </a:path>
            </a:pathLst>
          </a:custGeom>
          <a:ln w="9399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2349581" y="20356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0"/>
                </a:moveTo>
                <a:lnTo>
                  <a:pt x="1945" y="122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2363709" y="2044260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0" y="0"/>
                </a:moveTo>
                <a:lnTo>
                  <a:pt x="7575" y="450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2371285" y="2048764"/>
            <a:ext cx="8255" cy="23495"/>
          </a:xfrm>
          <a:custGeom>
            <a:avLst/>
            <a:gdLst/>
            <a:ahLst/>
            <a:cxnLst/>
            <a:rect l="l" t="t" r="r" b="b"/>
            <a:pathLst>
              <a:path w="8255" h="23494">
                <a:moveTo>
                  <a:pt x="0" y="0"/>
                </a:moveTo>
                <a:lnTo>
                  <a:pt x="7984" y="2323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2383877" y="2085415"/>
            <a:ext cx="9525" cy="26670"/>
          </a:xfrm>
          <a:custGeom>
            <a:avLst/>
            <a:gdLst/>
            <a:ahLst/>
            <a:cxnLst/>
            <a:rect l="l" t="t" r="r" b="b"/>
            <a:pathLst>
              <a:path w="9525" h="26669">
                <a:moveTo>
                  <a:pt x="0" y="0"/>
                </a:moveTo>
                <a:lnTo>
                  <a:pt x="9111" y="2651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2392988" y="2106914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0" y="5016"/>
                </a:moveTo>
                <a:lnTo>
                  <a:pt x="19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2400052" y="2062381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0" y="31223"/>
                </a:moveTo>
                <a:lnTo>
                  <a:pt x="1187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2421346" y="205419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-3573" y="409"/>
                </a:moveTo>
                <a:lnTo>
                  <a:pt x="18623" y="409"/>
                </a:lnTo>
              </a:path>
            </a:pathLst>
          </a:custGeom>
          <a:ln w="7966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2436395" y="2049788"/>
            <a:ext cx="17780" cy="4445"/>
          </a:xfrm>
          <a:custGeom>
            <a:avLst/>
            <a:gdLst/>
            <a:ahLst/>
            <a:cxnLst/>
            <a:rect l="l" t="t" r="r" b="b"/>
            <a:pathLst>
              <a:path w="17780" h="4444">
                <a:moveTo>
                  <a:pt x="0" y="4402"/>
                </a:moveTo>
                <a:lnTo>
                  <a:pt x="1771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2466493" y="2054600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0" y="0"/>
                </a:moveTo>
                <a:lnTo>
                  <a:pt x="13410" y="941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2479904" y="2060640"/>
            <a:ext cx="17145" cy="3810"/>
          </a:xfrm>
          <a:custGeom>
            <a:avLst/>
            <a:gdLst/>
            <a:ahLst/>
            <a:cxnLst/>
            <a:rect l="l" t="t" r="r" b="b"/>
            <a:pathLst>
              <a:path w="17144" h="3810">
                <a:moveTo>
                  <a:pt x="0" y="3378"/>
                </a:moveTo>
                <a:lnTo>
                  <a:pt x="1658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2507544" y="2066373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4">
                <a:moveTo>
                  <a:pt x="0" y="0"/>
                </a:moveTo>
                <a:lnTo>
                  <a:pt x="15766" y="1832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2523310" y="2084698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0" y="0"/>
                </a:moveTo>
                <a:lnTo>
                  <a:pt x="6347" y="675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2539485" y="2101693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5528" y="58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2545013" y="2107528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19" h="16510">
                <a:moveTo>
                  <a:pt x="0" y="0"/>
                </a:moveTo>
                <a:lnTo>
                  <a:pt x="19758" y="1597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2573268" y="2134760"/>
            <a:ext cx="15240" cy="23495"/>
          </a:xfrm>
          <a:custGeom>
            <a:avLst/>
            <a:gdLst/>
            <a:ahLst/>
            <a:cxnLst/>
            <a:rect l="l" t="t" r="r" b="b"/>
            <a:pathLst>
              <a:path w="15239" h="23494">
                <a:moveTo>
                  <a:pt x="0" y="0"/>
                </a:moveTo>
                <a:lnTo>
                  <a:pt x="15151" y="22932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2588420" y="215267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5016"/>
                </a:moveTo>
                <a:lnTo>
                  <a:pt x="3071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2598863" y="2121758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30" h="19050">
                <a:moveTo>
                  <a:pt x="0" y="18734"/>
                </a:moveTo>
                <a:lnTo>
                  <a:pt x="1126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2610123" y="2112545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213"/>
                </a:moveTo>
                <a:lnTo>
                  <a:pt x="706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2625787" y="2093400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0" y="7883"/>
                </a:moveTo>
                <a:lnTo>
                  <a:pt x="604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2631827" y="2077737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80" h="15875">
                <a:moveTo>
                  <a:pt x="0" y="15663"/>
                </a:moveTo>
                <a:lnTo>
                  <a:pt x="1750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2660389" y="2057466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39" h="11430">
                <a:moveTo>
                  <a:pt x="0" y="11260"/>
                </a:moveTo>
                <a:lnTo>
                  <a:pt x="1484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2675233" y="2044055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0" y="13410"/>
                </a:moveTo>
                <a:lnTo>
                  <a:pt x="593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2686904" y="2008428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60" h="22860">
                <a:moveTo>
                  <a:pt x="0" y="22522"/>
                </a:moveTo>
                <a:lnTo>
                  <a:pt x="1003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2696937" y="2008428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0" y="0"/>
                </a:moveTo>
                <a:lnTo>
                  <a:pt x="8496" y="214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2719049" y="1987748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89" h="26035">
                <a:moveTo>
                  <a:pt x="0" y="25696"/>
                </a:moveTo>
                <a:lnTo>
                  <a:pt x="2129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2752833" y="1994608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0"/>
                </a:moveTo>
                <a:lnTo>
                  <a:pt x="9213" y="511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2762047" y="1979251"/>
            <a:ext cx="10160" cy="20955"/>
          </a:xfrm>
          <a:custGeom>
            <a:avLst/>
            <a:gdLst/>
            <a:ahLst/>
            <a:cxnLst/>
            <a:rect l="l" t="t" r="r" b="b"/>
            <a:pathLst>
              <a:path w="10160" h="20955">
                <a:moveTo>
                  <a:pt x="0" y="20475"/>
                </a:moveTo>
                <a:lnTo>
                  <a:pt x="9929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2778221" y="1955090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4" h="11430">
                <a:moveTo>
                  <a:pt x="0" y="11364"/>
                </a:moveTo>
                <a:lnTo>
                  <a:pt x="552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2783750" y="1950073"/>
            <a:ext cx="20320" cy="5080"/>
          </a:xfrm>
          <a:custGeom>
            <a:avLst/>
            <a:gdLst/>
            <a:ahLst/>
            <a:cxnLst/>
            <a:rect l="l" t="t" r="r" b="b"/>
            <a:pathLst>
              <a:path w="20319" h="5080">
                <a:moveTo>
                  <a:pt x="0" y="5016"/>
                </a:moveTo>
                <a:lnTo>
                  <a:pt x="2016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2818045" y="1948539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-3573" y="255"/>
                </a:moveTo>
                <a:lnTo>
                  <a:pt x="12685" y="255"/>
                </a:lnTo>
              </a:path>
            </a:pathLst>
          </a:custGeom>
          <a:ln w="7659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2827157" y="1924890"/>
            <a:ext cx="6350" cy="24130"/>
          </a:xfrm>
          <a:custGeom>
            <a:avLst/>
            <a:gdLst/>
            <a:ahLst/>
            <a:cxnLst/>
            <a:rect l="l" t="t" r="r" b="b"/>
            <a:pathLst>
              <a:path w="6350" h="24130">
                <a:moveTo>
                  <a:pt x="0" y="23648"/>
                </a:moveTo>
                <a:lnTo>
                  <a:pt x="573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2836267" y="1878615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0" y="32453"/>
                </a:moveTo>
                <a:lnTo>
                  <a:pt x="788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2847529" y="1859266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4">
                <a:moveTo>
                  <a:pt x="0" y="5528"/>
                </a:moveTo>
                <a:lnTo>
                  <a:pt x="133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2848860" y="1833569"/>
            <a:ext cx="10795" cy="26034"/>
          </a:xfrm>
          <a:custGeom>
            <a:avLst/>
            <a:gdLst/>
            <a:ahLst/>
            <a:cxnLst/>
            <a:rect l="l" t="t" r="r" b="b"/>
            <a:pathLst>
              <a:path w="10794" h="26035">
                <a:moveTo>
                  <a:pt x="0" y="25696"/>
                </a:moveTo>
                <a:lnTo>
                  <a:pt x="1044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2864626" y="1805929"/>
            <a:ext cx="6350" cy="14604"/>
          </a:xfrm>
          <a:custGeom>
            <a:avLst/>
            <a:gdLst/>
            <a:ahLst/>
            <a:cxnLst/>
            <a:rect l="l" t="t" r="r" b="b"/>
            <a:pathLst>
              <a:path w="6350" h="14605">
                <a:moveTo>
                  <a:pt x="0" y="14434"/>
                </a:moveTo>
                <a:lnTo>
                  <a:pt x="593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2870563" y="1799991"/>
            <a:ext cx="17145" cy="6350"/>
          </a:xfrm>
          <a:custGeom>
            <a:avLst/>
            <a:gdLst/>
            <a:ahLst/>
            <a:cxnLst/>
            <a:rect l="l" t="t" r="r" b="b"/>
            <a:pathLst>
              <a:path w="17144" h="6350">
                <a:moveTo>
                  <a:pt x="0" y="5938"/>
                </a:moveTo>
                <a:lnTo>
                  <a:pt x="16687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2898819" y="1777570"/>
            <a:ext cx="15240" cy="14604"/>
          </a:xfrm>
          <a:custGeom>
            <a:avLst/>
            <a:gdLst/>
            <a:ahLst/>
            <a:cxnLst/>
            <a:rect l="l" t="t" r="r" b="b"/>
            <a:pathLst>
              <a:path w="15239" h="14605">
                <a:moveTo>
                  <a:pt x="0" y="14434"/>
                </a:moveTo>
                <a:lnTo>
                  <a:pt x="1515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2913970" y="1774499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3071"/>
                </a:moveTo>
                <a:lnTo>
                  <a:pt x="11978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2939972" y="177234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-3573" y="460"/>
                </a:moveTo>
                <a:lnTo>
                  <a:pt x="20977" y="460"/>
                </a:lnTo>
              </a:path>
            </a:pathLst>
          </a:custGeom>
          <a:ln w="8068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2957377" y="1773270"/>
            <a:ext cx="6985" cy="14604"/>
          </a:xfrm>
          <a:custGeom>
            <a:avLst/>
            <a:gdLst/>
            <a:ahLst/>
            <a:cxnLst/>
            <a:rect l="l" t="t" r="r" b="b"/>
            <a:pathLst>
              <a:path w="6985" h="14605">
                <a:moveTo>
                  <a:pt x="0" y="0"/>
                </a:moveTo>
                <a:lnTo>
                  <a:pt x="6859" y="1443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2970275" y="1800605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0" y="0"/>
                </a:moveTo>
                <a:lnTo>
                  <a:pt x="8804" y="18427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2979079" y="1819032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0" y="0"/>
                </a:moveTo>
                <a:lnTo>
                  <a:pt x="8702" y="9623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2997302" y="183920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0"/>
                </a:moveTo>
                <a:lnTo>
                  <a:pt x="3480" y="378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3000782" y="1842988"/>
            <a:ext cx="17780" cy="22860"/>
          </a:xfrm>
          <a:custGeom>
            <a:avLst/>
            <a:gdLst/>
            <a:ahLst/>
            <a:cxnLst/>
            <a:rect l="l" t="t" r="r" b="b"/>
            <a:pathLst>
              <a:path w="17780" h="22860">
                <a:moveTo>
                  <a:pt x="0" y="0"/>
                </a:moveTo>
                <a:lnTo>
                  <a:pt x="17199" y="2242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3024534" y="1877899"/>
            <a:ext cx="10160" cy="31750"/>
          </a:xfrm>
          <a:custGeom>
            <a:avLst/>
            <a:gdLst/>
            <a:ahLst/>
            <a:cxnLst/>
            <a:rect l="l" t="t" r="r" b="b"/>
            <a:pathLst>
              <a:path w="10160" h="31750">
                <a:moveTo>
                  <a:pt x="0" y="0"/>
                </a:moveTo>
                <a:lnTo>
                  <a:pt x="10134" y="31735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3038968" y="1923252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4">
                <a:moveTo>
                  <a:pt x="0" y="0"/>
                </a:moveTo>
                <a:lnTo>
                  <a:pt x="5221" y="16584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3044189" y="1939836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5" h="7619">
                <a:moveTo>
                  <a:pt x="0" y="0"/>
                </a:moveTo>
                <a:lnTo>
                  <a:pt x="14230" y="716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3070704" y="1954168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4" h="12064">
                <a:moveTo>
                  <a:pt x="0" y="0"/>
                </a:moveTo>
                <a:lnTo>
                  <a:pt x="16892" y="1187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3087596" y="1966045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4" h="6985">
                <a:moveTo>
                  <a:pt x="0" y="0"/>
                </a:moveTo>
                <a:lnTo>
                  <a:pt x="10646" y="6961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3110221" y="1980786"/>
            <a:ext cx="20955" cy="15240"/>
          </a:xfrm>
          <a:custGeom>
            <a:avLst/>
            <a:gdLst/>
            <a:ahLst/>
            <a:cxnLst/>
            <a:rect l="l" t="t" r="r" b="b"/>
            <a:pathLst>
              <a:path w="20955" h="15239">
                <a:moveTo>
                  <a:pt x="0" y="0"/>
                </a:moveTo>
                <a:lnTo>
                  <a:pt x="20781" y="1464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3131002" y="1987646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5">
                <a:moveTo>
                  <a:pt x="0" y="7780"/>
                </a:moveTo>
                <a:lnTo>
                  <a:pt x="153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3135404" y="1940962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759"/>
                </a:moveTo>
                <a:lnTo>
                  <a:pt x="65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3144721" y="1894381"/>
            <a:ext cx="6985" cy="33020"/>
          </a:xfrm>
          <a:custGeom>
            <a:avLst/>
            <a:gdLst/>
            <a:ahLst/>
            <a:cxnLst/>
            <a:rect l="l" t="t" r="r" b="b"/>
            <a:pathLst>
              <a:path w="6985" h="33019">
                <a:moveTo>
                  <a:pt x="0" y="32657"/>
                </a:moveTo>
                <a:lnTo>
                  <a:pt x="655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3156187" y="1894177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0" y="0"/>
                </a:moveTo>
                <a:lnTo>
                  <a:pt x="15560" y="29586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3177583" y="1936662"/>
            <a:ext cx="12700" cy="31115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12387" y="3102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3195191" y="1980889"/>
            <a:ext cx="1270" cy="3175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0" y="0"/>
                </a:moveTo>
                <a:lnTo>
                  <a:pt x="1023" y="255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3196214" y="1959492"/>
            <a:ext cx="19685" cy="24130"/>
          </a:xfrm>
          <a:custGeom>
            <a:avLst/>
            <a:gdLst/>
            <a:ahLst/>
            <a:cxnLst/>
            <a:rect l="l" t="t" r="r" b="b"/>
            <a:pathLst>
              <a:path w="19685" h="24130">
                <a:moveTo>
                  <a:pt x="0" y="23956"/>
                </a:moveTo>
                <a:lnTo>
                  <a:pt x="191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3227131" y="1946389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5629"/>
                </a:moveTo>
                <a:lnTo>
                  <a:pt x="12490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3239621" y="1946389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656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3273507" y="1947003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-3573" y="255"/>
                </a:moveTo>
                <a:lnTo>
                  <a:pt x="13094" y="255"/>
                </a:lnTo>
              </a:path>
            </a:pathLst>
          </a:custGeom>
          <a:ln w="7659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3283028" y="1947515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11"/>
                </a:moveTo>
                <a:lnTo>
                  <a:pt x="25276" y="511"/>
                </a:lnTo>
              </a:path>
            </a:pathLst>
          </a:custGeom>
          <a:ln w="8171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3304731" y="1948436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1074" y="-3573"/>
                </a:moveTo>
                <a:lnTo>
                  <a:pt x="1074" y="3676"/>
                </a:lnTo>
              </a:path>
            </a:pathLst>
          </a:custGeom>
          <a:ln w="317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3321112" y="1947515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204"/>
                </a:moveTo>
                <a:lnTo>
                  <a:pt x="532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3326434" y="1946389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-3573" y="563"/>
                </a:moveTo>
                <a:lnTo>
                  <a:pt x="25277" y="563"/>
                </a:lnTo>
              </a:path>
            </a:pathLst>
          </a:custGeom>
          <a:ln w="8273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3348138" y="194638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245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3368715" y="19463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563" y="-3573"/>
                </a:moveTo>
                <a:lnTo>
                  <a:pt x="563" y="3573"/>
                </a:lnTo>
              </a:path>
            </a:pathLst>
          </a:custGeom>
          <a:ln w="3175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3369841" y="1946389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 h="0">
                <a:moveTo>
                  <a:pt x="0" y="0"/>
                </a:moveTo>
                <a:lnTo>
                  <a:pt x="21702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3391544" y="1946389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 h="0">
                <a:moveTo>
                  <a:pt x="0" y="0"/>
                </a:moveTo>
                <a:lnTo>
                  <a:pt x="10544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794464" y="14249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798386" y="14288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816167" y="13704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820089" y="13743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837870" y="111892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841793" y="1122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859573" y="1147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863496" y="11512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902980" y="13628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906903" y="13668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946387" y="13095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950309" y="13134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968090" y="133238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972012" y="13363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989793" y="12997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993716" y="13036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1011496" y="11799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1015419" y="11838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1033200" y="11581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1037122" y="11620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1054903" y="11581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1058826" y="11620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1076709" y="11690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1080631" y="11730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1098412" y="11745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1102335" y="11784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1120115" y="11810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/>
          <p:nvPr/>
        </p:nvSpPr>
        <p:spPr>
          <a:xfrm>
            <a:off x="1124038" y="11849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" name="object 2892"/>
          <p:cNvSpPr/>
          <p:nvPr/>
        </p:nvSpPr>
        <p:spPr>
          <a:xfrm>
            <a:off x="1141819" y="11940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1145741" y="11979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1163522" y="1210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1167445" y="12143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1185225" y="12419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1189148" y="12459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/>
          <p:nvPr/>
        </p:nvSpPr>
        <p:spPr>
          <a:xfrm>
            <a:off x="1206928" y="12637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9" name="object 2899"/>
          <p:cNvSpPr/>
          <p:nvPr/>
        </p:nvSpPr>
        <p:spPr>
          <a:xfrm>
            <a:off x="1210851" y="12677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" name="object 2900"/>
          <p:cNvSpPr/>
          <p:nvPr/>
        </p:nvSpPr>
        <p:spPr>
          <a:xfrm>
            <a:off x="1228632" y="1283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1" name="object 2901"/>
          <p:cNvSpPr/>
          <p:nvPr/>
        </p:nvSpPr>
        <p:spPr>
          <a:xfrm>
            <a:off x="1232554" y="12873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3" y="7156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" name="object 2902"/>
          <p:cNvSpPr/>
          <p:nvPr/>
        </p:nvSpPr>
        <p:spPr>
          <a:xfrm>
            <a:off x="1250335" y="129859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3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3" name="object 2903"/>
          <p:cNvSpPr/>
          <p:nvPr/>
        </p:nvSpPr>
        <p:spPr>
          <a:xfrm>
            <a:off x="1254258" y="13025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" name="object 2904"/>
          <p:cNvSpPr/>
          <p:nvPr/>
        </p:nvSpPr>
        <p:spPr>
          <a:xfrm>
            <a:off x="1272039" y="13041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1275961" y="13080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1293742" y="153928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1297664" y="15432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1315445" y="14021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1319368" y="140602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/>
          <p:nvPr/>
        </p:nvSpPr>
        <p:spPr>
          <a:xfrm>
            <a:off x="1337148" y="127791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3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3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1" name="object 2911"/>
          <p:cNvSpPr/>
          <p:nvPr/>
        </p:nvSpPr>
        <p:spPr>
          <a:xfrm>
            <a:off x="1341071" y="12818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" name="object 2912"/>
          <p:cNvSpPr/>
          <p:nvPr/>
        </p:nvSpPr>
        <p:spPr>
          <a:xfrm>
            <a:off x="1380554" y="13541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3" name="object 2913"/>
          <p:cNvSpPr/>
          <p:nvPr/>
        </p:nvSpPr>
        <p:spPr>
          <a:xfrm>
            <a:off x="1384477" y="13581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" name="object 2914"/>
          <p:cNvSpPr/>
          <p:nvPr/>
        </p:nvSpPr>
        <p:spPr>
          <a:xfrm>
            <a:off x="1402258" y="12736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5" name="object 2915"/>
          <p:cNvSpPr/>
          <p:nvPr/>
        </p:nvSpPr>
        <p:spPr>
          <a:xfrm>
            <a:off x="1406180" y="12775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" name="object 2916"/>
          <p:cNvSpPr/>
          <p:nvPr/>
        </p:nvSpPr>
        <p:spPr>
          <a:xfrm>
            <a:off x="1423962" y="14119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7" name="object 2917"/>
          <p:cNvSpPr/>
          <p:nvPr/>
        </p:nvSpPr>
        <p:spPr>
          <a:xfrm>
            <a:off x="1427884" y="141585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1445664" y="13770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1449587" y="13809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1467368" y="15425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1471290" y="154648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1510774" y="14575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1514697" y="14615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/>
          <p:nvPr/>
        </p:nvSpPr>
        <p:spPr>
          <a:xfrm>
            <a:off x="1532478" y="139667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5" name="object 2925"/>
          <p:cNvSpPr/>
          <p:nvPr/>
        </p:nvSpPr>
        <p:spPr>
          <a:xfrm>
            <a:off x="1536400" y="14005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" name="object 2926"/>
          <p:cNvSpPr/>
          <p:nvPr/>
        </p:nvSpPr>
        <p:spPr>
          <a:xfrm>
            <a:off x="1554181" y="14173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7" name="object 2927"/>
          <p:cNvSpPr/>
          <p:nvPr/>
        </p:nvSpPr>
        <p:spPr>
          <a:xfrm>
            <a:off x="1558104" y="14212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" name="object 2928"/>
          <p:cNvSpPr/>
          <p:nvPr/>
        </p:nvSpPr>
        <p:spPr>
          <a:xfrm>
            <a:off x="1575885" y="160142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6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6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1579807" y="160534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1597588" y="16634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1601510" y="16673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1619291" y="16677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/>
          <p:nvPr/>
        </p:nvSpPr>
        <p:spPr>
          <a:xfrm>
            <a:off x="1623214" y="16716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" name="object 2934"/>
          <p:cNvSpPr/>
          <p:nvPr/>
        </p:nvSpPr>
        <p:spPr>
          <a:xfrm>
            <a:off x="1640995" y="18322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5" name="object 2935"/>
          <p:cNvSpPr/>
          <p:nvPr/>
        </p:nvSpPr>
        <p:spPr>
          <a:xfrm>
            <a:off x="1644917" y="18362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" name="object 2936"/>
          <p:cNvSpPr/>
          <p:nvPr/>
        </p:nvSpPr>
        <p:spPr>
          <a:xfrm>
            <a:off x="1662698" y="18551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7" name="object 2937"/>
          <p:cNvSpPr/>
          <p:nvPr/>
        </p:nvSpPr>
        <p:spPr>
          <a:xfrm>
            <a:off x="1666620" y="18590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" name="object 2938"/>
          <p:cNvSpPr/>
          <p:nvPr/>
        </p:nvSpPr>
        <p:spPr>
          <a:xfrm>
            <a:off x="1684401" y="18387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9" name="object 2939"/>
          <p:cNvSpPr/>
          <p:nvPr/>
        </p:nvSpPr>
        <p:spPr>
          <a:xfrm>
            <a:off x="1688324" y="18426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" name="object 2940"/>
          <p:cNvSpPr/>
          <p:nvPr/>
        </p:nvSpPr>
        <p:spPr>
          <a:xfrm>
            <a:off x="1706105" y="175488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2"/>
                </a:lnTo>
                <a:lnTo>
                  <a:pt x="27958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1710027" y="175881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1727808" y="17865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1731730" y="1790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1749510" y="19281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1753434" y="19320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1771317" y="19248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1775239" y="192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1793020" y="1925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1796942" y="19297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/>
          <p:nvPr/>
        </p:nvSpPr>
        <p:spPr>
          <a:xfrm>
            <a:off x="1814723" y="1908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1" name="object 2951"/>
          <p:cNvSpPr/>
          <p:nvPr/>
        </p:nvSpPr>
        <p:spPr>
          <a:xfrm>
            <a:off x="1818646" y="19123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1836427" y="18311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1840349" y="18350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1858129" y="18431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1862052" y="18470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1879833" y="19335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1883756" y="19374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1901537" y="18823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/>
          <p:nvPr/>
        </p:nvSpPr>
        <p:spPr>
          <a:xfrm>
            <a:off x="1905459" y="18862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" name="object 2960"/>
          <p:cNvSpPr/>
          <p:nvPr/>
        </p:nvSpPr>
        <p:spPr>
          <a:xfrm>
            <a:off x="1923240" y="19084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1927162" y="19123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1944943" y="19345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1948866" y="19384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1966647" y="191060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8" y="18011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1970569" y="191452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1988349" y="18387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/>
          <p:nvPr/>
        </p:nvSpPr>
        <p:spPr>
          <a:xfrm>
            <a:off x="1992271" y="18426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" name="object 2968"/>
          <p:cNvSpPr/>
          <p:nvPr/>
        </p:nvSpPr>
        <p:spPr>
          <a:xfrm>
            <a:off x="2010052" y="19509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2013976" y="19548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2031756" y="182133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2035679" y="18252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/>
          <p:nvPr/>
        </p:nvSpPr>
        <p:spPr>
          <a:xfrm>
            <a:off x="2053459" y="195851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3" name="object 2973"/>
          <p:cNvSpPr/>
          <p:nvPr/>
        </p:nvSpPr>
        <p:spPr>
          <a:xfrm>
            <a:off x="2057381" y="196243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2096866" y="18583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2100788" y="18623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/>
          <p:nvPr/>
        </p:nvSpPr>
        <p:spPr>
          <a:xfrm>
            <a:off x="2140272" y="18790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7" name="object 2977"/>
          <p:cNvSpPr/>
          <p:nvPr/>
        </p:nvSpPr>
        <p:spPr>
          <a:xfrm>
            <a:off x="2144195" y="188299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/>
          <p:nvPr/>
        </p:nvSpPr>
        <p:spPr>
          <a:xfrm>
            <a:off x="2161976" y="18877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9" name="object 2979"/>
          <p:cNvSpPr/>
          <p:nvPr/>
        </p:nvSpPr>
        <p:spPr>
          <a:xfrm>
            <a:off x="2165898" y="189169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2183679" y="19041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2187601" y="190807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2205382" y="192042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2209305" y="192435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/>
          <p:nvPr/>
        </p:nvSpPr>
        <p:spPr>
          <a:xfrm>
            <a:off x="2227086" y="196291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5" name="object 2985"/>
          <p:cNvSpPr/>
          <p:nvPr/>
        </p:nvSpPr>
        <p:spPr>
          <a:xfrm>
            <a:off x="2231008" y="196683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2248789" y="1992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/>
          <p:nvPr/>
        </p:nvSpPr>
        <p:spPr>
          <a:xfrm>
            <a:off x="2252711" y="199622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" name="object 2988"/>
          <p:cNvSpPr/>
          <p:nvPr/>
        </p:nvSpPr>
        <p:spPr>
          <a:xfrm>
            <a:off x="2270492" y="20718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2274415" y="20757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2292196" y="20249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2296118" y="202887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2313899" y="20239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/>
          <p:nvPr/>
        </p:nvSpPr>
        <p:spPr>
          <a:xfrm>
            <a:off x="2317822" y="20278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" name="object 2994"/>
          <p:cNvSpPr/>
          <p:nvPr/>
        </p:nvSpPr>
        <p:spPr>
          <a:xfrm>
            <a:off x="2335602" y="202168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2339525" y="20256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/>
          <p:nvPr/>
        </p:nvSpPr>
        <p:spPr>
          <a:xfrm>
            <a:off x="2357306" y="20347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7" name="object 2997"/>
          <p:cNvSpPr/>
          <p:nvPr/>
        </p:nvSpPr>
        <p:spPr>
          <a:xfrm>
            <a:off x="2361228" y="20387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2379009" y="20979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2382932" y="210187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2400711" y="20413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2404635" y="20452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/>
          <p:nvPr/>
        </p:nvSpPr>
        <p:spPr>
          <a:xfrm>
            <a:off x="2422415" y="20402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3" name="object 3003"/>
          <p:cNvSpPr/>
          <p:nvPr/>
        </p:nvSpPr>
        <p:spPr>
          <a:xfrm>
            <a:off x="2426338" y="20441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/>
          <p:nvPr/>
        </p:nvSpPr>
        <p:spPr>
          <a:xfrm>
            <a:off x="2444119" y="20347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5" name="object 3005"/>
          <p:cNvSpPr/>
          <p:nvPr/>
        </p:nvSpPr>
        <p:spPr>
          <a:xfrm>
            <a:off x="2448041" y="20387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2465924" y="205003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2469847" y="20539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2487628" y="20456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2491550" y="20495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/>
          <p:nvPr/>
        </p:nvSpPr>
        <p:spPr>
          <a:xfrm>
            <a:off x="2509330" y="207071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1" name="object 3011"/>
          <p:cNvSpPr/>
          <p:nvPr/>
        </p:nvSpPr>
        <p:spPr>
          <a:xfrm>
            <a:off x="2513253" y="207464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2531034" y="20935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/>
          <p:nvPr/>
        </p:nvSpPr>
        <p:spPr>
          <a:xfrm>
            <a:off x="2534957" y="209747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" name="object 3014"/>
          <p:cNvSpPr/>
          <p:nvPr/>
        </p:nvSpPr>
        <p:spPr>
          <a:xfrm>
            <a:off x="2552738" y="211105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2556660" y="211497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2574441" y="214371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2578364" y="21476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2596144" y="21077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/>
          <p:nvPr/>
        </p:nvSpPr>
        <p:spPr>
          <a:xfrm>
            <a:off x="2600067" y="21117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" name="object 3020"/>
          <p:cNvSpPr/>
          <p:nvPr/>
        </p:nvSpPr>
        <p:spPr>
          <a:xfrm>
            <a:off x="2617848" y="20794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2621770" y="20833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/>
          <p:nvPr/>
        </p:nvSpPr>
        <p:spPr>
          <a:xfrm>
            <a:off x="2639550" y="205986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3" name="object 3023"/>
          <p:cNvSpPr/>
          <p:nvPr/>
        </p:nvSpPr>
        <p:spPr>
          <a:xfrm>
            <a:off x="2643474" y="206378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2661254" y="20434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8" y="18012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2665177" y="20474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2682957" y="19944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8" y="18012"/>
                </a:lnTo>
                <a:lnTo>
                  <a:pt x="27958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/>
          <p:nvPr/>
        </p:nvSpPr>
        <p:spPr>
          <a:xfrm>
            <a:off x="2686879" y="19983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" name="object 3028"/>
          <p:cNvSpPr/>
          <p:nvPr/>
        </p:nvSpPr>
        <p:spPr>
          <a:xfrm>
            <a:off x="2704661" y="199997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2708582" y="200389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/>
          <p:nvPr/>
        </p:nvSpPr>
        <p:spPr>
          <a:xfrm>
            <a:off x="2726364" y="19737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1" name="object 3031"/>
          <p:cNvSpPr/>
          <p:nvPr/>
        </p:nvSpPr>
        <p:spPr>
          <a:xfrm>
            <a:off x="2730286" y="197769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2748068" y="19857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/>
          <p:nvPr/>
        </p:nvSpPr>
        <p:spPr>
          <a:xfrm>
            <a:off x="2751989" y="19896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4" name="object 3034"/>
          <p:cNvSpPr/>
          <p:nvPr/>
        </p:nvSpPr>
        <p:spPr>
          <a:xfrm>
            <a:off x="2769770" y="19411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5" name="object 3035"/>
          <p:cNvSpPr/>
          <p:nvPr/>
        </p:nvSpPr>
        <p:spPr>
          <a:xfrm>
            <a:off x="2773692" y="19450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" name="object 3036"/>
          <p:cNvSpPr/>
          <p:nvPr/>
        </p:nvSpPr>
        <p:spPr>
          <a:xfrm>
            <a:off x="2791473" y="193568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7" name="object 3037"/>
          <p:cNvSpPr/>
          <p:nvPr/>
        </p:nvSpPr>
        <p:spPr>
          <a:xfrm>
            <a:off x="2795396" y="193960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" name="object 3038"/>
          <p:cNvSpPr/>
          <p:nvPr/>
        </p:nvSpPr>
        <p:spPr>
          <a:xfrm>
            <a:off x="2813177" y="19345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9" name="object 3039"/>
          <p:cNvSpPr/>
          <p:nvPr/>
        </p:nvSpPr>
        <p:spPr>
          <a:xfrm>
            <a:off x="2817099" y="19384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" name="object 3040"/>
          <p:cNvSpPr/>
          <p:nvPr/>
        </p:nvSpPr>
        <p:spPr>
          <a:xfrm>
            <a:off x="2834880" y="184528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1" name="object 3041"/>
          <p:cNvSpPr/>
          <p:nvPr/>
        </p:nvSpPr>
        <p:spPr>
          <a:xfrm>
            <a:off x="2838803" y="18492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" name="object 3042"/>
          <p:cNvSpPr/>
          <p:nvPr/>
        </p:nvSpPr>
        <p:spPr>
          <a:xfrm>
            <a:off x="2856583" y="179194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3" name="object 3043"/>
          <p:cNvSpPr/>
          <p:nvPr/>
        </p:nvSpPr>
        <p:spPr>
          <a:xfrm>
            <a:off x="2860506" y="179587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" name="object 3044"/>
          <p:cNvSpPr/>
          <p:nvPr/>
        </p:nvSpPr>
        <p:spPr>
          <a:xfrm>
            <a:off x="2878287" y="178427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5" name="object 3045"/>
          <p:cNvSpPr/>
          <p:nvPr/>
        </p:nvSpPr>
        <p:spPr>
          <a:xfrm>
            <a:off x="2882209" y="17881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6" name="object 3046"/>
          <p:cNvSpPr/>
          <p:nvPr/>
        </p:nvSpPr>
        <p:spPr>
          <a:xfrm>
            <a:off x="2899991" y="17635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1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7" name="object 3047"/>
          <p:cNvSpPr/>
          <p:nvPr/>
        </p:nvSpPr>
        <p:spPr>
          <a:xfrm>
            <a:off x="2903913" y="17675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8" name="object 3048"/>
          <p:cNvSpPr/>
          <p:nvPr/>
        </p:nvSpPr>
        <p:spPr>
          <a:xfrm>
            <a:off x="2921694" y="17581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7" y="18012"/>
                </a:lnTo>
                <a:lnTo>
                  <a:pt x="27957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9" name="object 3049"/>
          <p:cNvSpPr/>
          <p:nvPr/>
        </p:nvSpPr>
        <p:spPr>
          <a:xfrm>
            <a:off x="2925616" y="17620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/>
          <p:nvPr/>
        </p:nvSpPr>
        <p:spPr>
          <a:xfrm>
            <a:off x="2943397" y="17592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1" name="object 3051"/>
          <p:cNvSpPr/>
          <p:nvPr/>
        </p:nvSpPr>
        <p:spPr>
          <a:xfrm>
            <a:off x="2947319" y="17632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2965100" y="180505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1"/>
                </a:lnTo>
                <a:lnTo>
                  <a:pt x="9948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/>
          <p:nvPr/>
        </p:nvSpPr>
        <p:spPr>
          <a:xfrm>
            <a:off x="2969022" y="18089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" name="object 3054"/>
          <p:cNvSpPr/>
          <p:nvPr/>
        </p:nvSpPr>
        <p:spPr>
          <a:xfrm>
            <a:off x="2986803" y="18290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2990726" y="18329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/>
          <p:nvPr/>
        </p:nvSpPr>
        <p:spPr>
          <a:xfrm>
            <a:off x="3008507" y="18572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1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7" name="object 3057"/>
          <p:cNvSpPr/>
          <p:nvPr/>
        </p:nvSpPr>
        <p:spPr>
          <a:xfrm>
            <a:off x="3012429" y="18611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3030210" y="192585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3034132" y="192977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9" y="3579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/>
          <p:nvPr/>
        </p:nvSpPr>
        <p:spPr>
          <a:xfrm>
            <a:off x="3051912" y="193681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1" name="object 3061"/>
          <p:cNvSpPr/>
          <p:nvPr/>
        </p:nvSpPr>
        <p:spPr>
          <a:xfrm>
            <a:off x="3055836" y="194073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3073616" y="195206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3077539" y="195598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/>
          <p:nvPr/>
        </p:nvSpPr>
        <p:spPr>
          <a:xfrm>
            <a:off x="3095319" y="196619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5" name="object 3065"/>
          <p:cNvSpPr/>
          <p:nvPr/>
        </p:nvSpPr>
        <p:spPr>
          <a:xfrm>
            <a:off x="3099243" y="197011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3117023" y="198144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3120946" y="198536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/>
          <p:nvPr/>
        </p:nvSpPr>
        <p:spPr>
          <a:xfrm>
            <a:off x="3138727" y="187364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9" name="object 3069"/>
          <p:cNvSpPr/>
          <p:nvPr/>
        </p:nvSpPr>
        <p:spPr>
          <a:xfrm>
            <a:off x="3142649" y="187756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3160532" y="191500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3164455" y="191892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4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4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4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/>
          <p:nvPr/>
        </p:nvSpPr>
        <p:spPr>
          <a:xfrm>
            <a:off x="3182235" y="196946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2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3" name="object 3073"/>
          <p:cNvSpPr/>
          <p:nvPr/>
        </p:nvSpPr>
        <p:spPr>
          <a:xfrm>
            <a:off x="3186158" y="197339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7"/>
                </a:lnTo>
                <a:lnTo>
                  <a:pt x="16535" y="16535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5"/>
                </a:lnTo>
                <a:lnTo>
                  <a:pt x="0" y="12957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4" name="object 3074"/>
          <p:cNvSpPr/>
          <p:nvPr/>
        </p:nvSpPr>
        <p:spPr>
          <a:xfrm>
            <a:off x="3203939" y="19422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60"/>
                </a:lnTo>
                <a:lnTo>
                  <a:pt x="18010" y="27960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5" name="object 3075"/>
          <p:cNvSpPr/>
          <p:nvPr/>
        </p:nvSpPr>
        <p:spPr>
          <a:xfrm>
            <a:off x="3207861" y="19461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" name="object 3076"/>
          <p:cNvSpPr/>
          <p:nvPr/>
        </p:nvSpPr>
        <p:spPr>
          <a:xfrm>
            <a:off x="3225642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7" name="object 3077"/>
          <p:cNvSpPr/>
          <p:nvPr/>
        </p:nvSpPr>
        <p:spPr>
          <a:xfrm>
            <a:off x="3229564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9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9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" name="object 3078"/>
          <p:cNvSpPr/>
          <p:nvPr/>
        </p:nvSpPr>
        <p:spPr>
          <a:xfrm>
            <a:off x="3247345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9" name="object 3079"/>
          <p:cNvSpPr/>
          <p:nvPr/>
        </p:nvSpPr>
        <p:spPr>
          <a:xfrm>
            <a:off x="3251268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" name="object 3080"/>
          <p:cNvSpPr/>
          <p:nvPr/>
        </p:nvSpPr>
        <p:spPr>
          <a:xfrm>
            <a:off x="3269049" y="19335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1" name="object 3081"/>
          <p:cNvSpPr/>
          <p:nvPr/>
        </p:nvSpPr>
        <p:spPr>
          <a:xfrm>
            <a:off x="3272971" y="19374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3290751" y="193455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1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1"/>
                </a:lnTo>
                <a:lnTo>
                  <a:pt x="27959" y="9947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3294675" y="19384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6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6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/>
          <p:nvPr/>
        </p:nvSpPr>
        <p:spPr>
          <a:xfrm>
            <a:off x="3312454" y="193353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5" name="object 3085"/>
          <p:cNvSpPr/>
          <p:nvPr/>
        </p:nvSpPr>
        <p:spPr>
          <a:xfrm>
            <a:off x="3316378" y="193745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3334158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8"/>
                </a:lnTo>
                <a:lnTo>
                  <a:pt x="0" y="18012"/>
                </a:lnTo>
                <a:lnTo>
                  <a:pt x="9947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3338081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/>
          <p:nvPr/>
        </p:nvSpPr>
        <p:spPr>
          <a:xfrm>
            <a:off x="3355862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2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2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2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9" name="object 3089"/>
          <p:cNvSpPr/>
          <p:nvPr/>
        </p:nvSpPr>
        <p:spPr>
          <a:xfrm>
            <a:off x="3359784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/>
          <p:nvPr/>
        </p:nvSpPr>
        <p:spPr>
          <a:xfrm>
            <a:off x="3377565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8"/>
                </a:lnTo>
                <a:lnTo>
                  <a:pt x="0" y="18012"/>
                </a:lnTo>
                <a:lnTo>
                  <a:pt x="9948" y="27959"/>
                </a:lnTo>
                <a:lnTo>
                  <a:pt x="18011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1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1" name="object 3091"/>
          <p:cNvSpPr/>
          <p:nvPr/>
        </p:nvSpPr>
        <p:spPr>
          <a:xfrm>
            <a:off x="3381487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/>
          <p:nvPr/>
        </p:nvSpPr>
        <p:spPr>
          <a:xfrm>
            <a:off x="3399269" y="19324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8"/>
                </a:lnTo>
                <a:lnTo>
                  <a:pt x="0" y="18012"/>
                </a:lnTo>
                <a:lnTo>
                  <a:pt x="9946" y="27959"/>
                </a:lnTo>
                <a:lnTo>
                  <a:pt x="18010" y="27959"/>
                </a:lnTo>
                <a:lnTo>
                  <a:pt x="27959" y="18012"/>
                </a:lnTo>
                <a:lnTo>
                  <a:pt x="27959" y="9948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3" name="object 3093"/>
          <p:cNvSpPr/>
          <p:nvPr/>
        </p:nvSpPr>
        <p:spPr>
          <a:xfrm>
            <a:off x="3403190" y="193633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8"/>
                </a:moveTo>
                <a:lnTo>
                  <a:pt x="20114" y="7156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7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6"/>
                </a:lnTo>
                <a:lnTo>
                  <a:pt x="3578" y="3578"/>
                </a:lnTo>
                <a:lnTo>
                  <a:pt x="7157" y="0"/>
                </a:lnTo>
                <a:lnTo>
                  <a:pt x="12957" y="0"/>
                </a:lnTo>
                <a:lnTo>
                  <a:pt x="16535" y="3578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1047179" y="814109"/>
            <a:ext cx="2322830" cy="1029335"/>
          </a:xfrm>
          <a:custGeom>
            <a:avLst/>
            <a:gdLst/>
            <a:ahLst/>
            <a:cxnLst/>
            <a:rect l="l" t="t" r="r" b="b"/>
            <a:pathLst>
              <a:path w="2322829" h="1029335">
                <a:moveTo>
                  <a:pt x="0" y="886167"/>
                </a:moveTo>
                <a:lnTo>
                  <a:pt x="43508" y="878590"/>
                </a:lnTo>
                <a:lnTo>
                  <a:pt x="130322" y="1028879"/>
                </a:lnTo>
                <a:lnTo>
                  <a:pt x="173728" y="1013625"/>
                </a:lnTo>
                <a:lnTo>
                  <a:pt x="260541" y="923226"/>
                </a:lnTo>
                <a:lnTo>
                  <a:pt x="347354" y="828426"/>
                </a:lnTo>
                <a:lnTo>
                  <a:pt x="455871" y="979841"/>
                </a:lnTo>
                <a:lnTo>
                  <a:pt x="499278" y="996220"/>
                </a:lnTo>
                <a:lnTo>
                  <a:pt x="542684" y="911249"/>
                </a:lnTo>
                <a:lnTo>
                  <a:pt x="586091" y="952608"/>
                </a:lnTo>
                <a:lnTo>
                  <a:pt x="607795" y="909099"/>
                </a:lnTo>
                <a:lnTo>
                  <a:pt x="694607" y="941757"/>
                </a:lnTo>
                <a:lnTo>
                  <a:pt x="738117" y="879614"/>
                </a:lnTo>
                <a:lnTo>
                  <a:pt x="781523" y="909099"/>
                </a:lnTo>
                <a:lnTo>
                  <a:pt x="824930" y="881867"/>
                </a:lnTo>
                <a:lnTo>
                  <a:pt x="868336" y="848083"/>
                </a:lnTo>
                <a:lnTo>
                  <a:pt x="911742" y="806722"/>
                </a:lnTo>
                <a:lnTo>
                  <a:pt x="955149" y="784916"/>
                </a:lnTo>
                <a:lnTo>
                  <a:pt x="1215589" y="752259"/>
                </a:lnTo>
                <a:lnTo>
                  <a:pt x="1476131" y="913399"/>
                </a:lnTo>
                <a:lnTo>
                  <a:pt x="1693163" y="771813"/>
                </a:lnTo>
                <a:lnTo>
                  <a:pt x="1823383" y="683666"/>
                </a:lnTo>
                <a:lnTo>
                  <a:pt x="1953603" y="528874"/>
                </a:lnTo>
                <a:lnTo>
                  <a:pt x="1975307" y="599718"/>
                </a:lnTo>
                <a:lnTo>
                  <a:pt x="1997010" y="435609"/>
                </a:lnTo>
                <a:lnTo>
                  <a:pt x="2018712" y="392305"/>
                </a:lnTo>
                <a:lnTo>
                  <a:pt x="2040416" y="212737"/>
                </a:lnTo>
                <a:lnTo>
                  <a:pt x="2062119" y="338147"/>
                </a:lnTo>
                <a:lnTo>
                  <a:pt x="2083822" y="287881"/>
                </a:lnTo>
                <a:lnTo>
                  <a:pt x="2105526" y="277950"/>
                </a:lnTo>
                <a:lnTo>
                  <a:pt x="2127332" y="239764"/>
                </a:lnTo>
                <a:lnTo>
                  <a:pt x="2149035" y="230038"/>
                </a:lnTo>
                <a:lnTo>
                  <a:pt x="2170739" y="184379"/>
                </a:lnTo>
                <a:lnTo>
                  <a:pt x="2192441" y="161242"/>
                </a:lnTo>
                <a:lnTo>
                  <a:pt x="2214144" y="160935"/>
                </a:lnTo>
                <a:lnTo>
                  <a:pt x="2235848" y="144145"/>
                </a:lnTo>
                <a:lnTo>
                  <a:pt x="2257551" y="80262"/>
                </a:lnTo>
                <a:lnTo>
                  <a:pt x="2279254" y="88350"/>
                </a:lnTo>
                <a:lnTo>
                  <a:pt x="2300958" y="0"/>
                </a:lnTo>
                <a:lnTo>
                  <a:pt x="2322661" y="11465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1031177" y="168427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/>
          <p:nvPr/>
        </p:nvSpPr>
        <p:spPr>
          <a:xfrm>
            <a:off x="1035100" y="168819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" name="object 3097"/>
          <p:cNvSpPr/>
          <p:nvPr/>
        </p:nvSpPr>
        <p:spPr>
          <a:xfrm>
            <a:off x="1074686" y="167669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1078609" y="168062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/>
          <p:nvPr/>
        </p:nvSpPr>
        <p:spPr>
          <a:xfrm>
            <a:off x="1161499" y="182698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0" name="object 3100"/>
          <p:cNvSpPr/>
          <p:nvPr/>
        </p:nvSpPr>
        <p:spPr>
          <a:xfrm>
            <a:off x="1165422" y="183090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" name="object 3101"/>
          <p:cNvSpPr/>
          <p:nvPr/>
        </p:nvSpPr>
        <p:spPr>
          <a:xfrm>
            <a:off x="1204906" y="181173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7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1208828" y="181565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1291719" y="17213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/>
          <p:nvPr/>
        </p:nvSpPr>
        <p:spPr>
          <a:xfrm>
            <a:off x="1295642" y="17252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" name="object 3105"/>
          <p:cNvSpPr/>
          <p:nvPr/>
        </p:nvSpPr>
        <p:spPr>
          <a:xfrm>
            <a:off x="1378533" y="162653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1382455" y="163045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9" y="8595"/>
                </a:lnTo>
                <a:lnTo>
                  <a:pt x="24159" y="15564"/>
                </a:lnTo>
                <a:lnTo>
                  <a:pt x="19861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/>
          <p:nvPr/>
        </p:nvSpPr>
        <p:spPr>
          <a:xfrm>
            <a:off x="1487048" y="177794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8" name="object 3108"/>
          <p:cNvSpPr/>
          <p:nvPr/>
        </p:nvSpPr>
        <p:spPr>
          <a:xfrm>
            <a:off x="1490971" y="178187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" name="object 3109"/>
          <p:cNvSpPr/>
          <p:nvPr/>
        </p:nvSpPr>
        <p:spPr>
          <a:xfrm>
            <a:off x="1530455" y="179432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/>
          <p:nvPr/>
        </p:nvSpPr>
        <p:spPr>
          <a:xfrm>
            <a:off x="1534378" y="179825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" name="object 3111"/>
          <p:cNvSpPr/>
          <p:nvPr/>
        </p:nvSpPr>
        <p:spPr>
          <a:xfrm>
            <a:off x="1573862" y="1707205"/>
            <a:ext cx="97114" cy="755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2" name="object 3112"/>
          <p:cNvSpPr/>
          <p:nvPr/>
        </p:nvSpPr>
        <p:spPr>
          <a:xfrm>
            <a:off x="1725784" y="173986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1729708" y="174378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/>
          <p:nvPr/>
        </p:nvSpPr>
        <p:spPr>
          <a:xfrm>
            <a:off x="1769294" y="1583024"/>
            <a:ext cx="249037" cy="15618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15" name="object 3115"/>
          <p:cNvSpPr/>
          <p:nvPr/>
        </p:nvSpPr>
        <p:spPr>
          <a:xfrm>
            <a:off x="2246766" y="15503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5" y="20617"/>
                </a:lnTo>
                <a:lnTo>
                  <a:pt x="32005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6" name="object 3116"/>
          <p:cNvSpPr/>
          <p:nvPr/>
        </p:nvSpPr>
        <p:spPr>
          <a:xfrm>
            <a:off x="2250689" y="155428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6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6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2507308" y="171150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7" y="0"/>
                </a:lnTo>
                <a:lnTo>
                  <a:pt x="0" y="11388"/>
                </a:lnTo>
                <a:lnTo>
                  <a:pt x="0" y="20618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5" y="20618"/>
                </a:lnTo>
                <a:lnTo>
                  <a:pt x="32005" y="11388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2511231" y="171542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/>
          <p:nvPr/>
        </p:nvSpPr>
        <p:spPr>
          <a:xfrm>
            <a:off x="2724342" y="156991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0" name="object 3120"/>
          <p:cNvSpPr/>
          <p:nvPr/>
        </p:nvSpPr>
        <p:spPr>
          <a:xfrm>
            <a:off x="2728263" y="157384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3"/>
                </a:lnTo>
                <a:lnTo>
                  <a:pt x="19862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/>
          <p:nvPr/>
        </p:nvSpPr>
        <p:spPr>
          <a:xfrm>
            <a:off x="2854562" y="148177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2" name="object 3122"/>
          <p:cNvSpPr/>
          <p:nvPr/>
        </p:nvSpPr>
        <p:spPr>
          <a:xfrm>
            <a:off x="2858483" y="148569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" name="object 3123"/>
          <p:cNvSpPr/>
          <p:nvPr/>
        </p:nvSpPr>
        <p:spPr>
          <a:xfrm>
            <a:off x="2984781" y="132698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/>
          <p:nvPr/>
        </p:nvSpPr>
        <p:spPr>
          <a:xfrm>
            <a:off x="2988703" y="133090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" name="object 3125"/>
          <p:cNvSpPr/>
          <p:nvPr/>
        </p:nvSpPr>
        <p:spPr>
          <a:xfrm>
            <a:off x="3006484" y="139782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6"/>
                </a:lnTo>
                <a:lnTo>
                  <a:pt x="20617" y="32006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3010407" y="140174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3028187" y="123371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/>
          <p:nvPr/>
        </p:nvSpPr>
        <p:spPr>
          <a:xfrm>
            <a:off x="3032110" y="123763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" name="object 3129"/>
          <p:cNvSpPr/>
          <p:nvPr/>
        </p:nvSpPr>
        <p:spPr>
          <a:xfrm>
            <a:off x="3049890" y="119041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7"/>
                </a:lnTo>
                <a:lnTo>
                  <a:pt x="11386" y="32004"/>
                </a:lnTo>
                <a:lnTo>
                  <a:pt x="20617" y="32004"/>
                </a:lnTo>
                <a:lnTo>
                  <a:pt x="32004" y="20617"/>
                </a:lnTo>
                <a:lnTo>
                  <a:pt x="32004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0" name="object 3130"/>
          <p:cNvSpPr/>
          <p:nvPr/>
        </p:nvSpPr>
        <p:spPr>
          <a:xfrm>
            <a:off x="3053813" y="119433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/>
          <p:nvPr/>
        </p:nvSpPr>
        <p:spPr>
          <a:xfrm>
            <a:off x="3071594" y="101084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7"/>
                </a:lnTo>
                <a:lnTo>
                  <a:pt x="11387" y="32005"/>
                </a:lnTo>
                <a:lnTo>
                  <a:pt x="20617" y="32005"/>
                </a:lnTo>
                <a:lnTo>
                  <a:pt x="32004" y="20617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2" name="object 3132"/>
          <p:cNvSpPr/>
          <p:nvPr/>
        </p:nvSpPr>
        <p:spPr>
          <a:xfrm>
            <a:off x="3075517" y="1014767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/>
          <p:nvPr/>
        </p:nvSpPr>
        <p:spPr>
          <a:xfrm>
            <a:off x="3093297" y="942252"/>
            <a:ext cx="205733" cy="2260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34" name="object 3134"/>
          <p:cNvSpPr/>
          <p:nvPr/>
        </p:nvSpPr>
        <p:spPr>
          <a:xfrm>
            <a:off x="3288729" y="87836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7"/>
                </a:lnTo>
                <a:lnTo>
                  <a:pt x="0" y="20618"/>
                </a:lnTo>
                <a:lnTo>
                  <a:pt x="11387" y="32006"/>
                </a:lnTo>
                <a:lnTo>
                  <a:pt x="20617" y="32006"/>
                </a:lnTo>
                <a:lnTo>
                  <a:pt x="32005" y="20618"/>
                </a:lnTo>
                <a:lnTo>
                  <a:pt x="32005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5" name="object 3135"/>
          <p:cNvSpPr/>
          <p:nvPr/>
        </p:nvSpPr>
        <p:spPr>
          <a:xfrm>
            <a:off x="3292652" y="88229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" name="object 3136"/>
          <p:cNvSpPr/>
          <p:nvPr/>
        </p:nvSpPr>
        <p:spPr>
          <a:xfrm>
            <a:off x="3310433" y="88645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4" y="20618"/>
                </a:lnTo>
                <a:lnTo>
                  <a:pt x="32004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/>
          <p:nvPr/>
        </p:nvSpPr>
        <p:spPr>
          <a:xfrm>
            <a:off x="3314355" y="89038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2" y="4297"/>
                </a:moveTo>
                <a:lnTo>
                  <a:pt x="24160" y="8595"/>
                </a:lnTo>
                <a:lnTo>
                  <a:pt x="24160" y="15564"/>
                </a:lnTo>
                <a:lnTo>
                  <a:pt x="19862" y="19862"/>
                </a:lnTo>
                <a:lnTo>
                  <a:pt x="15564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4" y="0"/>
                </a:lnTo>
                <a:lnTo>
                  <a:pt x="19862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" name="object 3138"/>
          <p:cNvSpPr/>
          <p:nvPr/>
        </p:nvSpPr>
        <p:spPr>
          <a:xfrm>
            <a:off x="3332136" y="7981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7" y="0"/>
                </a:moveTo>
                <a:lnTo>
                  <a:pt x="11387" y="0"/>
                </a:lnTo>
                <a:lnTo>
                  <a:pt x="0" y="11386"/>
                </a:lnTo>
                <a:lnTo>
                  <a:pt x="0" y="20616"/>
                </a:lnTo>
                <a:lnTo>
                  <a:pt x="11387" y="32004"/>
                </a:lnTo>
                <a:lnTo>
                  <a:pt x="20617" y="32004"/>
                </a:lnTo>
                <a:lnTo>
                  <a:pt x="32003" y="20616"/>
                </a:lnTo>
                <a:lnTo>
                  <a:pt x="32003" y="11386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/>
          <p:nvPr/>
        </p:nvSpPr>
        <p:spPr>
          <a:xfrm>
            <a:off x="3336059" y="80202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7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0" name="object 3140"/>
          <p:cNvSpPr/>
          <p:nvPr/>
        </p:nvSpPr>
        <p:spPr>
          <a:xfrm>
            <a:off x="3353840" y="80957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20616" y="0"/>
                </a:moveTo>
                <a:lnTo>
                  <a:pt x="11386" y="0"/>
                </a:lnTo>
                <a:lnTo>
                  <a:pt x="0" y="11386"/>
                </a:lnTo>
                <a:lnTo>
                  <a:pt x="0" y="20618"/>
                </a:lnTo>
                <a:lnTo>
                  <a:pt x="11386" y="32005"/>
                </a:lnTo>
                <a:lnTo>
                  <a:pt x="20616" y="32005"/>
                </a:lnTo>
                <a:lnTo>
                  <a:pt x="32003" y="20618"/>
                </a:lnTo>
                <a:lnTo>
                  <a:pt x="32003" y="11386"/>
                </a:lnTo>
                <a:lnTo>
                  <a:pt x="2061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/>
          <p:nvPr/>
        </p:nvSpPr>
        <p:spPr>
          <a:xfrm>
            <a:off x="3357762" y="81349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19861" y="4298"/>
                </a:moveTo>
                <a:lnTo>
                  <a:pt x="24158" y="8595"/>
                </a:lnTo>
                <a:lnTo>
                  <a:pt x="24158" y="15564"/>
                </a:lnTo>
                <a:lnTo>
                  <a:pt x="19861" y="19862"/>
                </a:lnTo>
                <a:lnTo>
                  <a:pt x="15563" y="24160"/>
                </a:lnTo>
                <a:lnTo>
                  <a:pt x="8595" y="24160"/>
                </a:lnTo>
                <a:lnTo>
                  <a:pt x="4297" y="19862"/>
                </a:lnTo>
                <a:lnTo>
                  <a:pt x="0" y="15564"/>
                </a:lnTo>
                <a:lnTo>
                  <a:pt x="0" y="8595"/>
                </a:lnTo>
                <a:lnTo>
                  <a:pt x="4297" y="4298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8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2" name="object 3142"/>
          <p:cNvSpPr/>
          <p:nvPr/>
        </p:nvSpPr>
        <p:spPr>
          <a:xfrm>
            <a:off x="712723" y="496846"/>
            <a:ext cx="0" cy="1847214"/>
          </a:xfrm>
          <a:custGeom>
            <a:avLst/>
            <a:gdLst/>
            <a:ahLst/>
            <a:cxnLst/>
            <a:rect l="l" t="t" r="r" b="b"/>
            <a:pathLst>
              <a:path w="0" h="1847214">
                <a:moveTo>
                  <a:pt x="0" y="1847068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/>
          <p:nvPr/>
        </p:nvSpPr>
        <p:spPr>
          <a:xfrm>
            <a:off x="696139" y="229160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" name="object 3144"/>
          <p:cNvSpPr/>
          <p:nvPr/>
        </p:nvSpPr>
        <p:spPr>
          <a:xfrm>
            <a:off x="696139" y="218267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" name="object 3145"/>
          <p:cNvSpPr/>
          <p:nvPr/>
        </p:nvSpPr>
        <p:spPr>
          <a:xfrm>
            <a:off x="696139" y="207374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/>
          <p:nvPr/>
        </p:nvSpPr>
        <p:spPr>
          <a:xfrm>
            <a:off x="696139" y="196481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" name="object 3147"/>
          <p:cNvSpPr/>
          <p:nvPr/>
        </p:nvSpPr>
        <p:spPr>
          <a:xfrm>
            <a:off x="696139" y="185599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696139" y="174706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/>
          <p:nvPr/>
        </p:nvSpPr>
        <p:spPr>
          <a:xfrm>
            <a:off x="696139" y="163813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" name="object 3150"/>
          <p:cNvSpPr/>
          <p:nvPr/>
        </p:nvSpPr>
        <p:spPr>
          <a:xfrm>
            <a:off x="696139" y="152930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696139" y="142038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/>
          <p:nvPr/>
        </p:nvSpPr>
        <p:spPr>
          <a:xfrm>
            <a:off x="696139" y="131145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" name="object 3153"/>
          <p:cNvSpPr/>
          <p:nvPr/>
        </p:nvSpPr>
        <p:spPr>
          <a:xfrm>
            <a:off x="696139" y="120262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" name="object 3154"/>
          <p:cNvSpPr/>
          <p:nvPr/>
        </p:nvSpPr>
        <p:spPr>
          <a:xfrm>
            <a:off x="696139" y="109369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" name="object 3155"/>
          <p:cNvSpPr/>
          <p:nvPr/>
        </p:nvSpPr>
        <p:spPr>
          <a:xfrm>
            <a:off x="696139" y="98477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" name="object 3156"/>
          <p:cNvSpPr/>
          <p:nvPr/>
        </p:nvSpPr>
        <p:spPr>
          <a:xfrm>
            <a:off x="696139" y="87594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" name="object 3157"/>
          <p:cNvSpPr/>
          <p:nvPr/>
        </p:nvSpPr>
        <p:spPr>
          <a:xfrm>
            <a:off x="696139" y="76701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" name="object 3158"/>
          <p:cNvSpPr/>
          <p:nvPr/>
        </p:nvSpPr>
        <p:spPr>
          <a:xfrm>
            <a:off x="696139" y="65808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" name="object 3159"/>
          <p:cNvSpPr/>
          <p:nvPr/>
        </p:nvSpPr>
        <p:spPr>
          <a:xfrm>
            <a:off x="696139" y="54926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 h="0">
                <a:moveTo>
                  <a:pt x="16584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679554" y="22916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/>
          <p:nvPr/>
        </p:nvSpPr>
        <p:spPr>
          <a:xfrm>
            <a:off x="679554" y="207374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2" name="object 3162"/>
          <p:cNvSpPr/>
          <p:nvPr/>
        </p:nvSpPr>
        <p:spPr>
          <a:xfrm>
            <a:off x="679554" y="18559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679554" y="163813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679554" y="142038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/>
          <p:nvPr/>
        </p:nvSpPr>
        <p:spPr>
          <a:xfrm>
            <a:off x="679554" y="120262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6" name="object 3166"/>
          <p:cNvSpPr/>
          <p:nvPr/>
        </p:nvSpPr>
        <p:spPr>
          <a:xfrm>
            <a:off x="679554" y="98477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679554" y="7670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169" y="0"/>
                </a:moveTo>
                <a:lnTo>
                  <a:pt x="0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 txBox="1"/>
          <p:nvPr/>
        </p:nvSpPr>
        <p:spPr>
          <a:xfrm>
            <a:off x="558361" y="703453"/>
            <a:ext cx="117475" cy="16497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Arial"/>
              <a:cs typeface="Arial"/>
            </a:endParaRPr>
          </a:p>
          <a:p>
            <a:pPr marL="58419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69" name="object 3169"/>
          <p:cNvSpPr txBox="1"/>
          <p:nvPr/>
        </p:nvSpPr>
        <p:spPr>
          <a:xfrm>
            <a:off x="447259" y="966166"/>
            <a:ext cx="108585" cy="9086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25">
                <a:latin typeface="Arial"/>
                <a:cs typeface="Arial"/>
              </a:rPr>
              <a:t>Top </a:t>
            </a:r>
            <a:r>
              <a:rPr dirty="0" sz="650">
                <a:latin typeface="Arial"/>
                <a:cs typeface="Arial"/>
              </a:rPr>
              <a:t>0.01% wealth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share</a:t>
            </a:r>
            <a:endParaRPr sz="650">
              <a:latin typeface="Arial"/>
              <a:cs typeface="Arial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712723" y="2343914"/>
            <a:ext cx="2840355" cy="0"/>
          </a:xfrm>
          <a:custGeom>
            <a:avLst/>
            <a:gdLst/>
            <a:ahLst/>
            <a:cxnLst/>
            <a:rect l="l" t="t" r="r" b="b"/>
            <a:pathLst>
              <a:path w="2840354" h="0">
                <a:moveTo>
                  <a:pt x="0" y="0"/>
                </a:moveTo>
                <a:lnTo>
                  <a:pt x="2839753" y="0"/>
                </a:lnTo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" name="object 3171"/>
          <p:cNvSpPr/>
          <p:nvPr/>
        </p:nvSpPr>
        <p:spPr>
          <a:xfrm>
            <a:off x="873655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1307721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/>
          <p:nvPr/>
        </p:nvSpPr>
        <p:spPr>
          <a:xfrm>
            <a:off x="1741890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" name="object 3174"/>
          <p:cNvSpPr/>
          <p:nvPr/>
        </p:nvSpPr>
        <p:spPr>
          <a:xfrm>
            <a:off x="2176058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2610123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 txBox="1"/>
          <p:nvPr/>
        </p:nvSpPr>
        <p:spPr>
          <a:xfrm>
            <a:off x="2505413" y="2361842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1985</a:t>
            </a:r>
            <a:endParaRPr sz="650">
              <a:latin typeface="Arial"/>
              <a:cs typeface="Arial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3044292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" name="object 3178"/>
          <p:cNvSpPr txBox="1"/>
          <p:nvPr/>
        </p:nvSpPr>
        <p:spPr>
          <a:xfrm>
            <a:off x="2939581" y="2361842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2005</a:t>
            </a:r>
            <a:endParaRPr sz="650">
              <a:latin typeface="Arial"/>
              <a:cs typeface="Arial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3478358" y="2341560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24"/>
                </a:moveTo>
                <a:lnTo>
                  <a:pt x="0" y="0"/>
                </a:lnTo>
              </a:path>
            </a:pathLst>
          </a:custGeom>
          <a:ln w="47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 txBox="1"/>
          <p:nvPr/>
        </p:nvSpPr>
        <p:spPr>
          <a:xfrm>
            <a:off x="3373647" y="2361842"/>
            <a:ext cx="209550" cy="12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2025</a:t>
            </a:r>
            <a:endParaRPr sz="650">
              <a:latin typeface="Arial"/>
              <a:cs typeface="Arial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474425" y="2532109"/>
            <a:ext cx="3047365" cy="149860"/>
          </a:xfrm>
          <a:custGeom>
            <a:avLst/>
            <a:gdLst/>
            <a:ahLst/>
            <a:cxnLst/>
            <a:rect l="l" t="t" r="r" b="b"/>
            <a:pathLst>
              <a:path w="3047365" h="149860">
                <a:moveTo>
                  <a:pt x="0" y="0"/>
                </a:moveTo>
                <a:lnTo>
                  <a:pt x="3047106" y="0"/>
                </a:lnTo>
                <a:lnTo>
                  <a:pt x="3047106" y="149414"/>
                </a:lnTo>
                <a:lnTo>
                  <a:pt x="0" y="149414"/>
                </a:lnTo>
                <a:lnTo>
                  <a:pt x="0" y="0"/>
                </a:lnTo>
                <a:close/>
              </a:path>
            </a:pathLst>
          </a:custGeom>
          <a:ln w="4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" name="object 3182"/>
          <p:cNvSpPr/>
          <p:nvPr/>
        </p:nvSpPr>
        <p:spPr>
          <a:xfrm>
            <a:off x="507771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3" name="object 3183"/>
          <p:cNvSpPr/>
          <p:nvPr/>
        </p:nvSpPr>
        <p:spPr>
          <a:xfrm>
            <a:off x="555374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4" name="object 3184"/>
          <p:cNvSpPr/>
          <p:nvPr/>
        </p:nvSpPr>
        <p:spPr>
          <a:xfrm>
            <a:off x="572061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" name="object 3185"/>
          <p:cNvSpPr/>
          <p:nvPr/>
        </p:nvSpPr>
        <p:spPr>
          <a:xfrm>
            <a:off x="619768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" name="object 3186"/>
          <p:cNvSpPr/>
          <p:nvPr/>
        </p:nvSpPr>
        <p:spPr>
          <a:xfrm>
            <a:off x="636455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684059" y="26068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1740" y="-3573"/>
                </a:moveTo>
                <a:lnTo>
                  <a:pt x="1740" y="3573"/>
                </a:lnTo>
              </a:path>
            </a:pathLst>
          </a:custGeom>
          <a:ln w="3480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/>
          <p:nvPr/>
        </p:nvSpPr>
        <p:spPr>
          <a:xfrm>
            <a:off x="583676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7" y="0"/>
                </a:lnTo>
                <a:lnTo>
                  <a:pt x="0" y="9947"/>
                </a:lnTo>
                <a:lnTo>
                  <a:pt x="0" y="18012"/>
                </a:lnTo>
                <a:lnTo>
                  <a:pt x="9947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007A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9" name="object 3189"/>
          <p:cNvSpPr/>
          <p:nvPr/>
        </p:nvSpPr>
        <p:spPr>
          <a:xfrm>
            <a:off x="587598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6535" y="3579"/>
                </a:moveTo>
                <a:lnTo>
                  <a:pt x="20113" y="7157"/>
                </a:lnTo>
                <a:lnTo>
                  <a:pt x="20113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007A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" name="object 3190"/>
          <p:cNvSpPr/>
          <p:nvPr/>
        </p:nvSpPr>
        <p:spPr>
          <a:xfrm>
            <a:off x="125469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/>
          <p:nvPr/>
        </p:nvSpPr>
        <p:spPr>
          <a:xfrm>
            <a:off x="1302295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228" y="-3573"/>
                </a:moveTo>
                <a:lnTo>
                  <a:pt x="1228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" name="object 3192"/>
          <p:cNvSpPr/>
          <p:nvPr/>
        </p:nvSpPr>
        <p:spPr>
          <a:xfrm>
            <a:off x="131898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1366689" y="26068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1177" y="-3573"/>
                </a:moveTo>
                <a:lnTo>
                  <a:pt x="1177" y="3573"/>
                </a:lnTo>
              </a:path>
            </a:pathLst>
          </a:custGeom>
          <a:ln w="3175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1383376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271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/>
          <p:nvPr/>
        </p:nvSpPr>
        <p:spPr>
          <a:xfrm>
            <a:off x="1430979" y="26068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583" y="0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6" name="object 3196"/>
          <p:cNvSpPr/>
          <p:nvPr/>
        </p:nvSpPr>
        <p:spPr>
          <a:xfrm>
            <a:off x="1330596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1" y="0"/>
                </a:moveTo>
                <a:lnTo>
                  <a:pt x="9948" y="0"/>
                </a:lnTo>
                <a:lnTo>
                  <a:pt x="0" y="9947"/>
                </a:lnTo>
                <a:lnTo>
                  <a:pt x="0" y="18012"/>
                </a:lnTo>
                <a:lnTo>
                  <a:pt x="9948" y="27960"/>
                </a:lnTo>
                <a:lnTo>
                  <a:pt x="18011" y="27960"/>
                </a:lnTo>
                <a:lnTo>
                  <a:pt x="27959" y="18012"/>
                </a:lnTo>
                <a:lnTo>
                  <a:pt x="27959" y="9947"/>
                </a:lnTo>
                <a:lnTo>
                  <a:pt x="18011" y="0"/>
                </a:lnTo>
                <a:close/>
              </a:path>
            </a:pathLst>
          </a:custGeom>
          <a:solidFill>
            <a:srgbClr val="66B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/>
          <p:nvPr/>
        </p:nvSpPr>
        <p:spPr>
          <a:xfrm>
            <a:off x="1334519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66B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8" name="object 3198"/>
          <p:cNvSpPr/>
          <p:nvPr/>
        </p:nvSpPr>
        <p:spPr>
          <a:xfrm>
            <a:off x="2054028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210163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2149235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/>
          <p:nvPr/>
        </p:nvSpPr>
        <p:spPr>
          <a:xfrm>
            <a:off x="2196942" y="2606816"/>
            <a:ext cx="33655" cy="0"/>
          </a:xfrm>
          <a:custGeom>
            <a:avLst/>
            <a:gdLst/>
            <a:ahLst/>
            <a:cxnLst/>
            <a:rect l="l" t="t" r="r" b="b"/>
            <a:pathLst>
              <a:path w="33655" h="0">
                <a:moveTo>
                  <a:pt x="0" y="0"/>
                </a:moveTo>
                <a:lnTo>
                  <a:pt x="33373" y="0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" name="object 3202"/>
          <p:cNvSpPr/>
          <p:nvPr/>
        </p:nvSpPr>
        <p:spPr>
          <a:xfrm>
            <a:off x="2129933" y="259283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18010" y="0"/>
                </a:moveTo>
                <a:lnTo>
                  <a:pt x="9946" y="0"/>
                </a:lnTo>
                <a:lnTo>
                  <a:pt x="0" y="9947"/>
                </a:lnTo>
                <a:lnTo>
                  <a:pt x="0" y="18012"/>
                </a:lnTo>
                <a:lnTo>
                  <a:pt x="9946" y="27960"/>
                </a:lnTo>
                <a:lnTo>
                  <a:pt x="18010" y="27960"/>
                </a:lnTo>
                <a:lnTo>
                  <a:pt x="27958" y="18012"/>
                </a:lnTo>
                <a:lnTo>
                  <a:pt x="27958" y="9947"/>
                </a:lnTo>
                <a:lnTo>
                  <a:pt x="18010" y="0"/>
                </a:lnTo>
                <a:close/>
              </a:path>
            </a:pathLst>
          </a:custGeom>
          <a:solidFill>
            <a:srgbClr val="A9AF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3" name="object 3203"/>
          <p:cNvSpPr/>
          <p:nvPr/>
        </p:nvSpPr>
        <p:spPr>
          <a:xfrm>
            <a:off x="2133855" y="259675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16535" y="3579"/>
                </a:moveTo>
                <a:lnTo>
                  <a:pt x="20114" y="7157"/>
                </a:lnTo>
                <a:lnTo>
                  <a:pt x="20114" y="12958"/>
                </a:lnTo>
                <a:lnTo>
                  <a:pt x="16535" y="16536"/>
                </a:lnTo>
                <a:lnTo>
                  <a:pt x="12957" y="20114"/>
                </a:lnTo>
                <a:lnTo>
                  <a:pt x="7156" y="20114"/>
                </a:lnTo>
                <a:lnTo>
                  <a:pt x="3578" y="16536"/>
                </a:lnTo>
                <a:lnTo>
                  <a:pt x="0" y="12958"/>
                </a:lnTo>
                <a:lnTo>
                  <a:pt x="0" y="7157"/>
                </a:lnTo>
                <a:lnTo>
                  <a:pt x="3578" y="3579"/>
                </a:lnTo>
                <a:lnTo>
                  <a:pt x="7156" y="0"/>
                </a:lnTo>
                <a:lnTo>
                  <a:pt x="12957" y="0"/>
                </a:lnTo>
                <a:lnTo>
                  <a:pt x="16535" y="3579"/>
                </a:lnTo>
              </a:path>
            </a:pathLst>
          </a:custGeom>
          <a:ln w="7147">
            <a:solidFill>
              <a:srgbClr val="A9AF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2849576" y="2606816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79769" y="0"/>
                </a:lnTo>
              </a:path>
            </a:pathLst>
          </a:custGeom>
          <a:ln w="10006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2923459" y="259081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20617" y="0"/>
                </a:moveTo>
                <a:lnTo>
                  <a:pt x="11386" y="0"/>
                </a:lnTo>
                <a:lnTo>
                  <a:pt x="0" y="11387"/>
                </a:lnTo>
                <a:lnTo>
                  <a:pt x="0" y="20618"/>
                </a:lnTo>
                <a:lnTo>
                  <a:pt x="11386" y="32005"/>
                </a:lnTo>
                <a:lnTo>
                  <a:pt x="20617" y="32005"/>
                </a:lnTo>
                <a:lnTo>
                  <a:pt x="32003" y="20618"/>
                </a:lnTo>
                <a:lnTo>
                  <a:pt x="32003" y="11387"/>
                </a:lnTo>
                <a:lnTo>
                  <a:pt x="206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2927381" y="259473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19861" y="4297"/>
                </a:moveTo>
                <a:lnTo>
                  <a:pt x="24158" y="8595"/>
                </a:lnTo>
                <a:lnTo>
                  <a:pt x="24158" y="15563"/>
                </a:lnTo>
                <a:lnTo>
                  <a:pt x="19861" y="19861"/>
                </a:lnTo>
                <a:lnTo>
                  <a:pt x="15563" y="24159"/>
                </a:lnTo>
                <a:lnTo>
                  <a:pt x="8595" y="24159"/>
                </a:lnTo>
                <a:lnTo>
                  <a:pt x="4297" y="19861"/>
                </a:lnTo>
                <a:lnTo>
                  <a:pt x="0" y="15563"/>
                </a:lnTo>
                <a:lnTo>
                  <a:pt x="0" y="8595"/>
                </a:lnTo>
                <a:lnTo>
                  <a:pt x="4297" y="4297"/>
                </a:lnTo>
                <a:lnTo>
                  <a:pt x="8595" y="0"/>
                </a:lnTo>
                <a:lnTo>
                  <a:pt x="15563" y="0"/>
                </a:lnTo>
                <a:lnTo>
                  <a:pt x="19861" y="4297"/>
                </a:lnTo>
              </a:path>
            </a:pathLst>
          </a:custGeom>
          <a:ln w="7147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 txBox="1"/>
          <p:nvPr/>
        </p:nvSpPr>
        <p:spPr>
          <a:xfrm>
            <a:off x="722853" y="2361842"/>
            <a:ext cx="1558290" cy="2965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8419">
              <a:lnSpc>
                <a:spcPct val="100000"/>
              </a:lnSpc>
              <a:spcBef>
                <a:spcPts val="100"/>
              </a:spcBef>
              <a:tabLst>
                <a:tab pos="492759" algn="l"/>
                <a:tab pos="926465" algn="l"/>
                <a:tab pos="1360805" algn="l"/>
              </a:tabLst>
            </a:pPr>
            <a:r>
              <a:rPr dirty="0" sz="650">
                <a:latin typeface="Arial"/>
                <a:cs typeface="Arial"/>
              </a:rPr>
              <a:t>1905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1925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1945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1965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759460" algn="l"/>
              </a:tabLst>
            </a:pPr>
            <a:r>
              <a:rPr dirty="0" sz="500" spc="10">
                <a:latin typeface="Arial"/>
                <a:cs typeface="Arial"/>
              </a:rPr>
              <a:t>US </a:t>
            </a:r>
            <a:r>
              <a:rPr dirty="0" sz="500" spc="5">
                <a:latin typeface="Arial"/>
                <a:cs typeface="Arial"/>
              </a:rPr>
              <a:t>(tax</a:t>
            </a:r>
            <a:r>
              <a:rPr dirty="0" sz="500" spc="1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units)	</a:t>
            </a:r>
            <a:r>
              <a:rPr dirty="0" sz="500" spc="10">
                <a:latin typeface="Arial"/>
                <a:cs typeface="Arial"/>
              </a:rPr>
              <a:t>US </a:t>
            </a:r>
            <a:r>
              <a:rPr dirty="0" sz="500" spc="5">
                <a:latin typeface="Arial"/>
                <a:cs typeface="Arial"/>
              </a:rPr>
              <a:t>(equal</a:t>
            </a:r>
            <a:r>
              <a:rPr dirty="0" sz="500" spc="-5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split)</a:t>
            </a:r>
            <a:endParaRPr sz="500">
              <a:latin typeface="Arial"/>
              <a:cs typeface="Arial"/>
            </a:endParaRPr>
          </a:p>
        </p:txBody>
      </p:sp>
      <p:sp>
        <p:nvSpPr>
          <p:cNvPr id="3208" name="object 3208"/>
          <p:cNvSpPr txBox="1"/>
          <p:nvPr/>
        </p:nvSpPr>
        <p:spPr>
          <a:xfrm>
            <a:off x="2269110" y="2553414"/>
            <a:ext cx="47434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0">
                <a:latin typeface="Arial"/>
                <a:cs typeface="Arial"/>
              </a:rPr>
              <a:t>FR </a:t>
            </a:r>
            <a:r>
              <a:rPr dirty="0" sz="500" spc="5">
                <a:latin typeface="Arial"/>
                <a:cs typeface="Arial"/>
              </a:rPr>
              <a:t>(equal</a:t>
            </a:r>
            <a:r>
              <a:rPr dirty="0" sz="500" spc="-4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split)</a:t>
            </a:r>
            <a:endParaRPr sz="500">
              <a:latin typeface="Arial"/>
              <a:cs typeface="Arial"/>
            </a:endParaRPr>
          </a:p>
        </p:txBody>
      </p:sp>
      <p:sp>
        <p:nvSpPr>
          <p:cNvPr id="3209" name="object 3209"/>
          <p:cNvSpPr txBox="1"/>
          <p:nvPr/>
        </p:nvSpPr>
        <p:spPr>
          <a:xfrm>
            <a:off x="3064658" y="2553414"/>
            <a:ext cx="429895" cy="1047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00" spc="15">
                <a:latin typeface="Arial"/>
                <a:cs typeface="Arial"/>
              </a:rPr>
              <a:t>CH </a:t>
            </a:r>
            <a:r>
              <a:rPr dirty="0" sz="500" spc="5">
                <a:latin typeface="Arial"/>
                <a:cs typeface="Arial"/>
              </a:rPr>
              <a:t>(tax</a:t>
            </a:r>
            <a:r>
              <a:rPr dirty="0" sz="500" spc="-60">
                <a:latin typeface="Arial"/>
                <a:cs typeface="Arial"/>
              </a:rPr>
              <a:t> </a:t>
            </a:r>
            <a:r>
              <a:rPr dirty="0" sz="500" spc="5">
                <a:latin typeface="Arial"/>
                <a:cs typeface="Arial"/>
              </a:rPr>
              <a:t>units)</a:t>
            </a:r>
            <a:endParaRPr sz="500">
              <a:latin typeface="Arial"/>
              <a:cs typeface="Arial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613121" y="3035005"/>
            <a:ext cx="341339" cy="985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348046" y="3035005"/>
            <a:ext cx="259079" cy="97790"/>
          </a:xfrm>
          <a:custGeom>
            <a:avLst/>
            <a:gdLst/>
            <a:ahLst/>
            <a:cxnLst/>
            <a:rect l="l" t="t" r="r" b="b"/>
            <a:pathLst>
              <a:path w="259079" h="97789">
                <a:moveTo>
                  <a:pt x="206523" y="0"/>
                </a:moveTo>
                <a:lnTo>
                  <a:pt x="19628" y="0"/>
                </a:lnTo>
                <a:lnTo>
                  <a:pt x="0" y="97731"/>
                </a:lnTo>
                <a:lnTo>
                  <a:pt x="74516" y="97731"/>
                </a:lnTo>
                <a:lnTo>
                  <a:pt x="79397" y="73303"/>
                </a:lnTo>
                <a:lnTo>
                  <a:pt x="35399" y="73303"/>
                </a:lnTo>
                <a:lnTo>
                  <a:pt x="38068" y="59863"/>
                </a:lnTo>
                <a:lnTo>
                  <a:pt x="82050" y="59863"/>
                </a:lnTo>
                <a:lnTo>
                  <a:pt x="86478" y="37869"/>
                </a:lnTo>
                <a:lnTo>
                  <a:pt x="42485" y="37869"/>
                </a:lnTo>
                <a:lnTo>
                  <a:pt x="45148" y="24430"/>
                </a:lnTo>
                <a:lnTo>
                  <a:pt x="201542" y="24430"/>
                </a:lnTo>
                <a:lnTo>
                  <a:pt x="206523" y="0"/>
                </a:lnTo>
                <a:close/>
              </a:path>
              <a:path w="259079" h="97789">
                <a:moveTo>
                  <a:pt x="145425" y="24430"/>
                </a:moveTo>
                <a:lnTo>
                  <a:pt x="114884" y="24430"/>
                </a:lnTo>
                <a:lnTo>
                  <a:pt x="100162" y="97731"/>
                </a:lnTo>
                <a:lnTo>
                  <a:pt x="130705" y="97731"/>
                </a:lnTo>
                <a:lnTo>
                  <a:pt x="145425" y="24430"/>
                </a:lnTo>
                <a:close/>
              </a:path>
              <a:path w="259079" h="97789">
                <a:moveTo>
                  <a:pt x="201542" y="24430"/>
                </a:moveTo>
                <a:lnTo>
                  <a:pt x="171067" y="24430"/>
                </a:lnTo>
                <a:lnTo>
                  <a:pt x="156347" y="97731"/>
                </a:lnTo>
                <a:lnTo>
                  <a:pt x="186896" y="97731"/>
                </a:lnTo>
                <a:lnTo>
                  <a:pt x="194433" y="59863"/>
                </a:lnTo>
                <a:lnTo>
                  <a:pt x="247028" y="59863"/>
                </a:lnTo>
                <a:lnTo>
                  <a:pt x="251447" y="37869"/>
                </a:lnTo>
                <a:lnTo>
                  <a:pt x="198802" y="37869"/>
                </a:lnTo>
                <a:lnTo>
                  <a:pt x="201542" y="24430"/>
                </a:lnTo>
                <a:close/>
              </a:path>
              <a:path w="259079" h="97789">
                <a:moveTo>
                  <a:pt x="247028" y="59863"/>
                </a:moveTo>
                <a:lnTo>
                  <a:pt x="216415" y="59863"/>
                </a:lnTo>
                <a:lnTo>
                  <a:pt x="208878" y="97731"/>
                </a:lnTo>
                <a:lnTo>
                  <a:pt x="239419" y="97731"/>
                </a:lnTo>
                <a:lnTo>
                  <a:pt x="247028" y="59863"/>
                </a:lnTo>
                <a:close/>
              </a:path>
              <a:path w="259079" h="97789">
                <a:moveTo>
                  <a:pt x="259056" y="0"/>
                </a:moveTo>
                <a:lnTo>
                  <a:pt x="228512" y="0"/>
                </a:lnTo>
                <a:lnTo>
                  <a:pt x="220790" y="37869"/>
                </a:lnTo>
                <a:lnTo>
                  <a:pt x="251447" y="37869"/>
                </a:lnTo>
                <a:lnTo>
                  <a:pt x="25905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 txBox="1"/>
          <p:nvPr/>
        </p:nvSpPr>
        <p:spPr>
          <a:xfrm>
            <a:off x="1850351" y="2856843"/>
            <a:ext cx="3582035" cy="30226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800" spc="-5">
                <a:latin typeface="Arial"/>
                <a:cs typeface="Arial"/>
              </a:rPr>
              <a:t>Quellen:  wid.world, Föllmi &amp; </a:t>
            </a:r>
            <a:r>
              <a:rPr dirty="0" sz="800">
                <a:latin typeface="Arial"/>
                <a:cs typeface="Arial"/>
              </a:rPr>
              <a:t>Martínez </a:t>
            </a:r>
            <a:r>
              <a:rPr dirty="0" sz="800" spc="-5">
                <a:latin typeface="Arial"/>
                <a:cs typeface="Arial"/>
              </a:rPr>
              <a:t>(2017), Updates mittels</a:t>
            </a:r>
            <a:r>
              <a:rPr dirty="0" sz="800" spc="-8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ESTV-Statistiken</a:t>
            </a:r>
            <a:endParaRPr sz="800">
              <a:latin typeface="Arial"/>
              <a:cs typeface="Arial"/>
            </a:endParaRPr>
          </a:p>
          <a:p>
            <a:pPr algn="r" marR="30480">
              <a:lnSpc>
                <a:spcPct val="100000"/>
              </a:lnSpc>
              <a:spcBef>
                <a:spcPts val="590"/>
              </a:spcBef>
              <a:tabLst>
                <a:tab pos="403225" algn="l"/>
              </a:tabLst>
            </a:pPr>
            <a:r>
              <a:rPr dirty="0" sz="400" spc="-5">
                <a:latin typeface="Arial"/>
                <a:cs typeface="Arial"/>
              </a:rPr>
              <a:t>15.05.2025</a:t>
            </a:r>
            <a:r>
              <a:rPr dirty="0" sz="400" spc="-5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6</a:t>
            </a:r>
            <a:endParaRPr sz="400">
              <a:latin typeface="Arial"/>
              <a:cs typeface="Arial"/>
            </a:endParaRPr>
          </a:p>
        </p:txBody>
      </p:sp>
    </p:spTree>
  </p:cSld>
  <p:clrMapOvr>
    <a:masterClrMapping/>
  </p:clrMapOvr>
  <p:transition spd="fast">
    <p:cut thruBlk="0"/>
  </p:transition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Dr. Isabel Z. Martínez</dc:creator>
  <dc:title>Reicher denn je, so ungleich wie nie?</dc:title>
  <dcterms:created xsi:type="dcterms:W3CDTF">2025-05-15T06:16:58Z</dcterms:created>
  <dcterms:modified xsi:type="dcterms:W3CDTF">2025-05-15T06:16:58Z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2025-05-15T00:00:00Z</vt:filetime>
  </property>
  <property fmtid="{D5CDD505-2E9C-101B-9397-08002B2CF9AE}" pid="3" name="Creator">
    <vt:lpwstr>LaTeX with Beamer class</vt:lpwstr>
  </property>
  <property fmtid="{D5CDD505-2E9C-101B-9397-08002B2CF9AE}" pid="4" name="LastSaved">
    <vt:filetime>2025-05-15T00:00:00Z</vt:filetime>
  </property>
</Properties>
</file>