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742113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716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80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731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62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108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107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472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422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587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938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543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ECAA-FC8D-4974-979D-2390BBF92F5F}" type="datetimeFigureOut">
              <a:rPr lang="de-CH" smtClean="0"/>
              <a:t>22.01.2025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4EAC-A885-47C2-A75A-2A74C0B01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17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4"/>
          <a:stretch/>
        </p:blipFill>
        <p:spPr>
          <a:xfrm>
            <a:off x="7280897" y="5005381"/>
            <a:ext cx="1470684" cy="1495275"/>
          </a:xfrm>
          <a:prstGeom prst="rect">
            <a:avLst/>
          </a:prstGeo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91517" y="393498"/>
            <a:ext cx="3600000" cy="1008112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600" b="1" dirty="0">
                <a:solidFill>
                  <a:schemeClr val="bg1"/>
                </a:solidFill>
              </a:rPr>
              <a:t>GENERALSEKRETARIAT SODK</a:t>
            </a:r>
          </a:p>
          <a:p>
            <a:pPr algn="ctr">
              <a:defRPr/>
            </a:pPr>
            <a:r>
              <a:rPr lang="de-CH" sz="1400" dirty="0">
                <a:solidFill>
                  <a:schemeClr val="bg1"/>
                </a:solidFill>
              </a:rPr>
              <a:t>Gaby Szöllösy</a:t>
            </a:r>
          </a:p>
          <a:p>
            <a:pPr algn="ctr">
              <a:defRPr/>
            </a:pPr>
            <a:r>
              <a:rPr lang="de-CH" sz="1400" dirty="0">
                <a:solidFill>
                  <a:schemeClr val="bg1"/>
                </a:solidFill>
              </a:rPr>
              <a:t>Generalsekretärin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51776" y="1571818"/>
            <a:ext cx="2079482" cy="26783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400" b="1" i="1" dirty="0">
                <a:solidFill>
                  <a:schemeClr val="bg1"/>
                </a:solidFill>
              </a:rPr>
              <a:t>FACHBEREICHE</a:t>
            </a:r>
            <a:endParaRPr lang="de-CH" sz="1400" i="1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747517" y="1940828"/>
            <a:ext cx="2088000" cy="720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400" b="1" dirty="0">
                <a:solidFill>
                  <a:schemeClr val="bg1"/>
                </a:solidFill>
              </a:rPr>
              <a:t>BEHINDERTENPOLITIK / </a:t>
            </a:r>
          </a:p>
          <a:p>
            <a:pPr algn="ctr">
              <a:defRPr/>
            </a:pPr>
            <a:r>
              <a:rPr lang="de-CH" sz="1400" b="1" dirty="0">
                <a:solidFill>
                  <a:schemeClr val="bg1"/>
                </a:solidFill>
              </a:rPr>
              <a:t>Konkordat IVSE</a:t>
            </a:r>
          </a:p>
          <a:p>
            <a:pPr algn="ctr">
              <a:defRPr/>
            </a:pPr>
            <a:r>
              <a:rPr lang="de-CH" sz="1400" dirty="0">
                <a:solidFill>
                  <a:schemeClr val="bg1"/>
                </a:solidFill>
              </a:rPr>
              <a:t>Carmen Rouiller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747517" y="2763312"/>
            <a:ext cx="2088000" cy="720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400" b="1" dirty="0">
                <a:solidFill>
                  <a:schemeClr val="bg1"/>
                </a:solidFill>
              </a:rPr>
              <a:t>FAMILIE &amp; GESELLSCHAFT /</a:t>
            </a:r>
            <a:br>
              <a:rPr lang="de-CH" sz="1400" b="1" dirty="0">
                <a:solidFill>
                  <a:schemeClr val="bg1"/>
                </a:solidFill>
              </a:rPr>
            </a:br>
            <a:r>
              <a:rPr lang="de-CH" sz="1400" b="1" dirty="0">
                <a:solidFill>
                  <a:schemeClr val="bg1"/>
                </a:solidFill>
              </a:rPr>
              <a:t>OPFERHILFE</a:t>
            </a:r>
          </a:p>
          <a:p>
            <a:pPr algn="ctr">
              <a:defRPr/>
            </a:pPr>
            <a:r>
              <a:rPr lang="de-CH" sz="1400" dirty="0">
                <a:solidFill>
                  <a:schemeClr val="bg1"/>
                </a:solidFill>
              </a:rPr>
              <a:t>Martin Allemann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743258" y="4406977"/>
            <a:ext cx="2088000" cy="720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400" b="1" dirty="0">
                <a:solidFill>
                  <a:schemeClr val="bg1"/>
                </a:solidFill>
              </a:rPr>
              <a:t>MIGRATION</a:t>
            </a:r>
          </a:p>
          <a:p>
            <a:pPr algn="ctr">
              <a:defRPr/>
            </a:pPr>
            <a:r>
              <a:rPr lang="de-CH" sz="1400" dirty="0">
                <a:solidFill>
                  <a:schemeClr val="bg1"/>
                </a:solidFill>
              </a:rPr>
              <a:t>Jris Bischof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4751776" y="5228157"/>
            <a:ext cx="2088000" cy="720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de-CH" sz="1400" b="1" dirty="0">
                <a:solidFill>
                  <a:schemeClr val="bg1"/>
                </a:solidFill>
              </a:rPr>
              <a:t>SOZIALE SICHERHEIT</a:t>
            </a:r>
          </a:p>
          <a:p>
            <a:pPr algn="ctr"/>
            <a:r>
              <a:rPr lang="de-CH" sz="1400" dirty="0">
                <a:solidFill>
                  <a:schemeClr val="bg1"/>
                </a:solidFill>
              </a:rPr>
              <a:t>Remo Dörig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4743258" y="3585797"/>
            <a:ext cx="2088000" cy="720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400" b="1" dirty="0">
                <a:solidFill>
                  <a:schemeClr val="bg1"/>
                </a:solidFill>
              </a:rPr>
              <a:t>KINDER &amp; </a:t>
            </a:r>
            <a:br>
              <a:rPr lang="de-CH" sz="1400" b="1" dirty="0">
                <a:solidFill>
                  <a:schemeClr val="bg1"/>
                </a:solidFill>
              </a:rPr>
            </a:br>
            <a:r>
              <a:rPr lang="de-CH" sz="1400" b="1" dirty="0">
                <a:solidFill>
                  <a:schemeClr val="bg1"/>
                </a:solidFill>
              </a:rPr>
              <a:t>JUGEND</a:t>
            </a:r>
          </a:p>
          <a:p>
            <a:pPr algn="ctr">
              <a:defRPr/>
            </a:pPr>
            <a:r>
              <a:rPr lang="de-CH" sz="1400" dirty="0">
                <a:solidFill>
                  <a:schemeClr val="bg1"/>
                </a:solidFill>
              </a:rPr>
              <a:t>Joanna Bärtschi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9468383" y="2792337"/>
            <a:ext cx="2088000" cy="720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de-CH" sz="1400" b="1" dirty="0">
                <a:solidFill>
                  <a:schemeClr val="bg1"/>
                </a:solidFill>
              </a:rPr>
              <a:t>ÜBERSETZUNGSDIENST</a:t>
            </a:r>
          </a:p>
          <a:p>
            <a:pPr algn="ctr"/>
            <a:r>
              <a:rPr lang="de-CH" sz="1400" dirty="0">
                <a:solidFill>
                  <a:schemeClr val="bg1"/>
                </a:solidFill>
              </a:rPr>
              <a:t>Crystel Müller</a:t>
            </a:r>
          </a:p>
          <a:p>
            <a:pPr algn="ctr"/>
            <a:endParaRPr lang="de-CH" sz="1400" dirty="0">
              <a:solidFill>
                <a:schemeClr val="bg1"/>
              </a:solidFill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8093875" y="664887"/>
            <a:ext cx="2664000" cy="1008112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de-CH" sz="1400" b="1" dirty="0">
              <a:solidFill>
                <a:schemeClr val="bg1"/>
              </a:solidFill>
            </a:endParaRPr>
          </a:p>
          <a:p>
            <a:pPr algn="ctr"/>
            <a:r>
              <a:rPr lang="de-CH" sz="1400" b="1">
                <a:solidFill>
                  <a:schemeClr val="bg1"/>
                </a:solidFill>
              </a:rPr>
              <a:t>GRUNDLAGEN &amp; </a:t>
            </a:r>
            <a:r>
              <a:rPr lang="de-CH" sz="1400" b="1" dirty="0">
                <a:solidFill>
                  <a:schemeClr val="bg1"/>
                </a:solidFill>
              </a:rPr>
              <a:t>PLANUNG</a:t>
            </a:r>
          </a:p>
          <a:p>
            <a:pPr algn="ctr"/>
            <a:r>
              <a:rPr lang="de-CH" sz="1400" dirty="0">
                <a:solidFill>
                  <a:schemeClr val="bg1"/>
                </a:solidFill>
              </a:rPr>
              <a:t>Remo Dörig</a:t>
            </a:r>
          </a:p>
          <a:p>
            <a:pPr algn="ctr"/>
            <a:r>
              <a:rPr lang="de-CH" sz="1400" dirty="0" err="1">
                <a:solidFill>
                  <a:schemeClr val="bg1"/>
                </a:solidFill>
              </a:rPr>
              <a:t>Stv</a:t>
            </a:r>
            <a:r>
              <a:rPr lang="de-CH" sz="1400" dirty="0">
                <a:solidFill>
                  <a:schemeClr val="bg1"/>
                </a:solidFill>
              </a:rPr>
              <a:t>. Generalsekretär</a:t>
            </a:r>
          </a:p>
          <a:p>
            <a:pPr algn="ctr"/>
            <a:endParaRPr lang="de-CH" sz="1400" b="1" dirty="0">
              <a:solidFill>
                <a:schemeClr val="bg1"/>
              </a:solidFill>
            </a:endParaRPr>
          </a:p>
        </p:txBody>
      </p:sp>
      <p:pic>
        <p:nvPicPr>
          <p:cNvPr id="30" name="adr_rgb_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17" y="8022725"/>
            <a:ext cx="4449445" cy="419735"/>
          </a:xfrm>
          <a:prstGeom prst="rect">
            <a:avLst/>
          </a:prstGeom>
        </p:spPr>
      </p:pic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7299318" y="2792337"/>
            <a:ext cx="2088000" cy="720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400" b="1" dirty="0">
                <a:solidFill>
                  <a:schemeClr val="bg1"/>
                </a:solidFill>
              </a:rPr>
              <a:t>SEKRETARIAT</a:t>
            </a:r>
            <a:br>
              <a:rPr lang="de-CH" sz="1400" b="1" i="1" dirty="0">
                <a:solidFill>
                  <a:schemeClr val="bg1"/>
                </a:solidFill>
              </a:rPr>
            </a:br>
            <a:r>
              <a:rPr lang="de-CH" sz="1400" dirty="0">
                <a:solidFill>
                  <a:schemeClr val="bg1"/>
                </a:solidFill>
              </a:rPr>
              <a:t>Silvan Trütsch (Leitung)</a:t>
            </a:r>
          </a:p>
          <a:p>
            <a:pPr algn="ctr">
              <a:defRPr/>
            </a:pPr>
            <a:r>
              <a:rPr lang="de-CH" sz="1400" dirty="0">
                <a:solidFill>
                  <a:schemeClr val="bg1"/>
                </a:solidFill>
              </a:rPr>
              <a:t>Regula Marti</a:t>
            </a: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/>
          <a:stretch/>
        </p:blipFill>
        <p:spPr>
          <a:xfrm>
            <a:off x="8751581" y="5083582"/>
            <a:ext cx="3038297" cy="138092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25EC1C-99D3-98A3-680F-B250076A4403}"/>
              </a:ext>
            </a:extLst>
          </p:cNvPr>
          <p:cNvSpPr txBox="1"/>
          <p:nvPr/>
        </p:nvSpPr>
        <p:spPr>
          <a:xfrm>
            <a:off x="777240" y="984277"/>
            <a:ext cx="143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BEEDB8F6-EC88-0BD5-315E-BDE2C8CFF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59" y="664887"/>
            <a:ext cx="2664000" cy="1008111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400" b="1" dirty="0">
                <a:solidFill>
                  <a:schemeClr val="bg1"/>
                </a:solidFill>
              </a:rPr>
              <a:t>FÜHRUNGSUNTERSTÜTZUNG</a:t>
            </a:r>
          </a:p>
          <a:p>
            <a:pPr algn="ctr">
              <a:defRPr/>
            </a:pPr>
            <a:r>
              <a:rPr lang="de-CH" sz="1400" dirty="0">
                <a:solidFill>
                  <a:schemeClr val="bg1"/>
                </a:solidFill>
              </a:rPr>
              <a:t>Lorenz Buchser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516FE14-7AA2-198D-7A18-A8D24FC5D07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791517" y="1401610"/>
            <a:ext cx="0" cy="170208"/>
          </a:xfrm>
          <a:prstGeom prst="line">
            <a:avLst/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er: gewinkelt 26">
            <a:extLst>
              <a:ext uri="{FF2B5EF4-FFF2-40B4-BE49-F238E27FC236}">
                <a16:creationId xmlns:a16="http://schemas.microsoft.com/office/drawing/2014/main" id="{49470BCC-507D-5C64-99B1-7471593A3441}"/>
              </a:ext>
            </a:extLst>
          </p:cNvPr>
          <p:cNvCxnSpPr>
            <a:cxnSpLocks/>
            <a:stCxn id="7" idx="1"/>
            <a:endCxn id="3" idx="3"/>
          </p:cNvCxnSpPr>
          <p:nvPr/>
        </p:nvCxnSpPr>
        <p:spPr>
          <a:xfrm rot="10800000" flipV="1">
            <a:off x="3489159" y="897553"/>
            <a:ext cx="502358" cy="271389"/>
          </a:xfrm>
          <a:prstGeom prst="bentConnector3">
            <a:avLst>
              <a:gd name="adj1" fmla="val 50000"/>
            </a:avLst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75B9588D-E7EA-6984-B5F1-3EFBA0344A81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7591517" y="897554"/>
            <a:ext cx="502358" cy="271389"/>
          </a:xfrm>
          <a:prstGeom prst="bentConnector3">
            <a:avLst>
              <a:gd name="adj1" fmla="val 50000"/>
            </a:avLst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86085B0F-E9C5-BAF3-EA59-E870C569C017}"/>
              </a:ext>
            </a:extLst>
          </p:cNvPr>
          <p:cNvCxnSpPr>
            <a:cxnSpLocks/>
            <a:stCxn id="16" idx="2"/>
          </p:cNvCxnSpPr>
          <p:nvPr/>
        </p:nvCxnSpPr>
        <p:spPr>
          <a:xfrm rot="16200000" flipH="1">
            <a:off x="9315249" y="1783625"/>
            <a:ext cx="1307760" cy="1086508"/>
          </a:xfrm>
          <a:prstGeom prst="bentConnector3">
            <a:avLst>
              <a:gd name="adj1" fmla="val 50000"/>
            </a:avLst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Verbinder: gewinkelt 79">
            <a:extLst>
              <a:ext uri="{FF2B5EF4-FFF2-40B4-BE49-F238E27FC236}">
                <a16:creationId xmlns:a16="http://schemas.microsoft.com/office/drawing/2014/main" id="{FAE69D15-6F40-02C6-E339-1C555F0046C7}"/>
              </a:ext>
            </a:extLst>
          </p:cNvPr>
          <p:cNvCxnSpPr>
            <a:cxnSpLocks/>
            <a:endCxn id="24" idx="0"/>
          </p:cNvCxnSpPr>
          <p:nvPr/>
        </p:nvCxnSpPr>
        <p:spPr>
          <a:xfrm rot="10800000" flipV="1">
            <a:off x="8343319" y="2326879"/>
            <a:ext cx="1082557" cy="465458"/>
          </a:xfrm>
          <a:prstGeom prst="bentConnector2">
            <a:avLst/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Verbinder: gewinkelt 3">
            <a:extLst>
              <a:ext uri="{FF2B5EF4-FFF2-40B4-BE49-F238E27FC236}">
                <a16:creationId xmlns:a16="http://schemas.microsoft.com/office/drawing/2014/main" id="{4B6A0EA1-53B5-D21D-A081-BE2855E670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77126" y="1206732"/>
            <a:ext cx="2192584" cy="2188192"/>
          </a:xfrm>
          <a:prstGeom prst="bentConnector3">
            <a:avLst>
              <a:gd name="adj1" fmla="val 50000"/>
            </a:avLst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17">
            <a:extLst>
              <a:ext uri="{FF2B5EF4-FFF2-40B4-BE49-F238E27FC236}">
                <a16:creationId xmlns:a16="http://schemas.microsoft.com/office/drawing/2014/main" id="{0DE6E2F8-DAE6-F4CA-281C-230A10CF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59" y="2792337"/>
            <a:ext cx="2124000" cy="720000"/>
          </a:xfrm>
          <a:prstGeom prst="flowChartProcess">
            <a:avLst/>
          </a:prstGeom>
          <a:solidFill>
            <a:srgbClr val="C4004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CH" sz="1400" b="1" dirty="0">
                <a:solidFill>
                  <a:schemeClr val="bg1"/>
                </a:solidFill>
              </a:rPr>
              <a:t>Wissenschaftliche Mitarbeit</a:t>
            </a:r>
            <a:endParaRPr lang="de-CH" sz="1400" dirty="0">
              <a:solidFill>
                <a:schemeClr val="bg1"/>
              </a:solidFill>
            </a:endParaRP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8A1E211-C98B-1271-A12F-0C5EBB0D920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364630" y="1705733"/>
            <a:ext cx="387146" cy="0"/>
          </a:xfrm>
          <a:prstGeom prst="line">
            <a:avLst/>
          </a:prstGeom>
          <a:ln w="19050">
            <a:solidFill>
              <a:srgbClr val="C4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60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Breitbild</PresentationFormat>
  <Paragraphs>26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Abraxas Informatik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Staudenmann Yves</dc:creator>
  <cp:lastModifiedBy>Trütsch Silvan</cp:lastModifiedBy>
  <cp:revision>36</cp:revision>
  <cp:lastPrinted>2025-01-09T10:53:40Z</cp:lastPrinted>
  <dcterms:created xsi:type="dcterms:W3CDTF">2020-12-16T06:37:56Z</dcterms:created>
  <dcterms:modified xsi:type="dcterms:W3CDTF">2025-01-22T09:45:19Z</dcterms:modified>
</cp:coreProperties>
</file>