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DCE0EA-0B2F-D472-38F8-2708C93985B5}" name="Khouzami Katia" initials="KK" userId="S::Katia.Khouzami@sodk.ch::c6a0fbb8-7f9c-42c7-b67f-6d3a43e6d2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16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8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731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6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10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10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472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2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587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38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4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ECAA-FC8D-4974-979D-2390BBF92F5F}" type="datetimeFigureOut">
              <a:rPr lang="de-CH" smtClean="0"/>
              <a:t>27.01.2025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17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4"/>
          <a:stretch/>
        </p:blipFill>
        <p:spPr>
          <a:xfrm>
            <a:off x="7280897" y="5005381"/>
            <a:ext cx="1470684" cy="1495275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91517" y="393498"/>
            <a:ext cx="3600000" cy="1008112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800" b="1" cap="all" dirty="0">
                <a:solidFill>
                  <a:schemeClr val="bg1"/>
                </a:solidFill>
              </a:rPr>
              <a:t>Secrétariat général CDAS</a:t>
            </a:r>
          </a:p>
          <a:p>
            <a:pPr algn="ctr">
              <a:defRPr/>
            </a:pPr>
            <a:r>
              <a:rPr lang="fr-CH" sz="1600" dirty="0">
                <a:solidFill>
                  <a:schemeClr val="bg1"/>
                </a:solidFill>
              </a:rPr>
              <a:t>Gaby Szöllösy</a:t>
            </a:r>
          </a:p>
          <a:p>
            <a:pPr algn="ctr">
              <a:defRPr/>
            </a:pPr>
            <a:r>
              <a:rPr lang="fr-CH" sz="1600" dirty="0">
                <a:solidFill>
                  <a:schemeClr val="bg1"/>
                </a:solidFill>
              </a:rPr>
              <a:t>Secrétaire générale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51776" y="1571818"/>
            <a:ext cx="2079482" cy="26783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i="1" cap="all" dirty="0">
                <a:solidFill>
                  <a:schemeClr val="bg1"/>
                </a:solidFill>
              </a:rPr>
              <a:t>Domaines spécialisés</a:t>
            </a:r>
            <a:endParaRPr lang="fr-CH" sz="1400" i="1" cap="all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749510" y="1888231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personnes en situation</a:t>
            </a:r>
          </a:p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 de handicap / </a:t>
            </a:r>
          </a:p>
          <a:p>
            <a:pPr algn="ctr">
              <a:defRPr/>
            </a:pPr>
            <a:r>
              <a:rPr lang="fr-CH" sz="1400" b="1" dirty="0">
                <a:solidFill>
                  <a:schemeClr val="bg1"/>
                </a:solidFill>
              </a:rPr>
              <a:t>Concordat CIIS</a:t>
            </a: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Carmen Rouiller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751776" y="2800814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Famille &amp; société /</a:t>
            </a:r>
            <a:br>
              <a:rPr lang="fr-CH" sz="1400" b="1" cap="all" dirty="0">
                <a:solidFill>
                  <a:schemeClr val="bg1"/>
                </a:solidFill>
              </a:rPr>
            </a:br>
            <a:r>
              <a:rPr lang="fr-CH" sz="1400" b="1" cap="all" dirty="0">
                <a:solidFill>
                  <a:schemeClr val="bg1"/>
                </a:solidFill>
              </a:rPr>
              <a:t>aide aux victimes</a:t>
            </a: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Martin Allemann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751776" y="4632018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dirty="0">
                <a:solidFill>
                  <a:schemeClr val="bg1"/>
                </a:solidFill>
              </a:rPr>
              <a:t>MIGRATION</a:t>
            </a: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Jris Bischof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751776" y="5550639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fr-CH" sz="1400" b="1" cap="all" dirty="0">
                <a:solidFill>
                  <a:schemeClr val="bg1"/>
                </a:solidFill>
              </a:rPr>
              <a:t>Sécurité sociale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Remo Dörig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4751776" y="3713397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Enfance &amp; jeunesse</a:t>
            </a: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Joanna Bärtschi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9468383" y="2792337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fr-CH" sz="1400" b="1" cap="all" dirty="0">
                <a:solidFill>
                  <a:schemeClr val="bg1"/>
                </a:solidFill>
              </a:rPr>
              <a:t>Service de traductions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Crystel Müller</a:t>
            </a:r>
          </a:p>
          <a:p>
            <a:pPr algn="ctr"/>
            <a:endParaRPr lang="fr-CH" sz="1400" dirty="0">
              <a:solidFill>
                <a:schemeClr val="bg1"/>
              </a:solidFill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8093875" y="664887"/>
            <a:ext cx="2664000" cy="1008112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fr-CH" sz="1400" b="1" dirty="0">
              <a:solidFill>
                <a:schemeClr val="bg1"/>
              </a:solidFill>
            </a:endParaRPr>
          </a:p>
          <a:p>
            <a:pPr algn="ctr"/>
            <a:r>
              <a:rPr lang="fr-CH" sz="1400" b="1" cap="all" dirty="0">
                <a:solidFill>
                  <a:schemeClr val="bg1"/>
                </a:solidFill>
              </a:rPr>
              <a:t>Gestion &amp; planification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Remo Dörig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Secrétaire général adjoint</a:t>
            </a:r>
          </a:p>
          <a:p>
            <a:pPr algn="ctr"/>
            <a:endParaRPr lang="fr-CH" sz="1400" b="1" dirty="0">
              <a:solidFill>
                <a:schemeClr val="bg1"/>
              </a:solidFill>
            </a:endParaRPr>
          </a:p>
        </p:txBody>
      </p:sp>
      <p:pic>
        <p:nvPicPr>
          <p:cNvPr id="30" name="adr_rgb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17" y="8022725"/>
            <a:ext cx="4449445" cy="419735"/>
          </a:xfrm>
          <a:prstGeom prst="rect">
            <a:avLst/>
          </a:prstGeom>
        </p:spPr>
      </p:pic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7299318" y="2792337"/>
            <a:ext cx="2088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secrétariat</a:t>
            </a:r>
            <a:br>
              <a:rPr lang="fr-CH" sz="1400" b="1" i="1" dirty="0">
                <a:solidFill>
                  <a:schemeClr val="bg1"/>
                </a:solidFill>
              </a:rPr>
            </a:br>
            <a:r>
              <a:rPr lang="fr-CH" sz="1400" dirty="0">
                <a:solidFill>
                  <a:schemeClr val="bg1"/>
                </a:solidFill>
              </a:rPr>
              <a:t>Silvan Trütsch </a:t>
            </a:r>
            <a:r>
              <a:rPr lang="fr-CH" sz="1400">
                <a:solidFill>
                  <a:schemeClr val="bg1"/>
                </a:solidFill>
              </a:rPr>
              <a:t>(resp.)</a:t>
            </a:r>
            <a:endParaRPr lang="fr-CH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Regula Marti</a:t>
            </a: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/>
          <a:stretch/>
        </p:blipFill>
        <p:spPr>
          <a:xfrm>
            <a:off x="8751581" y="5083582"/>
            <a:ext cx="3038297" cy="13809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25EC1C-99D3-98A3-680F-B250076A4403}"/>
              </a:ext>
            </a:extLst>
          </p:cNvPr>
          <p:cNvSpPr txBox="1"/>
          <p:nvPr/>
        </p:nvSpPr>
        <p:spPr>
          <a:xfrm>
            <a:off x="777240" y="984277"/>
            <a:ext cx="143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BEEDB8F6-EC88-0BD5-315E-BDE2C8CF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59" y="664887"/>
            <a:ext cx="2664000" cy="1008111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cap="all" dirty="0">
                <a:solidFill>
                  <a:schemeClr val="bg1"/>
                </a:solidFill>
              </a:rPr>
              <a:t>Soutien à la direction</a:t>
            </a:r>
          </a:p>
          <a:p>
            <a:pPr algn="ctr">
              <a:defRPr/>
            </a:pPr>
            <a:r>
              <a:rPr lang="fr-CH" sz="1400" dirty="0">
                <a:solidFill>
                  <a:schemeClr val="bg1"/>
                </a:solidFill>
              </a:rPr>
              <a:t>Lorenz Buchser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16FE14-7AA2-198D-7A18-A8D24FC5D07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791517" y="1401610"/>
            <a:ext cx="0" cy="170208"/>
          </a:xfrm>
          <a:prstGeom prst="line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49470BCC-507D-5C64-99B1-7471593A3441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rot="10800000" flipV="1">
            <a:off x="3489159" y="897553"/>
            <a:ext cx="502358" cy="271389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75B9588D-E7EA-6984-B5F1-3EFBA0344A81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7591517" y="897554"/>
            <a:ext cx="502358" cy="271389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86085B0F-E9C5-BAF3-EA59-E870C569C017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9315249" y="1783625"/>
            <a:ext cx="1307760" cy="1086508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FAE69D15-6F40-02C6-E339-1C555F0046C7}"/>
              </a:ext>
            </a:extLst>
          </p:cNvPr>
          <p:cNvCxnSpPr>
            <a:cxnSpLocks/>
            <a:endCxn id="24" idx="0"/>
          </p:cNvCxnSpPr>
          <p:nvPr/>
        </p:nvCxnSpPr>
        <p:spPr>
          <a:xfrm rot="10800000" flipV="1">
            <a:off x="8343319" y="2326879"/>
            <a:ext cx="1082565" cy="465458"/>
          </a:xfrm>
          <a:prstGeom prst="bentConnector2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4B6A0EA1-53B5-D21D-A081-BE2855E670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77126" y="1206732"/>
            <a:ext cx="2192584" cy="2188192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7">
            <a:extLst>
              <a:ext uri="{FF2B5EF4-FFF2-40B4-BE49-F238E27FC236}">
                <a16:creationId xmlns:a16="http://schemas.microsoft.com/office/drawing/2014/main" id="{0DE6E2F8-DAE6-F4CA-281C-230A10CF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321" y="2800814"/>
            <a:ext cx="2124000" cy="864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H" sz="1400" b="1" dirty="0">
                <a:solidFill>
                  <a:schemeClr val="bg1"/>
                </a:solidFill>
              </a:rPr>
              <a:t>Collaboration scientifique</a:t>
            </a:r>
            <a:endParaRPr lang="fr-CH" sz="1400" dirty="0">
              <a:solidFill>
                <a:schemeClr val="bg1"/>
              </a:solidFill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8A1E211-C98B-1271-A12F-0C5EBB0D920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364630" y="1705733"/>
            <a:ext cx="387146" cy="0"/>
          </a:xfrm>
          <a:prstGeom prst="line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0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762C60BF85354795CA3F75AEBEEE73" ma:contentTypeVersion="12" ma:contentTypeDescription="Ein neues Dokument erstellen." ma:contentTypeScope="" ma:versionID="ceb8ab3a5f8e8c310023de8dbfd303a3">
  <xsd:schema xmlns:xsd="http://www.w3.org/2001/XMLSchema" xmlns:xs="http://www.w3.org/2001/XMLSchema" xmlns:p="http://schemas.microsoft.com/office/2006/metadata/properties" xmlns:ns2="ec63df06-b539-42ac-a1c1-c36e16c7d2db" xmlns:ns3="a6ec88d8-278f-40a0-b110-6be99255765a" targetNamespace="http://schemas.microsoft.com/office/2006/metadata/properties" ma:root="true" ma:fieldsID="39280f3dc403c0b154dc7bba8a031ec1" ns2:_="" ns3:_="">
    <xsd:import namespace="ec63df06-b539-42ac-a1c1-c36e16c7d2db"/>
    <xsd:import namespace="a6ec88d8-278f-40a0-b110-6be992557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3df06-b539-42ac-a1c1-c36e16c7d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3ff8426b-c5ab-4feb-8121-9c1239dd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c88d8-278f-40a0-b110-6be99255765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339063e-367d-47b0-b365-9591f3eefc3b}" ma:internalName="TaxCatchAll" ma:showField="CatchAllData" ma:web="a6ec88d8-278f-40a0-b110-6be992557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ec88d8-278f-40a0-b110-6be99255765a" xsi:nil="true"/>
    <lcf76f155ced4ddcb4097134ff3c332f xmlns="ec63df06-b539-42ac-a1c1-c36e16c7d2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39D9D1-52FE-4BDB-832C-86B01F286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3df06-b539-42ac-a1c1-c36e16c7d2db"/>
    <ds:schemaRef ds:uri="a6ec88d8-278f-40a0-b110-6be992557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3BE5E-57E9-46DF-997F-526751CA0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92A34-D5A4-467A-A1D8-845D9B290394}">
  <ds:schemaRefs>
    <ds:schemaRef ds:uri="http://schemas.microsoft.com/office/2006/metadata/properties"/>
    <ds:schemaRef ds:uri="http://schemas.microsoft.com/office/infopath/2007/PartnerControls"/>
    <ds:schemaRef ds:uri="a6ec88d8-278f-40a0-b110-6be99255765a"/>
    <ds:schemaRef ds:uri="ec63df06-b539-42ac-a1c1-c36e16c7d2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Abraxas Informatik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Staudenmann Yves</dc:creator>
  <cp:lastModifiedBy>Trütsch Silvan</cp:lastModifiedBy>
  <cp:revision>38</cp:revision>
  <cp:lastPrinted>2025-01-09T10:53:40Z</cp:lastPrinted>
  <dcterms:created xsi:type="dcterms:W3CDTF">2020-12-16T06:37:56Z</dcterms:created>
  <dcterms:modified xsi:type="dcterms:W3CDTF">2025-01-27T09:23:00Z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0x0101009B762C60BF85354795CA3F75AEBEEE73</vt:lpwstr>
  </property>
  <property fmtid="{D5CDD505-2E9C-101B-9397-08002B2CF9AE}" pid="3" name="MediaServiceImageTags">
    <vt:lpwstr/>
  </property>
</Properties>
</file>