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jpg"/>
  <Override PartName="/ppt/media/image8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75" r:id="rId5"/>
    <p:sldId id="378" r:id="rId6"/>
    <p:sldId id="379" r:id="rId7"/>
    <p:sldId id="380" r:id="rId8"/>
    <p:sldId id="381" r:id="rId9"/>
    <p:sldId id="377" r:id="rId10"/>
    <p:sldId id="382" r:id="rId11"/>
    <p:sldId id="383" r:id="rId12"/>
    <p:sldId id="384" r:id="rId13"/>
    <p:sldId id="385" r:id="rId14"/>
    <p:sldId id="388" r:id="rId15"/>
    <p:sldId id="389" r:id="rId16"/>
    <p:sldId id="390" r:id="rId17"/>
    <p:sldId id="374" r:id="rId18"/>
  </p:sldIdLst>
  <p:sldSz cx="9144000" cy="6858000" type="screen4x3"/>
  <p:notesSz cx="6731000" cy="98552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zgeber Renate" initials="sbr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0"/>
    <a:srgbClr val="FDE2CB"/>
    <a:srgbClr val="F79646"/>
    <a:srgbClr val="4D4D4D"/>
    <a:srgbClr val="0066CC"/>
    <a:srgbClr val="008FFF"/>
    <a:srgbClr val="DDDDDD"/>
    <a:srgbClr val="0080FF"/>
    <a:srgbClr val="1966CC"/>
    <a:srgbClr val="0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0" autoAdjust="0"/>
    <p:restoredTop sz="94588" autoAdjust="0"/>
  </p:normalViewPr>
  <p:slideViewPr>
    <p:cSldViewPr>
      <p:cViewPr varScale="1">
        <p:scale>
          <a:sx n="103" d="100"/>
          <a:sy n="103" d="100"/>
        </p:scale>
        <p:origin x="8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88" y="-84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üller Crystel" userId="281c5f5a-c684-4aad-b2e3-691c5f4bbf8b" providerId="ADAL" clId="{B571251A-2EE2-41C9-A044-9059A614C6E3}"/>
    <pc:docChg chg="undo redo custSel modSld modMainMaster">
      <pc:chgData name="Müller Crystel" userId="281c5f5a-c684-4aad-b2e3-691c5f4bbf8b" providerId="ADAL" clId="{B571251A-2EE2-41C9-A044-9059A614C6E3}" dt="2025-05-14T13:32:23.769" v="5790" actId="20577"/>
      <pc:docMkLst>
        <pc:docMk/>
      </pc:docMkLst>
      <pc:sldChg chg="modSp mod">
        <pc:chgData name="Müller Crystel" userId="281c5f5a-c684-4aad-b2e3-691c5f4bbf8b" providerId="ADAL" clId="{B571251A-2EE2-41C9-A044-9059A614C6E3}" dt="2025-05-14T11:54:22.417" v="5788" actId="20577"/>
        <pc:sldMkLst>
          <pc:docMk/>
          <pc:sldMk cId="0" sldId="374"/>
        </pc:sldMkLst>
        <pc:spChg chg="mod">
          <ac:chgData name="Müller Crystel" userId="281c5f5a-c684-4aad-b2e3-691c5f4bbf8b" providerId="ADAL" clId="{B571251A-2EE2-41C9-A044-9059A614C6E3}" dt="2025-05-14T09:15:28.312" v="5284" actId="20577"/>
          <ac:spMkLst>
            <pc:docMk/>
            <pc:sldMk cId="0" sldId="374"/>
            <ac:spMk id="2" creationId="{00000000-0000-0000-0000-000000000000}"/>
          </ac:spMkLst>
        </pc:spChg>
        <pc:spChg chg="mod">
          <ac:chgData name="Müller Crystel" userId="281c5f5a-c684-4aad-b2e3-691c5f4bbf8b" providerId="ADAL" clId="{B571251A-2EE2-41C9-A044-9059A614C6E3}" dt="2025-05-14T11:54:22.417" v="5788" actId="20577"/>
          <ac:spMkLst>
            <pc:docMk/>
            <pc:sldMk cId="0" sldId="374"/>
            <ac:spMk id="5" creationId="{3A4214E5-98BE-4FB5-9862-834042533CD4}"/>
          </ac:spMkLst>
        </pc:spChg>
      </pc:sldChg>
      <pc:sldChg chg="modSp mod">
        <pc:chgData name="Müller Crystel" userId="281c5f5a-c684-4aad-b2e3-691c5f4bbf8b" providerId="ADAL" clId="{B571251A-2EE2-41C9-A044-9059A614C6E3}" dt="2025-05-14T11:40:34.369" v="5486" actId="20577"/>
        <pc:sldMkLst>
          <pc:docMk/>
          <pc:sldMk cId="0" sldId="375"/>
        </pc:sldMkLst>
        <pc:spChg chg="mod">
          <ac:chgData name="Müller Crystel" userId="281c5f5a-c684-4aad-b2e3-691c5f4bbf8b" providerId="ADAL" clId="{B571251A-2EE2-41C9-A044-9059A614C6E3}" dt="2025-05-14T11:37:31.007" v="5285" actId="20577"/>
          <ac:spMkLst>
            <pc:docMk/>
            <pc:sldMk cId="0" sldId="375"/>
            <ac:spMk id="4" creationId="{00000000-0000-0000-0000-000000000000}"/>
          </ac:spMkLst>
        </pc:spChg>
        <pc:spChg chg="mod">
          <ac:chgData name="Müller Crystel" userId="281c5f5a-c684-4aad-b2e3-691c5f4bbf8b" providerId="ADAL" clId="{B571251A-2EE2-41C9-A044-9059A614C6E3}" dt="2025-05-14T11:40:34.369" v="5486" actId="20577"/>
          <ac:spMkLst>
            <pc:docMk/>
            <pc:sldMk cId="0" sldId="375"/>
            <ac:spMk id="5" creationId="{00000000-0000-0000-0000-000000000000}"/>
          </ac:spMkLst>
        </pc:spChg>
      </pc:sldChg>
      <pc:sldChg chg="modSp mod">
        <pc:chgData name="Müller Crystel" userId="281c5f5a-c684-4aad-b2e3-691c5f4bbf8b" providerId="ADAL" clId="{B571251A-2EE2-41C9-A044-9059A614C6E3}" dt="2025-05-14T11:44:01.830" v="5627" actId="20577"/>
        <pc:sldMkLst>
          <pc:docMk/>
          <pc:sldMk cId="841923333" sldId="377"/>
        </pc:sldMkLst>
        <pc:spChg chg="mod">
          <ac:chgData name="Müller Crystel" userId="281c5f5a-c684-4aad-b2e3-691c5f4bbf8b" providerId="ADAL" clId="{B571251A-2EE2-41C9-A044-9059A614C6E3}" dt="2025-05-14T11:44:01.830" v="5627" actId="20577"/>
          <ac:spMkLst>
            <pc:docMk/>
            <pc:sldMk cId="841923333" sldId="377"/>
            <ac:spMk id="4" creationId="{3C93B5C1-7034-40A2-8AED-69F304750F79}"/>
          </ac:spMkLst>
        </pc:spChg>
      </pc:sldChg>
      <pc:sldChg chg="modSp mod">
        <pc:chgData name="Müller Crystel" userId="281c5f5a-c684-4aad-b2e3-691c5f4bbf8b" providerId="ADAL" clId="{B571251A-2EE2-41C9-A044-9059A614C6E3}" dt="2025-05-14T11:40:50.747" v="5487" actId="20577"/>
        <pc:sldMkLst>
          <pc:docMk/>
          <pc:sldMk cId="1111259057" sldId="378"/>
        </pc:sldMkLst>
        <pc:spChg chg="mod">
          <ac:chgData name="Müller Crystel" userId="281c5f5a-c684-4aad-b2e3-691c5f4bbf8b" providerId="ADAL" clId="{B571251A-2EE2-41C9-A044-9059A614C6E3}" dt="2025-05-14T11:40:50.747" v="5487" actId="20577"/>
          <ac:spMkLst>
            <pc:docMk/>
            <pc:sldMk cId="1111259057" sldId="378"/>
            <ac:spMk id="3" creationId="{A2C606EC-5701-42BD-B470-5532EFBB0EEE}"/>
          </ac:spMkLst>
        </pc:spChg>
      </pc:sldChg>
      <pc:sldChg chg="modSp mod">
        <pc:chgData name="Müller Crystel" userId="281c5f5a-c684-4aad-b2e3-691c5f4bbf8b" providerId="ADAL" clId="{B571251A-2EE2-41C9-A044-9059A614C6E3}" dt="2025-05-14T08:38:40.585" v="2477" actId="20577"/>
        <pc:sldMkLst>
          <pc:docMk/>
          <pc:sldMk cId="12046091" sldId="379"/>
        </pc:sldMkLst>
        <pc:spChg chg="mod">
          <ac:chgData name="Müller Crystel" userId="281c5f5a-c684-4aad-b2e3-691c5f4bbf8b" providerId="ADAL" clId="{B571251A-2EE2-41C9-A044-9059A614C6E3}" dt="2025-05-14T08:38:40.585" v="2477" actId="20577"/>
          <ac:spMkLst>
            <pc:docMk/>
            <pc:sldMk cId="12046091" sldId="379"/>
            <ac:spMk id="2" creationId="{50B67C23-6EFF-434D-A71D-EF74870969AD}"/>
          </ac:spMkLst>
        </pc:spChg>
      </pc:sldChg>
      <pc:sldChg chg="modSp mod">
        <pc:chgData name="Müller Crystel" userId="281c5f5a-c684-4aad-b2e3-691c5f4bbf8b" providerId="ADAL" clId="{B571251A-2EE2-41C9-A044-9059A614C6E3}" dt="2025-05-14T08:40:10.017" v="2530" actId="20577"/>
        <pc:sldMkLst>
          <pc:docMk/>
          <pc:sldMk cId="1864072499" sldId="380"/>
        </pc:sldMkLst>
        <pc:spChg chg="mod">
          <ac:chgData name="Müller Crystel" userId="281c5f5a-c684-4aad-b2e3-691c5f4bbf8b" providerId="ADAL" clId="{B571251A-2EE2-41C9-A044-9059A614C6E3}" dt="2025-05-14T08:40:10.017" v="2530" actId="20577"/>
          <ac:spMkLst>
            <pc:docMk/>
            <pc:sldMk cId="1864072499" sldId="380"/>
            <ac:spMk id="2" creationId="{EC3967BB-0DC8-4E26-9514-9E174933790C}"/>
          </ac:spMkLst>
        </pc:spChg>
      </pc:sldChg>
      <pc:sldChg chg="modSp mod">
        <pc:chgData name="Müller Crystel" userId="281c5f5a-c684-4aad-b2e3-691c5f4bbf8b" providerId="ADAL" clId="{B571251A-2EE2-41C9-A044-9059A614C6E3}" dt="2025-05-14T11:43:50.963" v="5626" actId="20577"/>
        <pc:sldMkLst>
          <pc:docMk/>
          <pc:sldMk cId="1039602214" sldId="381"/>
        </pc:sldMkLst>
        <pc:spChg chg="mod">
          <ac:chgData name="Müller Crystel" userId="281c5f5a-c684-4aad-b2e3-691c5f4bbf8b" providerId="ADAL" clId="{B571251A-2EE2-41C9-A044-9059A614C6E3}" dt="2025-05-14T08:18:44.937" v="724" actId="790"/>
          <ac:spMkLst>
            <pc:docMk/>
            <pc:sldMk cId="1039602214" sldId="381"/>
            <ac:spMk id="2" creationId="{34D39CFF-84DC-4ACA-89C6-1575E0FD2455}"/>
          </ac:spMkLst>
        </pc:spChg>
        <pc:spChg chg="mod">
          <ac:chgData name="Müller Crystel" userId="281c5f5a-c684-4aad-b2e3-691c5f4bbf8b" providerId="ADAL" clId="{B571251A-2EE2-41C9-A044-9059A614C6E3}" dt="2025-05-14T11:43:50.963" v="5626" actId="20577"/>
          <ac:spMkLst>
            <pc:docMk/>
            <pc:sldMk cId="1039602214" sldId="381"/>
            <ac:spMk id="3" creationId="{6DCDC595-60E4-4A85-97F9-F2A1751053BB}"/>
          </ac:spMkLst>
        </pc:spChg>
      </pc:sldChg>
      <pc:sldChg chg="modSp mod">
        <pc:chgData name="Müller Crystel" userId="281c5f5a-c684-4aad-b2e3-691c5f4bbf8b" providerId="ADAL" clId="{B571251A-2EE2-41C9-A044-9059A614C6E3}" dt="2025-05-14T13:32:23.769" v="5790" actId="20577"/>
        <pc:sldMkLst>
          <pc:docMk/>
          <pc:sldMk cId="3225376304" sldId="382"/>
        </pc:sldMkLst>
        <pc:spChg chg="mod">
          <ac:chgData name="Müller Crystel" userId="281c5f5a-c684-4aad-b2e3-691c5f4bbf8b" providerId="ADAL" clId="{B571251A-2EE2-41C9-A044-9059A614C6E3}" dt="2025-05-14T08:50:16.357" v="2829" actId="20577"/>
          <ac:spMkLst>
            <pc:docMk/>
            <pc:sldMk cId="3225376304" sldId="382"/>
            <ac:spMk id="2" creationId="{34D39CFF-84DC-4ACA-89C6-1575E0FD2455}"/>
          </ac:spMkLst>
        </pc:spChg>
        <pc:spChg chg="mod">
          <ac:chgData name="Müller Crystel" userId="281c5f5a-c684-4aad-b2e3-691c5f4bbf8b" providerId="ADAL" clId="{B571251A-2EE2-41C9-A044-9059A614C6E3}" dt="2025-05-14T13:32:23.769" v="5790" actId="20577"/>
          <ac:spMkLst>
            <pc:docMk/>
            <pc:sldMk cId="3225376304" sldId="382"/>
            <ac:spMk id="3" creationId="{6DCDC595-60E4-4A85-97F9-F2A1751053BB}"/>
          </ac:spMkLst>
        </pc:spChg>
      </pc:sldChg>
      <pc:sldChg chg="modSp mod">
        <pc:chgData name="Müller Crystel" userId="281c5f5a-c684-4aad-b2e3-691c5f4bbf8b" providerId="ADAL" clId="{B571251A-2EE2-41C9-A044-9059A614C6E3}" dt="2025-05-14T11:45:09.650" v="5638" actId="6549"/>
        <pc:sldMkLst>
          <pc:docMk/>
          <pc:sldMk cId="3953113207" sldId="383"/>
        </pc:sldMkLst>
        <pc:spChg chg="mod">
          <ac:chgData name="Müller Crystel" userId="281c5f5a-c684-4aad-b2e3-691c5f4bbf8b" providerId="ADAL" clId="{B571251A-2EE2-41C9-A044-9059A614C6E3}" dt="2025-05-14T11:45:09.650" v="5638" actId="6549"/>
          <ac:spMkLst>
            <pc:docMk/>
            <pc:sldMk cId="3953113207" sldId="383"/>
            <ac:spMk id="2" creationId="{34D39CFF-84DC-4ACA-89C6-1575E0FD2455}"/>
          </ac:spMkLst>
        </pc:spChg>
      </pc:sldChg>
      <pc:sldChg chg="modSp mod">
        <pc:chgData name="Müller Crystel" userId="281c5f5a-c684-4aad-b2e3-691c5f4bbf8b" providerId="ADAL" clId="{B571251A-2EE2-41C9-A044-9059A614C6E3}" dt="2025-05-14T11:50:36.857" v="5739" actId="113"/>
        <pc:sldMkLst>
          <pc:docMk/>
          <pc:sldMk cId="1239731113" sldId="384"/>
        </pc:sldMkLst>
        <pc:spChg chg="mod">
          <ac:chgData name="Müller Crystel" userId="281c5f5a-c684-4aad-b2e3-691c5f4bbf8b" providerId="ADAL" clId="{B571251A-2EE2-41C9-A044-9059A614C6E3}" dt="2025-05-14T08:22:01.969" v="1253" actId="20577"/>
          <ac:spMkLst>
            <pc:docMk/>
            <pc:sldMk cId="1239731113" sldId="384"/>
            <ac:spMk id="2" creationId="{CBB2DDAC-AAB6-4AE0-BC70-E047474AA5CB}"/>
          </ac:spMkLst>
        </pc:spChg>
        <pc:spChg chg="mod">
          <ac:chgData name="Müller Crystel" userId="281c5f5a-c684-4aad-b2e3-691c5f4bbf8b" providerId="ADAL" clId="{B571251A-2EE2-41C9-A044-9059A614C6E3}" dt="2025-05-14T11:50:36.857" v="5739" actId="113"/>
          <ac:spMkLst>
            <pc:docMk/>
            <pc:sldMk cId="1239731113" sldId="384"/>
            <ac:spMk id="3" creationId="{AB09C237-4EC8-4B2B-B7E4-4405175D5359}"/>
          </ac:spMkLst>
        </pc:spChg>
      </pc:sldChg>
      <pc:sldChg chg="modSp mod">
        <pc:chgData name="Müller Crystel" userId="281c5f5a-c684-4aad-b2e3-691c5f4bbf8b" providerId="ADAL" clId="{B571251A-2EE2-41C9-A044-9059A614C6E3}" dt="2025-05-14T11:51:12.106" v="5746" actId="113"/>
        <pc:sldMkLst>
          <pc:docMk/>
          <pc:sldMk cId="916566710" sldId="385"/>
        </pc:sldMkLst>
        <pc:spChg chg="mod">
          <ac:chgData name="Müller Crystel" userId="281c5f5a-c684-4aad-b2e3-691c5f4bbf8b" providerId="ADAL" clId="{B571251A-2EE2-41C9-A044-9059A614C6E3}" dt="2025-05-14T08:53:55.748" v="2945" actId="20577"/>
          <ac:spMkLst>
            <pc:docMk/>
            <pc:sldMk cId="916566710" sldId="385"/>
            <ac:spMk id="2" creationId="{34D39CFF-84DC-4ACA-89C6-1575E0FD2455}"/>
          </ac:spMkLst>
        </pc:spChg>
        <pc:spChg chg="mod">
          <ac:chgData name="Müller Crystel" userId="281c5f5a-c684-4aad-b2e3-691c5f4bbf8b" providerId="ADAL" clId="{B571251A-2EE2-41C9-A044-9059A614C6E3}" dt="2025-05-14T11:51:12.106" v="5746" actId="113"/>
          <ac:spMkLst>
            <pc:docMk/>
            <pc:sldMk cId="916566710" sldId="385"/>
            <ac:spMk id="3" creationId="{6DCDC595-60E4-4A85-97F9-F2A1751053BB}"/>
          </ac:spMkLst>
        </pc:spChg>
      </pc:sldChg>
      <pc:sldChg chg="modSp mod">
        <pc:chgData name="Müller Crystel" userId="281c5f5a-c684-4aad-b2e3-691c5f4bbf8b" providerId="ADAL" clId="{B571251A-2EE2-41C9-A044-9059A614C6E3}" dt="2025-05-14T11:52:12.032" v="5757" actId="20577"/>
        <pc:sldMkLst>
          <pc:docMk/>
          <pc:sldMk cId="2907214715" sldId="388"/>
        </pc:sldMkLst>
        <pc:spChg chg="mod">
          <ac:chgData name="Müller Crystel" userId="281c5f5a-c684-4aad-b2e3-691c5f4bbf8b" providerId="ADAL" clId="{B571251A-2EE2-41C9-A044-9059A614C6E3}" dt="2025-05-14T08:56:18.008" v="3244" actId="20577"/>
          <ac:spMkLst>
            <pc:docMk/>
            <pc:sldMk cId="2907214715" sldId="388"/>
            <ac:spMk id="2" creationId="{34D39CFF-84DC-4ACA-89C6-1575E0FD2455}"/>
          </ac:spMkLst>
        </pc:spChg>
        <pc:spChg chg="mod">
          <ac:chgData name="Müller Crystel" userId="281c5f5a-c684-4aad-b2e3-691c5f4bbf8b" providerId="ADAL" clId="{B571251A-2EE2-41C9-A044-9059A614C6E3}" dt="2025-05-14T11:52:12.032" v="5757" actId="20577"/>
          <ac:spMkLst>
            <pc:docMk/>
            <pc:sldMk cId="2907214715" sldId="388"/>
            <ac:spMk id="3" creationId="{6DCDC595-60E4-4A85-97F9-F2A1751053BB}"/>
          </ac:spMkLst>
        </pc:spChg>
      </pc:sldChg>
      <pc:sldChg chg="modSp mod">
        <pc:chgData name="Müller Crystel" userId="281c5f5a-c684-4aad-b2e3-691c5f4bbf8b" providerId="ADAL" clId="{B571251A-2EE2-41C9-A044-9059A614C6E3}" dt="2025-05-14T11:53:43.952" v="5769" actId="20577"/>
        <pc:sldMkLst>
          <pc:docMk/>
          <pc:sldMk cId="1905456068" sldId="389"/>
        </pc:sldMkLst>
        <pc:spChg chg="mod">
          <ac:chgData name="Müller Crystel" userId="281c5f5a-c684-4aad-b2e3-691c5f4bbf8b" providerId="ADAL" clId="{B571251A-2EE2-41C9-A044-9059A614C6E3}" dt="2025-05-14T09:05:33.753" v="4180" actId="20577"/>
          <ac:spMkLst>
            <pc:docMk/>
            <pc:sldMk cId="1905456068" sldId="389"/>
            <ac:spMk id="2" creationId="{34D39CFF-84DC-4ACA-89C6-1575E0FD2455}"/>
          </ac:spMkLst>
        </pc:spChg>
        <pc:spChg chg="mod">
          <ac:chgData name="Müller Crystel" userId="281c5f5a-c684-4aad-b2e3-691c5f4bbf8b" providerId="ADAL" clId="{B571251A-2EE2-41C9-A044-9059A614C6E3}" dt="2025-05-14T11:53:43.952" v="5769" actId="20577"/>
          <ac:spMkLst>
            <pc:docMk/>
            <pc:sldMk cId="1905456068" sldId="389"/>
            <ac:spMk id="3" creationId="{6DCDC595-60E4-4A85-97F9-F2A1751053BB}"/>
          </ac:spMkLst>
        </pc:spChg>
      </pc:sldChg>
      <pc:sldChg chg="modSp mod">
        <pc:chgData name="Müller Crystel" userId="281c5f5a-c684-4aad-b2e3-691c5f4bbf8b" providerId="ADAL" clId="{B571251A-2EE2-41C9-A044-9059A614C6E3}" dt="2025-05-14T11:54:11.941" v="5787" actId="20577"/>
        <pc:sldMkLst>
          <pc:docMk/>
          <pc:sldMk cId="2917368695" sldId="390"/>
        </pc:sldMkLst>
        <pc:spChg chg="mod">
          <ac:chgData name="Müller Crystel" userId="281c5f5a-c684-4aad-b2e3-691c5f4bbf8b" providerId="ADAL" clId="{B571251A-2EE2-41C9-A044-9059A614C6E3}" dt="2025-05-14T09:15:10.884" v="5256" actId="790"/>
          <ac:spMkLst>
            <pc:docMk/>
            <pc:sldMk cId="2917368695" sldId="390"/>
            <ac:spMk id="2" creationId="{34D39CFF-84DC-4ACA-89C6-1575E0FD2455}"/>
          </ac:spMkLst>
        </pc:spChg>
        <pc:spChg chg="mod">
          <ac:chgData name="Müller Crystel" userId="281c5f5a-c684-4aad-b2e3-691c5f4bbf8b" providerId="ADAL" clId="{B571251A-2EE2-41C9-A044-9059A614C6E3}" dt="2025-05-14T11:54:11.941" v="5787" actId="20577"/>
          <ac:spMkLst>
            <pc:docMk/>
            <pc:sldMk cId="2917368695" sldId="390"/>
            <ac:spMk id="3" creationId="{6DCDC595-60E4-4A85-97F9-F2A1751053BB}"/>
          </ac:spMkLst>
        </pc:spChg>
      </pc:sldChg>
      <pc:sldMasterChg chg="modSldLayout">
        <pc:chgData name="Müller Crystel" userId="281c5f5a-c684-4aad-b2e3-691c5f4bbf8b" providerId="ADAL" clId="{B571251A-2EE2-41C9-A044-9059A614C6E3}" dt="2025-05-14T11:41:38.315" v="5558" actId="20577"/>
        <pc:sldMasterMkLst>
          <pc:docMk/>
          <pc:sldMasterMk cId="0" sldId="2147483648"/>
        </pc:sldMasterMkLst>
        <pc:sldLayoutChg chg="modSp mod">
          <pc:chgData name="Müller Crystel" userId="281c5f5a-c684-4aad-b2e3-691c5f4bbf8b" providerId="ADAL" clId="{B571251A-2EE2-41C9-A044-9059A614C6E3}" dt="2025-05-14T11:41:38.315" v="5558" actId="20577"/>
          <pc:sldLayoutMkLst>
            <pc:docMk/>
            <pc:sldMasterMk cId="0" sldId="2147483648"/>
            <pc:sldLayoutMk cId="0" sldId="2147483661"/>
          </pc:sldLayoutMkLst>
          <pc:spChg chg="mod">
            <ac:chgData name="Müller Crystel" userId="281c5f5a-c684-4aad-b2e3-691c5f4bbf8b" providerId="ADAL" clId="{B571251A-2EE2-41C9-A044-9059A614C6E3}" dt="2025-05-14T11:41:38.315" v="5558" actId="20577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Müller Crystel" userId="281c5f5a-c684-4aad-b2e3-691c5f4bbf8b" providerId="ADAL" clId="{B571251A-2EE2-41C9-A044-9059A614C6E3}" dt="2025-05-14T11:41:22.908" v="5556" actId="790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032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9775" y="574675"/>
            <a:ext cx="5253038" cy="3941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994" y="4682252"/>
            <a:ext cx="4935365" cy="435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4155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Anteil der Sozialhilfebeziehenden nach Altersgruppen im Durchschnitt der 14 Städte, 2019, 2022 und 2023</a:t>
            </a:r>
          </a:p>
        </p:txBody>
      </p:sp>
    </p:spTree>
    <p:extLst>
      <p:ext uri="{BB962C8B-B14F-4D97-AF65-F5344CB8AC3E}">
        <p14:creationId xmlns:p14="http://schemas.microsoft.com/office/powerpoint/2010/main" val="246393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Sozialhilfequote nach Altersgruppen im Durchschnitt der 14 Städte, 2019 bis 2023</a:t>
            </a:r>
          </a:p>
        </p:txBody>
      </p:sp>
    </p:spTree>
    <p:extLst>
      <p:ext uri="{BB962C8B-B14F-4D97-AF65-F5344CB8AC3E}">
        <p14:creationId xmlns:p14="http://schemas.microsoft.com/office/powerpoint/2010/main" val="163186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/>
              <a:t>Grafik Wolfers hat veraltete Zahlen, gemäss SODK-Beschluss 8.11.24 (Grüne Tabelle)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46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2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4797152"/>
            <a:ext cx="9144000" cy="936104"/>
          </a:xfrm>
        </p:spPr>
        <p:txBody>
          <a:bodyPr/>
          <a:lstStyle>
            <a:lvl1pPr algn="ctr">
              <a:lnSpc>
                <a:spcPts val="5000"/>
              </a:lnSpc>
              <a:defRPr sz="3600" baseline="0">
                <a:solidFill>
                  <a:srgbClr val="F79646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28" y="5733256"/>
            <a:ext cx="9108752" cy="1079996"/>
          </a:xfrm>
        </p:spPr>
        <p:txBody>
          <a:bodyPr/>
          <a:lstStyle>
            <a:lvl1pPr marL="0" indent="0" algn="ctr">
              <a:lnSpc>
                <a:spcPts val="3600"/>
              </a:lnSpc>
              <a:buFontTx/>
              <a:buNone/>
              <a:defRPr sz="1800">
                <a:latin typeface="+mn-lt"/>
              </a:defRPr>
            </a:lvl1pPr>
          </a:lstStyle>
          <a:p>
            <a:r>
              <a:rPr lang="de-CH" dirty="0"/>
              <a:t>Master-Untertitelformat bearbeiten</a:t>
            </a:r>
          </a:p>
        </p:txBody>
      </p:sp>
      <p:pic>
        <p:nvPicPr>
          <p:cNvPr id="5" name="Bild 2" descr="Logo_Staedteinitiative_farbig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28" y="468000"/>
            <a:ext cx="2952000" cy="624799"/>
          </a:xfrm>
          <a:prstGeom prst="rect">
            <a:avLst/>
          </a:prstGeom>
        </p:spPr>
      </p:pic>
      <p:pic>
        <p:nvPicPr>
          <p:cNvPr id="9" name="Grafik 8" descr="foto_fuer_folien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4613" y="1699200"/>
            <a:ext cx="9144000" cy="264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655763"/>
            <a:ext cx="9144000" cy="51816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68000"/>
            <a:ext cx="7704000" cy="1188000"/>
          </a:xfrm>
        </p:spPr>
        <p:txBody>
          <a:bodyPr/>
          <a:lstStyle>
            <a:lvl1pPr>
              <a:defRPr sz="3400" b="0" i="0" baseline="0">
                <a:solidFill>
                  <a:srgbClr val="F79646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088000"/>
            <a:ext cx="7704000" cy="3553200"/>
          </a:xfrm>
        </p:spPr>
        <p:txBody>
          <a:bodyPr/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id="{DF116546-F209-40B7-AADB-9D72B19B74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77100" y="6453188"/>
            <a:ext cx="18669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de-CH" sz="800" dirty="0">
                <a:latin typeface="+mn-lt"/>
              </a:rPr>
              <a:t>S. </a:t>
            </a:r>
            <a:fld id="{E5E481A8-16A8-4284-9CE5-A0F0F6FB3DBC}" type="slidenum">
              <a:rPr lang="de-CH" sz="800" smtClean="0">
                <a:latin typeface="+mn-lt"/>
              </a:rPr>
              <a:t>‹N°›</a:t>
            </a:fld>
            <a:endParaRPr lang="de-CH" sz="800" dirty="0">
              <a:latin typeface="+mn-lt"/>
            </a:endParaRPr>
          </a:p>
        </p:txBody>
      </p:sp>
      <p:sp>
        <p:nvSpPr>
          <p:cNvPr id="8" name="Rectangle 58">
            <a:extLst>
              <a:ext uri="{FF2B5EF4-FFF2-40B4-BE49-F238E27FC236}">
                <a16:creationId xmlns:a16="http://schemas.microsoft.com/office/drawing/2014/main" id="{58D171C1-4A45-44AB-AD76-FBB947B5D5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0000" y="6453188"/>
            <a:ext cx="428404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de-CH" sz="800" dirty="0">
                <a:latin typeface="+mn-lt"/>
              </a:rPr>
              <a:t>Materielle Situation von Kindern und Jugendlichen in der Sozialhilfe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655763"/>
            <a:ext cx="9144000" cy="51816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68000"/>
            <a:ext cx="7704000" cy="1188000"/>
          </a:xfrm>
        </p:spPr>
        <p:txBody>
          <a:bodyPr/>
          <a:lstStyle>
            <a:lvl1pPr>
              <a:defRPr sz="3400" b="0" i="0" baseline="0">
                <a:solidFill>
                  <a:srgbClr val="F79646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088000"/>
            <a:ext cx="7704000" cy="3553200"/>
          </a:xfrm>
        </p:spPr>
        <p:txBody>
          <a:bodyPr/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68000"/>
            <a:ext cx="7704000" cy="1188000"/>
          </a:xfrm>
        </p:spPr>
        <p:txBody>
          <a:bodyPr/>
          <a:lstStyle>
            <a:lvl1pPr>
              <a:defRPr sz="3400" b="0" i="0" baseline="0">
                <a:solidFill>
                  <a:srgbClr val="F79646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088000"/>
            <a:ext cx="7704000" cy="3553200"/>
          </a:xfrm>
        </p:spPr>
        <p:txBody>
          <a:bodyPr/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43"/>
          <p:cNvSpPr>
            <a:spLocks noChangeArrowheads="1"/>
          </p:cNvSpPr>
          <p:nvPr userDrawn="1"/>
        </p:nvSpPr>
        <p:spPr bwMode="auto">
          <a:xfrm>
            <a:off x="7277100" y="6453188"/>
            <a:ext cx="18669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de-CH" sz="800" dirty="0">
                <a:latin typeface="+mn-lt"/>
              </a:rPr>
              <a:t>p. </a:t>
            </a:r>
            <a:fld id="{E5E481A8-16A8-4284-9CE5-A0F0F6FB3DBC}" type="slidenum">
              <a:rPr lang="de-CH" sz="800" smtClean="0">
                <a:latin typeface="+mn-lt"/>
              </a:rPr>
              <a:t>‹N°›</a:t>
            </a:fld>
            <a:endParaRPr lang="de-CH" sz="800" dirty="0">
              <a:latin typeface="+mn-lt"/>
            </a:endParaRPr>
          </a:p>
        </p:txBody>
      </p:sp>
      <p:sp>
        <p:nvSpPr>
          <p:cNvPr id="5" name="Rectangle 58"/>
          <p:cNvSpPr>
            <a:spLocks noChangeArrowheads="1"/>
          </p:cNvSpPr>
          <p:nvPr userDrawn="1"/>
        </p:nvSpPr>
        <p:spPr bwMode="auto">
          <a:xfrm>
            <a:off x="720000" y="6453188"/>
            <a:ext cx="428404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fr-CH" sz="800" noProof="0" dirty="0">
                <a:latin typeface="+mn-lt"/>
              </a:rPr>
              <a:t>Situation matérielle des enfants et des jeunes dans l’aide sociale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68000"/>
            <a:ext cx="7704000" cy="1188000"/>
          </a:xfrm>
        </p:spPr>
        <p:txBody>
          <a:bodyPr/>
          <a:lstStyle>
            <a:lvl1pPr>
              <a:defRPr sz="3400" b="0" i="0" baseline="0">
                <a:solidFill>
                  <a:srgbClr val="F79646"/>
                </a:solidFill>
                <a:latin typeface="DaxOT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088000"/>
            <a:ext cx="7704000" cy="3553200"/>
          </a:xfrm>
        </p:spPr>
        <p:txBody>
          <a:bodyPr/>
          <a:lstStyle>
            <a:lvl1pPr>
              <a:defRPr baseline="0">
                <a:latin typeface="DaxOT" pitchFamily="34" charset="0"/>
              </a:defRPr>
            </a:lvl1pPr>
            <a:lvl2pPr>
              <a:defRPr baseline="0">
                <a:latin typeface="DaxOT" pitchFamily="34" charset="0"/>
              </a:defRPr>
            </a:lvl2pPr>
            <a:lvl3pPr>
              <a:defRPr baseline="0">
                <a:latin typeface="DaxOT" pitchFamily="34" charset="0"/>
              </a:defRPr>
            </a:lvl3pPr>
            <a:lvl4pPr>
              <a:defRPr baseline="0">
                <a:latin typeface="DaxOT" pitchFamily="34" charset="0"/>
              </a:defRPr>
            </a:lvl4pPr>
            <a:lvl5pPr>
              <a:defRPr baseline="0">
                <a:latin typeface="DaxOT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381000" y="44958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73238"/>
            <a:ext cx="83534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3" r:id="rId5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9pPr>
    </p:titleStyle>
    <p:bodyStyle>
      <a:lvl1pPr marL="269875" indent="-269875" algn="l" rtl="0" fontAlgn="base">
        <a:spcBef>
          <a:spcPct val="0"/>
        </a:spcBef>
        <a:spcAft>
          <a:spcPct val="0"/>
        </a:spcAft>
        <a:buChar char="–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17550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2pPr>
      <a:lvl3pPr marL="1165225" indent="-266700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3pPr>
      <a:lvl4pPr marL="1614488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4pPr>
      <a:lvl5pPr marL="2062163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5pPr>
      <a:lvl6pPr marL="2519363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6pPr>
      <a:lvl7pPr marL="2976563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7pPr>
      <a:lvl8pPr marL="3433763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8pPr>
      <a:lvl9pPr marL="3890963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>
          <a:xfrm>
            <a:off x="-31120" y="4509120"/>
            <a:ext cx="91440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H" dirty="0">
                <a:latin typeface="+mj-lt"/>
              </a:rPr>
              <a:t>Situation matérielle des enfants et des jeunes dans l’aide sociale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>
          <a:xfrm>
            <a:off x="4128" y="5661248"/>
            <a:ext cx="9108752" cy="1079996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fr-CH" dirty="0">
                <a:latin typeface="+mn-lt"/>
              </a:rPr>
              <a:t>Étude du Bureau </a:t>
            </a:r>
            <a:r>
              <a:rPr lang="fr-CH" dirty="0"/>
              <a:t>BASS sur mandat de la Charte Aide Sociale Suisse</a:t>
            </a:r>
            <a:endParaRPr lang="fr-CH" dirty="0">
              <a:latin typeface="+mn-lt"/>
            </a:endParaRPr>
          </a:p>
          <a:p>
            <a:pPr>
              <a:lnSpc>
                <a:spcPts val="2800"/>
              </a:lnSpc>
            </a:pPr>
            <a:r>
              <a:rPr lang="fr-CH" dirty="0"/>
              <a:t>Nicolas </a:t>
            </a:r>
            <a:r>
              <a:rPr lang="fr-CH" dirty="0" err="1"/>
              <a:t>Galladé</a:t>
            </a:r>
            <a:r>
              <a:rPr lang="fr-CH" dirty="0"/>
              <a:t>, président de l’Initiative des villes pour la politique sociale</a:t>
            </a:r>
          </a:p>
          <a:p>
            <a:pPr>
              <a:lnSpc>
                <a:spcPts val="2800"/>
              </a:lnSpc>
            </a:pPr>
            <a:r>
              <a:rPr lang="fr-CH" sz="1400" dirty="0">
                <a:latin typeface="+mn-lt"/>
              </a:rPr>
              <a:t>Assemblée annuelle de </a:t>
            </a:r>
            <a:r>
              <a:rPr lang="fr-CH" sz="1400" dirty="0"/>
              <a:t>la CDAS,</a:t>
            </a:r>
            <a:r>
              <a:rPr lang="fr-CH" sz="1400" dirty="0">
                <a:latin typeface="+mn-lt"/>
              </a:rPr>
              <a:t> 15/16 mai 2025, </a:t>
            </a:r>
            <a:r>
              <a:rPr lang="fr-CH" sz="1400" dirty="0" err="1">
                <a:latin typeface="+mn-lt"/>
              </a:rPr>
              <a:t>Charmey</a:t>
            </a:r>
            <a:endParaRPr lang="fr-CH" sz="14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Prestations liées à la situation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C595-60E4-4A85-97F9-F2A17510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12776"/>
            <a:ext cx="7704000" cy="4752528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fr-CH" sz="1800" dirty="0"/>
              <a:t>Outre les besoins de base, les </a:t>
            </a:r>
            <a:r>
              <a:rPr lang="fr-CH" sz="1800" b="1" dirty="0"/>
              <a:t>prestations circonstancielles </a:t>
            </a:r>
            <a:r>
              <a:rPr lang="fr-CH" sz="1800" dirty="0"/>
              <a:t>(</a:t>
            </a:r>
            <a:r>
              <a:rPr lang="fr-CH" sz="1800" dirty="0" err="1"/>
              <a:t>PCi</a:t>
            </a:r>
            <a:r>
              <a:rPr lang="fr-CH" sz="1800" dirty="0"/>
              <a:t>) sont très importantes pour les enfants et les jeunes (p. ex. pour les loisirs et la formation)</a:t>
            </a:r>
          </a:p>
          <a:p>
            <a:pPr>
              <a:lnSpc>
                <a:spcPts val="2800"/>
              </a:lnSpc>
            </a:pPr>
            <a:r>
              <a:rPr lang="fr-CH" sz="1800" dirty="0"/>
              <a:t>Les </a:t>
            </a:r>
            <a:r>
              <a:rPr lang="fr-CH" sz="1800" b="1" dirty="0"/>
              <a:t>pratiques </a:t>
            </a:r>
            <a:r>
              <a:rPr lang="fr-CH" sz="1800" dirty="0"/>
              <a:t>en matière d’orientation des </a:t>
            </a:r>
            <a:r>
              <a:rPr lang="fr-CH" sz="1800" dirty="0" err="1"/>
              <a:t>PCi</a:t>
            </a:r>
            <a:r>
              <a:rPr lang="fr-CH" sz="1800" dirty="0"/>
              <a:t> </a:t>
            </a:r>
            <a:r>
              <a:rPr lang="fr-CH" sz="1800" b="1" dirty="0"/>
              <a:t>varient fortement </a:t>
            </a:r>
            <a:r>
              <a:rPr lang="fr-CH" sz="1800" dirty="0"/>
              <a:t>d’une commune à l’autre.</a:t>
            </a:r>
          </a:p>
          <a:p>
            <a:pPr>
              <a:lnSpc>
                <a:spcPts val="2800"/>
              </a:lnSpc>
            </a:pPr>
            <a:r>
              <a:rPr lang="fr-CH" sz="1800" dirty="0"/>
              <a:t>Les </a:t>
            </a:r>
            <a:r>
              <a:rPr lang="fr-CH" sz="1800" b="1" dirty="0"/>
              <a:t>normes CSIAS </a:t>
            </a:r>
            <a:r>
              <a:rPr lang="fr-CH" sz="1800" dirty="0"/>
              <a:t>concernant l’utilisation des </a:t>
            </a:r>
            <a:r>
              <a:rPr lang="fr-CH" sz="1800" dirty="0" err="1"/>
              <a:t>PCi</a:t>
            </a:r>
            <a:r>
              <a:rPr lang="fr-CH" sz="1800" dirty="0"/>
              <a:t> sont </a:t>
            </a:r>
            <a:r>
              <a:rPr lang="fr-CH" sz="1800" b="1" dirty="0"/>
              <a:t>trop peu concrètes et imprécises</a:t>
            </a:r>
            <a:r>
              <a:rPr lang="fr-CH" sz="1800" dirty="0"/>
              <a:t>.</a:t>
            </a:r>
          </a:p>
          <a:p>
            <a:pPr>
              <a:lnSpc>
                <a:spcPts val="2800"/>
              </a:lnSpc>
            </a:pPr>
            <a:r>
              <a:rPr lang="fr-CH" sz="1800" dirty="0"/>
              <a:t>Les </a:t>
            </a:r>
            <a:r>
              <a:rPr lang="fr-CH" sz="1800" b="1" dirty="0"/>
              <a:t>besoins </a:t>
            </a:r>
            <a:r>
              <a:rPr lang="fr-CH" sz="1800" dirty="0"/>
              <a:t>spécifiques aux enfants doivent être reconnus, mais les enfants ne sont en général pas directement interrogés sur leurs besoins par les services sociaux</a:t>
            </a:r>
          </a:p>
        </p:txBody>
      </p:sp>
    </p:spTree>
    <p:extLst>
      <p:ext uri="{BB962C8B-B14F-4D97-AF65-F5344CB8AC3E}">
        <p14:creationId xmlns:p14="http://schemas.microsoft.com/office/powerpoint/2010/main" val="91656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Conclusions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C595-60E4-4A85-97F9-F2A17510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0768"/>
            <a:ext cx="7812440" cy="4824536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fr-CH" sz="1800" dirty="0"/>
              <a:t>Les prestations d’aide sociale pour les enfants et les jeunes sont déjà trop basses dans l’aide sociale ordinaire.</a:t>
            </a:r>
          </a:p>
          <a:p>
            <a:pPr>
              <a:lnSpc>
                <a:spcPts val="2600"/>
              </a:lnSpc>
            </a:pPr>
            <a:r>
              <a:rPr lang="fr-CH" sz="1800" dirty="0">
                <a:ea typeface="+mn-ea"/>
                <a:cs typeface="+mn-cs"/>
              </a:rPr>
              <a:t>Cela ne garantit pas un niveau de vie approprié.</a:t>
            </a:r>
          </a:p>
          <a:p>
            <a:pPr>
              <a:lnSpc>
                <a:spcPts val="2600"/>
              </a:lnSpc>
            </a:pPr>
            <a:r>
              <a:rPr lang="fr-CH" sz="1800" dirty="0"/>
              <a:t>Les effets d’échelles des ménages de plusieurs personnes sont surestimés.</a:t>
            </a:r>
          </a:p>
          <a:p>
            <a:pPr>
              <a:lnSpc>
                <a:spcPts val="2600"/>
              </a:lnSpc>
            </a:pPr>
            <a:r>
              <a:rPr lang="fr-CH" sz="1800" dirty="0">
                <a:ea typeface="+mn-ea"/>
                <a:cs typeface="+mn-cs"/>
              </a:rPr>
              <a:t>L’échelle d’équivalence fortement dégressive défavorise les enfants et les jeunes.</a:t>
            </a:r>
          </a:p>
          <a:p>
            <a:pPr>
              <a:lnSpc>
                <a:spcPts val="2600"/>
              </a:lnSpc>
            </a:pPr>
            <a:r>
              <a:rPr lang="fr-CH" sz="1800" dirty="0"/>
              <a:t>Les besoins des enfants ne sont pas suffisamment considérés dans le conseil social.</a:t>
            </a:r>
          </a:p>
          <a:p>
            <a:pPr>
              <a:lnSpc>
                <a:spcPts val="2600"/>
              </a:lnSpc>
            </a:pPr>
            <a:r>
              <a:rPr lang="fr-CH" sz="1800" dirty="0">
                <a:ea typeface="+mn-ea"/>
                <a:cs typeface="+mn-cs"/>
              </a:rPr>
              <a:t>De grandes différences existent d’un endroit à l’autre en ce qui concerne les </a:t>
            </a:r>
            <a:r>
              <a:rPr lang="fr-CH" sz="1800" dirty="0"/>
              <a:t>prestations circonstancielles.</a:t>
            </a:r>
            <a:endParaRPr lang="fr-CH" sz="1800" dirty="0">
              <a:ea typeface="+mn-ea"/>
              <a:cs typeface="+mn-cs"/>
            </a:endParaRPr>
          </a:p>
          <a:p>
            <a:pPr>
              <a:lnSpc>
                <a:spcPts val="2600"/>
              </a:lnSpc>
            </a:pPr>
            <a:r>
              <a:rPr lang="fr-CH" sz="1800" dirty="0"/>
              <a:t>Les réglementations relatives aux prestations en faveur des enfants et des jeunes ne sont pas assez précises.</a:t>
            </a:r>
          </a:p>
          <a:p>
            <a:pPr>
              <a:lnSpc>
                <a:spcPts val="2600"/>
              </a:lnSpc>
            </a:pPr>
            <a:r>
              <a:rPr lang="fr-CH" sz="1800" dirty="0">
                <a:ea typeface="+mn-ea"/>
                <a:cs typeface="+mn-cs"/>
              </a:rPr>
              <a:t>Le droit constitutionnel et international (Convention relative au droits de l’enfant) n’est que partiellement respecté à l’heure actuelle.</a:t>
            </a:r>
            <a:endParaRPr lang="fr-CH" sz="16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1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Principales recommandations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C595-60E4-4A85-97F9-F2A17510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0768"/>
            <a:ext cx="7812440" cy="482453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fr-CH" sz="1800" dirty="0"/>
              <a:t>Examiner des prestations destinées à couvrir les besoins de base échelonnées en fonction de l’âge des enfants</a:t>
            </a:r>
            <a:endParaRPr lang="fr-CH" sz="1800" b="1" dirty="0"/>
          </a:p>
          <a:p>
            <a:pPr>
              <a:lnSpc>
                <a:spcPts val="3000"/>
              </a:lnSpc>
            </a:pPr>
            <a:r>
              <a:rPr lang="fr-CH" sz="1800" dirty="0">
                <a:ea typeface="+mn-ea"/>
                <a:cs typeface="+mn-cs"/>
              </a:rPr>
              <a:t>Vérifier l’échelle d’équivalence</a:t>
            </a:r>
          </a:p>
          <a:p>
            <a:pPr>
              <a:lnSpc>
                <a:spcPts val="3000"/>
              </a:lnSpc>
            </a:pPr>
            <a:r>
              <a:rPr lang="fr-CH" sz="1800" dirty="0"/>
              <a:t>Préciser les normes CSIAS pour le soutien des enfants et des jeunes</a:t>
            </a:r>
          </a:p>
          <a:p>
            <a:pPr>
              <a:lnSpc>
                <a:spcPts val="3000"/>
              </a:lnSpc>
            </a:pPr>
            <a:r>
              <a:rPr lang="fr-CH" sz="1800" dirty="0"/>
              <a:t>Examiner l’introduction d’un forfait suppl. pour enfants dans les </a:t>
            </a:r>
            <a:r>
              <a:rPr lang="fr-CH" sz="1800" dirty="0" err="1"/>
              <a:t>PCi</a:t>
            </a:r>
            <a:endParaRPr lang="fr-CH" sz="1800" dirty="0"/>
          </a:p>
          <a:p>
            <a:pPr>
              <a:lnSpc>
                <a:spcPts val="3000"/>
              </a:lnSpc>
            </a:pPr>
            <a:r>
              <a:rPr lang="fr-CH" sz="1800" dirty="0"/>
              <a:t>Auditionner davantage les enfants dans le processus de consultation (participation)</a:t>
            </a:r>
          </a:p>
          <a:p>
            <a:pPr>
              <a:lnSpc>
                <a:spcPts val="3000"/>
              </a:lnSpc>
            </a:pPr>
            <a:r>
              <a:rPr lang="fr-CH" sz="1800" dirty="0"/>
              <a:t>Lutter contre le non-recours des familles avec enfants à l’aide sociale</a:t>
            </a:r>
          </a:p>
          <a:p>
            <a:pPr>
              <a:lnSpc>
                <a:spcPts val="3000"/>
              </a:lnSpc>
            </a:pPr>
            <a:r>
              <a:rPr lang="fr-CH" sz="1800" dirty="0"/>
              <a:t>Concevoir les taux de l’aide sociale en matière d’asile de manière à ce qu’ils permettent de vivre</a:t>
            </a:r>
          </a:p>
          <a:p>
            <a:pPr>
              <a:lnSpc>
                <a:spcPts val="3000"/>
              </a:lnSpc>
            </a:pPr>
            <a:r>
              <a:rPr lang="fr-CH" sz="1800" dirty="0"/>
              <a:t>Étendre les prestations en amont (p. ex. les prestations complémentaires pour les familles)</a:t>
            </a:r>
          </a:p>
          <a:p>
            <a:pPr>
              <a:lnSpc>
                <a:spcPts val="3000"/>
              </a:lnSpc>
            </a:pPr>
            <a:r>
              <a:rPr lang="fr-CH" sz="1800" dirty="0"/>
              <a:t>Renforcer la prévention de la pauvreté</a:t>
            </a:r>
          </a:p>
        </p:txBody>
      </p:sp>
    </p:spTree>
    <p:extLst>
      <p:ext uri="{BB962C8B-B14F-4D97-AF65-F5344CB8AC3E}">
        <p14:creationId xmlns:p14="http://schemas.microsoft.com/office/powerpoint/2010/main" val="190545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Suite des opérations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C595-60E4-4A85-97F9-F2A17510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00808"/>
            <a:ext cx="7812440" cy="4464496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fr-CH" sz="1800" b="1" dirty="0"/>
              <a:t>La CDAS a donné des mandats d’examen à la CSIAS concernant :</a:t>
            </a:r>
          </a:p>
          <a:p>
            <a:pPr>
              <a:lnSpc>
                <a:spcPct val="200000"/>
              </a:lnSpc>
            </a:pPr>
            <a:r>
              <a:rPr lang="fr-CH" sz="1800" dirty="0"/>
              <a:t>L’échelle d’équivalence</a:t>
            </a:r>
          </a:p>
          <a:p>
            <a:pPr>
              <a:lnSpc>
                <a:spcPct val="200000"/>
              </a:lnSpc>
            </a:pPr>
            <a:r>
              <a:rPr lang="fr-CH" sz="1800" dirty="0"/>
              <a:t>L’échelonnement des prestations pour les enfants et les jeunes en fonction de l’âge</a:t>
            </a:r>
          </a:p>
          <a:p>
            <a:pPr>
              <a:lnSpc>
                <a:spcPct val="200000"/>
              </a:lnSpc>
            </a:pPr>
            <a:r>
              <a:rPr lang="fr-CH" sz="1800" dirty="0"/>
              <a:t>Des forfaits supplémentaires pour les prestations circonstancielles</a:t>
            </a:r>
          </a:p>
          <a:p>
            <a:pPr marL="0" indent="0">
              <a:lnSpc>
                <a:spcPct val="200000"/>
              </a:lnSpc>
              <a:buNone/>
            </a:pP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291736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Merci pour </a:t>
            </a:r>
            <a:r>
              <a:rPr lang="fr-CH">
                <a:latin typeface="+mn-lt"/>
              </a:rPr>
              <a:t>votre attention</a:t>
            </a:r>
            <a:endParaRPr lang="fr-CH" dirty="0">
              <a:latin typeface="+mn-lt"/>
            </a:endParaRP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323F639A-9D88-48C6-A658-126A19472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5570" y="1859440"/>
            <a:ext cx="3032860" cy="401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A4214E5-98BE-4FB5-9862-834042533CD4}"/>
              </a:ext>
            </a:extLst>
          </p:cNvPr>
          <p:cNvSpPr txBox="1"/>
          <p:nvPr/>
        </p:nvSpPr>
        <p:spPr>
          <a:xfrm>
            <a:off x="6088430" y="5623538"/>
            <a:ext cx="1908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/>
              <a:t>Illustration : </a:t>
            </a:r>
            <a:r>
              <a:rPr lang="de-CH" sz="1000" dirty="0"/>
              <a:t>Andreas </a:t>
            </a:r>
            <a:r>
              <a:rPr lang="de-CH" sz="1000" dirty="0" err="1"/>
              <a:t>Gefe</a:t>
            </a:r>
            <a:endParaRPr lang="de-CH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8FF5F-A465-41C5-B4CF-ADF902E3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A24F6B3-2C6F-4357-93DF-A3A4DA0A8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81" y="858841"/>
            <a:ext cx="3887438" cy="5140318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2C606EC-5701-42BD-B470-5532EFBB0EEE}"/>
              </a:ext>
            </a:extLst>
          </p:cNvPr>
          <p:cNvSpPr txBox="1"/>
          <p:nvPr/>
        </p:nvSpPr>
        <p:spPr>
          <a:xfrm>
            <a:off x="6516216" y="5775067"/>
            <a:ext cx="1908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Illustration : Andreas </a:t>
            </a:r>
            <a:r>
              <a:rPr lang="de-CH" sz="1000" dirty="0" err="1"/>
              <a:t>Gefe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11112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67C23-6EFF-434D-A71D-EF748709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Part des bénéficiaires de l’aide sociale par tranches d’âge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0A804D5-DB2E-4FF8-B63F-9B4C97F6A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66" y="1656000"/>
            <a:ext cx="8449668" cy="43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967BB-0DC8-4E26-9514-9E174933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Taux d’aide sociale par tranches d’âge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F7CC5E71-1802-449F-B7A2-55B8D6A39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5D3CE91-D06D-4B48-9A16-525ED366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33" y="1248581"/>
            <a:ext cx="7545934" cy="51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7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Pauvreté des enfants en Suisse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C595-60E4-4A85-97F9-F2A17510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0768"/>
            <a:ext cx="7704000" cy="482453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fr-CH" sz="1800" b="1" dirty="0"/>
              <a:t>Les enfants sont plus exposés à la pauvreté que la moyenne.</a:t>
            </a:r>
          </a:p>
          <a:p>
            <a:pPr>
              <a:lnSpc>
                <a:spcPts val="3000"/>
              </a:lnSpc>
            </a:pPr>
            <a:r>
              <a:rPr lang="fr-CH" sz="1800" dirty="0"/>
              <a:t>Ils présentent le </a:t>
            </a:r>
            <a:r>
              <a:rPr lang="fr-CH" sz="1800" b="1" dirty="0"/>
              <a:t>taux d’aide sociale le plus élevé </a:t>
            </a:r>
            <a:r>
              <a:rPr lang="fr-CH" sz="1800" dirty="0"/>
              <a:t>de toutes les tranches de population.</a:t>
            </a:r>
            <a:endParaRPr lang="fr-CH" sz="1800" b="1" dirty="0"/>
          </a:p>
          <a:p>
            <a:pPr>
              <a:lnSpc>
                <a:spcPts val="3000"/>
              </a:lnSpc>
            </a:pPr>
            <a:r>
              <a:rPr lang="fr-CH" sz="1800" dirty="0"/>
              <a:t>Le risque est déterminé en grande partie par la </a:t>
            </a:r>
            <a:r>
              <a:rPr lang="fr-CH" sz="1800" b="1" dirty="0"/>
              <a:t>constellation familiale</a:t>
            </a:r>
            <a:r>
              <a:rPr lang="fr-CH" sz="1800" dirty="0"/>
              <a:t>.</a:t>
            </a:r>
          </a:p>
          <a:p>
            <a:pPr>
              <a:lnSpc>
                <a:spcPts val="3000"/>
              </a:lnSpc>
            </a:pPr>
            <a:r>
              <a:rPr lang="fr-CH" sz="1800" b="1" dirty="0"/>
              <a:t>La pauvreté a un impact négatif considérable </a:t>
            </a:r>
            <a:r>
              <a:rPr lang="fr-CH" sz="1800" dirty="0"/>
              <a:t>sur les enfants concernés dans tous les domaines de la vie : </a:t>
            </a:r>
          </a:p>
          <a:p>
            <a:pPr lvl="1">
              <a:lnSpc>
                <a:spcPts val="3000"/>
              </a:lnSpc>
            </a:pPr>
            <a:r>
              <a:rPr lang="fr-CH" sz="1600" dirty="0"/>
              <a:t>Éducation</a:t>
            </a:r>
          </a:p>
          <a:p>
            <a:pPr lvl="1">
              <a:lnSpc>
                <a:spcPts val="3000"/>
              </a:lnSpc>
            </a:pPr>
            <a:r>
              <a:rPr lang="fr-CH" sz="1600" dirty="0"/>
              <a:t>Santé</a:t>
            </a:r>
          </a:p>
          <a:p>
            <a:pPr lvl="1">
              <a:lnSpc>
                <a:spcPts val="3000"/>
              </a:lnSpc>
            </a:pPr>
            <a:r>
              <a:rPr lang="fr-CH" sz="1600" dirty="0"/>
              <a:t>Participation sociale (activités de loisirs et </a:t>
            </a:r>
            <a:r>
              <a:rPr lang="fr-CH" sz="1600" dirty="0" err="1"/>
              <a:t>peers</a:t>
            </a:r>
            <a:r>
              <a:rPr lang="fr-CH" sz="1600" dirty="0"/>
              <a:t>)</a:t>
            </a:r>
          </a:p>
          <a:p>
            <a:pPr lvl="1">
              <a:lnSpc>
                <a:spcPts val="3000"/>
              </a:lnSpc>
            </a:pPr>
            <a:r>
              <a:rPr lang="fr-CH" sz="1600" dirty="0"/>
              <a:t>Conditions de logement et activités familiales</a:t>
            </a:r>
          </a:p>
          <a:p>
            <a:pPr>
              <a:lnSpc>
                <a:spcPts val="3000"/>
              </a:lnSpc>
            </a:pPr>
            <a:r>
              <a:rPr lang="fr-CH" sz="1800" dirty="0"/>
              <a:t>Environ 270 000 enfants environ en Suisse se trouvent sous le seuil de risque de pauvreté.</a:t>
            </a:r>
          </a:p>
          <a:p>
            <a:pPr>
              <a:lnSpc>
                <a:spcPts val="3000"/>
              </a:lnSpc>
            </a:pPr>
            <a:r>
              <a:rPr lang="fr-CH" sz="1800" dirty="0"/>
              <a:t>Environ </a:t>
            </a:r>
            <a:r>
              <a:rPr lang="fr-CH" sz="1800" b="1" dirty="0"/>
              <a:t>76 000 enfants </a:t>
            </a:r>
            <a:r>
              <a:rPr lang="fr-CH" sz="1800" dirty="0"/>
              <a:t>sont </a:t>
            </a:r>
            <a:r>
              <a:rPr lang="fr-CH" sz="1800" b="1" dirty="0"/>
              <a:t>soutenus </a:t>
            </a:r>
            <a:r>
              <a:rPr lang="fr-CH" sz="1800" dirty="0"/>
              <a:t>par </a:t>
            </a:r>
            <a:r>
              <a:rPr lang="fr-CH" sz="1800" b="1" dirty="0"/>
              <a:t>l’aide sociale ordinaire</a:t>
            </a:r>
            <a:r>
              <a:rPr lang="fr-CH" sz="1800" dirty="0"/>
              <a:t>, soit près d’un tiers de tous les bénéficiaires de l’aide sociale.</a:t>
            </a:r>
          </a:p>
        </p:txBody>
      </p:sp>
    </p:spTree>
    <p:extLst>
      <p:ext uri="{BB962C8B-B14F-4D97-AF65-F5344CB8AC3E}">
        <p14:creationId xmlns:p14="http://schemas.microsoft.com/office/powerpoint/2010/main" val="103960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8FF5F-A465-41C5-B4CF-ADF902E3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ED82D3-1045-493D-9F1C-0DA1ADB61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/>
          <a:stretch/>
        </p:blipFill>
        <p:spPr>
          <a:xfrm>
            <a:off x="2195736" y="784000"/>
            <a:ext cx="5009889" cy="528999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C93B5C1-7034-40A2-8AED-69F304750F79}"/>
              </a:ext>
            </a:extLst>
          </p:cNvPr>
          <p:cNvSpPr txBox="1"/>
          <p:nvPr/>
        </p:nvSpPr>
        <p:spPr>
          <a:xfrm>
            <a:off x="5297344" y="5797000"/>
            <a:ext cx="1908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Illustration : Andreas </a:t>
            </a:r>
            <a:r>
              <a:rPr lang="de-CH" sz="1000" dirty="0" err="1"/>
              <a:t>Gefe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84192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Questions posées par l’étude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C595-60E4-4A85-97F9-F2A17510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0768"/>
            <a:ext cx="7704000" cy="4824536"/>
          </a:xfrm>
        </p:spPr>
        <p:txBody>
          <a:bodyPr/>
          <a:lstStyle/>
          <a:p>
            <a:pPr marL="0" indent="0">
              <a:lnSpc>
                <a:spcPts val="3000"/>
              </a:lnSpc>
              <a:buNone/>
            </a:pPr>
            <a:r>
              <a:rPr lang="fr-CH" sz="1800" dirty="0"/>
              <a:t>L’étude porte principalement sur </a:t>
            </a:r>
            <a:r>
              <a:rPr lang="fr-CH" sz="1800" b="1" dirty="0"/>
              <a:t>l’aide sociale ordinaire</a:t>
            </a:r>
            <a:r>
              <a:rPr lang="fr-CH" sz="1800" dirty="0"/>
              <a:t>.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</a:pPr>
            <a:r>
              <a:rPr lang="fr-CH" sz="1800" b="1" dirty="0"/>
              <a:t>Principales questions</a:t>
            </a:r>
          </a:p>
          <a:p>
            <a:pPr>
              <a:lnSpc>
                <a:spcPts val="3000"/>
              </a:lnSpc>
            </a:pPr>
            <a:r>
              <a:rPr lang="fr-CH" sz="1800"/>
              <a:t>Quelle est </a:t>
            </a:r>
            <a:r>
              <a:rPr lang="fr-CH" sz="1800" dirty="0"/>
              <a:t>la situation matérielle des enfants dans l’aide sociale ?</a:t>
            </a:r>
          </a:p>
          <a:p>
            <a:pPr>
              <a:lnSpc>
                <a:spcPts val="3000"/>
              </a:lnSpc>
            </a:pPr>
            <a:r>
              <a:rPr lang="fr-CH" sz="1800" dirty="0"/>
              <a:t>Les prestations actuellement versées aux enfants (et aux familles) sont-elles appropriées ?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</a:pPr>
            <a:r>
              <a:rPr lang="fr-CH" sz="1800" b="1" dirty="0"/>
              <a:t>Procédure</a:t>
            </a:r>
          </a:p>
          <a:p>
            <a:pPr>
              <a:lnSpc>
                <a:spcPts val="3000"/>
              </a:lnSpc>
            </a:pPr>
            <a:r>
              <a:rPr lang="fr-CH" sz="1800" dirty="0"/>
              <a:t>Perspectives combinées des sciences sociales et juridiques</a:t>
            </a:r>
          </a:p>
          <a:p>
            <a:pPr>
              <a:lnSpc>
                <a:spcPts val="3000"/>
              </a:lnSpc>
            </a:pPr>
            <a:r>
              <a:rPr lang="fr-CH" sz="1800" dirty="0"/>
              <a:t>Analyse approfondie des prestations d’aide sociale et de leur calcul</a:t>
            </a:r>
          </a:p>
          <a:p>
            <a:pPr>
              <a:lnSpc>
                <a:spcPts val="3000"/>
              </a:lnSpc>
            </a:pPr>
            <a:r>
              <a:rPr lang="fr-CH" sz="1800" dirty="0"/>
              <a:t>Entretiens avec des professionnels des services sociaux et des centres spécialisés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</a:pPr>
            <a:r>
              <a:rPr lang="fr-CH" sz="1800" b="1" dirty="0"/>
              <a:t>Digression </a:t>
            </a:r>
            <a:r>
              <a:rPr lang="fr-CH" sz="1800" dirty="0"/>
              <a:t>sur la situation des enfants dans le domaine de l’asile et des réfugiés</a:t>
            </a:r>
          </a:p>
        </p:txBody>
      </p:sp>
    </p:spTree>
    <p:extLst>
      <p:ext uri="{BB962C8B-B14F-4D97-AF65-F5344CB8AC3E}">
        <p14:creationId xmlns:p14="http://schemas.microsoft.com/office/powerpoint/2010/main" val="322537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Forfait pour l’entretien dans l’aide sociale</a:t>
            </a: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E33F33B7-A822-4A4B-BF06-7AFC61B4149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96" y="1988840"/>
            <a:ext cx="7951300" cy="38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1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2DDAC-AAB6-4AE0-BC70-E047474A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Évaluation des besoins de base pour les familles avec enfants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09C237-4EC8-4B2B-B7E4-4405175D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1556792"/>
            <a:ext cx="4932120" cy="4724862"/>
          </a:xfrm>
        </p:spPr>
        <p:txBody>
          <a:bodyPr/>
          <a:lstStyle/>
          <a:p>
            <a:pPr marL="0" indent="0">
              <a:buNone/>
            </a:pPr>
            <a:r>
              <a:rPr lang="fr-CH" sz="1800" b="1" dirty="0"/>
              <a:t>Les besoins de base de l’aide sociale en comparaison </a:t>
            </a:r>
            <a:r>
              <a:rPr lang="fr-CH" sz="1800" dirty="0"/>
              <a:t>par rapport aux prestations complémentaires (PC) et au minimum vital selon le droit des poursuites (BEX).</a:t>
            </a:r>
            <a:endParaRPr lang="fr-CH" sz="1400" dirty="0"/>
          </a:p>
          <a:p>
            <a:pPr>
              <a:spcBef>
                <a:spcPts val="600"/>
              </a:spcBef>
            </a:pPr>
            <a:r>
              <a:rPr lang="fr-CH" sz="1800" dirty="0"/>
              <a:t>Les taux de l’aide sociale sont inférieurs aux autres taux de garantie minimale.</a:t>
            </a:r>
          </a:p>
          <a:p>
            <a:pPr>
              <a:spcBef>
                <a:spcPts val="600"/>
              </a:spcBef>
            </a:pPr>
            <a:r>
              <a:rPr lang="fr-CH" sz="1800" dirty="0"/>
              <a:t>Le transfert des besoins de base de référence de l’aide sociale au moyen de l’échelle CSIAS est </a:t>
            </a:r>
            <a:r>
              <a:rPr lang="fr-CH" sz="1800" b="1" dirty="0"/>
              <a:t>fortement dégressif.</a:t>
            </a:r>
          </a:p>
          <a:p>
            <a:pPr>
              <a:spcBef>
                <a:spcPts val="600"/>
              </a:spcBef>
            </a:pPr>
            <a:r>
              <a:rPr lang="fr-CH" sz="1800" b="1" dirty="0"/>
              <a:t>Plus le nombre d’enfants augmente, plus l’écart avec les autres prestations se creuse.</a:t>
            </a:r>
          </a:p>
          <a:p>
            <a:pPr>
              <a:spcBef>
                <a:spcPts val="600"/>
              </a:spcBef>
            </a:pPr>
            <a:r>
              <a:rPr lang="fr-CH" sz="1800" dirty="0"/>
              <a:t>Pour l’aide sociale, </a:t>
            </a:r>
            <a:r>
              <a:rPr lang="fr-CH" sz="1800" b="1" dirty="0"/>
              <a:t>pas de taux échelonnés en fonction de l’âge de l’enfant</a:t>
            </a:r>
            <a:r>
              <a:rPr lang="fr-CH" sz="1800" dirty="0"/>
              <a:t> afin de tenir compte de la tendance à l’augmentation des dépenses pour les enfants plus âgés.</a:t>
            </a: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FFB787DF-0730-427F-9D63-7E0EBEBDCA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886" y="1486814"/>
            <a:ext cx="2895978" cy="48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31113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_SD">
  <a:themeElements>
    <a:clrScheme name="Präsentation_SD 14">
      <a:dk1>
        <a:srgbClr val="000000"/>
      </a:dk1>
      <a:lt1>
        <a:srgbClr val="FFFFFF"/>
      </a:lt1>
      <a:dk2>
        <a:srgbClr val="000000"/>
      </a:dk2>
      <a:lt2>
        <a:srgbClr val="141E64"/>
      </a:lt2>
      <a:accent1>
        <a:srgbClr val="146EB4"/>
      </a:accent1>
      <a:accent2>
        <a:srgbClr val="6EB4EB"/>
      </a:accent2>
      <a:accent3>
        <a:srgbClr val="FFFFFF"/>
      </a:accent3>
      <a:accent4>
        <a:srgbClr val="000000"/>
      </a:accent4>
      <a:accent5>
        <a:srgbClr val="AABAD6"/>
      </a:accent5>
      <a:accent6>
        <a:srgbClr val="63A3D5"/>
      </a:accent6>
      <a:hlink>
        <a:srgbClr val="4682D2"/>
      </a:hlink>
      <a:folHlink>
        <a:srgbClr val="1E50AA"/>
      </a:folHlink>
    </a:clrScheme>
    <a:fontScheme name="Präsentation_S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808163" algn="l"/>
          </a:tabLst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808163" algn="l"/>
          </a:tabLst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_S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S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S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S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S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S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2D8AE7"/>
        </a:accent6>
        <a:hlink>
          <a:srgbClr val="003399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SD 14">
        <a:dk1>
          <a:srgbClr val="000000"/>
        </a:dk1>
        <a:lt1>
          <a:srgbClr val="FFFFFF"/>
        </a:lt1>
        <a:dk2>
          <a:srgbClr val="000000"/>
        </a:dk2>
        <a:lt2>
          <a:srgbClr val="141E64"/>
        </a:lt2>
        <a:accent1>
          <a:srgbClr val="146EB4"/>
        </a:accent1>
        <a:accent2>
          <a:srgbClr val="6EB4EB"/>
        </a:accent2>
        <a:accent3>
          <a:srgbClr val="FFFFFF"/>
        </a:accent3>
        <a:accent4>
          <a:srgbClr val="000000"/>
        </a:accent4>
        <a:accent5>
          <a:srgbClr val="AABAD6"/>
        </a:accent5>
        <a:accent6>
          <a:srgbClr val="63A3D5"/>
        </a:accent6>
        <a:hlink>
          <a:srgbClr val="4682D2"/>
        </a:hlink>
        <a:folHlink>
          <a:srgbClr val="1E50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äsentation Jahreskonferenz SODK.potx [Schreibgeschützt]" id="{E96CB8FB-B853-4045-8E3D-D437BB63DA7C}" vid="{2121D2E6-19FB-4D37-A7C4-CB7BA5E3A524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ec88d8-278f-40a0-b110-6be99255765a" xsi:nil="true"/>
    <lcf76f155ced4ddcb4097134ff3c332f xmlns="ec63df06-b539-42ac-a1c1-c36e16c7d2d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762C60BF85354795CA3F75AEBEEE73" ma:contentTypeVersion="12" ma:contentTypeDescription="Ein neues Dokument erstellen." ma:contentTypeScope="" ma:versionID="ceb8ab3a5f8e8c310023de8dbfd303a3">
  <xsd:schema xmlns:xsd="http://www.w3.org/2001/XMLSchema" xmlns:xs="http://www.w3.org/2001/XMLSchema" xmlns:p="http://schemas.microsoft.com/office/2006/metadata/properties" xmlns:ns2="ec63df06-b539-42ac-a1c1-c36e16c7d2db" xmlns:ns3="a6ec88d8-278f-40a0-b110-6be99255765a" targetNamespace="http://schemas.microsoft.com/office/2006/metadata/properties" ma:root="true" ma:fieldsID="39280f3dc403c0b154dc7bba8a031ec1" ns2:_="" ns3:_="">
    <xsd:import namespace="ec63df06-b539-42ac-a1c1-c36e16c7d2db"/>
    <xsd:import namespace="a6ec88d8-278f-40a0-b110-6be9925576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3df06-b539-42ac-a1c1-c36e16c7d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3ff8426b-c5ab-4feb-8121-9c1239dd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c88d8-278f-40a0-b110-6be99255765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339063e-367d-47b0-b365-9591f3eefc3b}" ma:internalName="TaxCatchAll" ma:showField="CatchAllData" ma:web="a6ec88d8-278f-40a0-b110-6be9925576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B81C3D-3AD2-44F6-BB0F-DE271C250F22}">
  <ds:schemaRefs>
    <ds:schemaRef ds:uri="http://schemas.microsoft.com/office/2006/metadata/properties"/>
    <ds:schemaRef ds:uri="http://schemas.microsoft.com/office/infopath/2007/PartnerControls"/>
    <ds:schemaRef ds:uri="a6ec88d8-278f-40a0-b110-6be99255765a"/>
    <ds:schemaRef ds:uri="ec63df06-b539-42ac-a1c1-c36e16c7d2db"/>
  </ds:schemaRefs>
</ds:datastoreItem>
</file>

<file path=customXml/itemProps2.xml><?xml version="1.0" encoding="utf-8"?>
<ds:datastoreItem xmlns:ds="http://schemas.openxmlformats.org/officeDocument/2006/customXml" ds:itemID="{D4E61A7F-2B8B-4548-963A-2DF4D6A8D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9B9F7C-3890-4D07-8806-4FC086D117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63df06-b539-42ac-a1c1-c36e16c7d2db"/>
    <ds:schemaRef ds:uri="a6ec88d8-278f-40a0-b110-6be992557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803</Words>
  <Application>Microsoft Office PowerPoint</Application>
  <PresentationFormat>Affichage à l'écran (4:3)</PresentationFormat>
  <Paragraphs>70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DaxOT</vt:lpstr>
      <vt:lpstr>Präsentation_SD</vt:lpstr>
      <vt:lpstr>Situation matérielle des enfants et des jeunes dans l’aide sociale</vt:lpstr>
      <vt:lpstr>Présentation PowerPoint</vt:lpstr>
      <vt:lpstr>Part des bénéficiaires de l’aide sociale par tranches d’âge</vt:lpstr>
      <vt:lpstr>Taux d’aide sociale par tranches d’âge</vt:lpstr>
      <vt:lpstr>Pauvreté des enfants en Suisse</vt:lpstr>
      <vt:lpstr>Présentation PowerPoint</vt:lpstr>
      <vt:lpstr>Questions posées par l’étude</vt:lpstr>
      <vt:lpstr>Forfait pour l’entretien dans l’aide sociale</vt:lpstr>
      <vt:lpstr>Évaluation des besoins de base pour les familles avec enfants</vt:lpstr>
      <vt:lpstr>Prestations liées à la situation</vt:lpstr>
      <vt:lpstr>Conclusions</vt:lpstr>
      <vt:lpstr>Principales recommandations</vt:lpstr>
      <vt:lpstr>Suite des opérations</vt:lpstr>
      <vt:lpstr>Merci pour votre attention</vt:lpstr>
    </vt:vector>
  </TitlesOfParts>
  <Company>Stadtverwaltung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zum Beispiel über zwei Zeilen in Arial 40 Punkt</dc:title>
  <dc:creator>sozmeo</dc:creator>
  <cp:lastModifiedBy>Müller Crystel</cp:lastModifiedBy>
  <cp:revision>158</cp:revision>
  <cp:lastPrinted>2006-07-06T12:19:27Z</cp:lastPrinted>
  <dcterms:created xsi:type="dcterms:W3CDTF">2010-10-07T08:21:39Z</dcterms:created>
  <dcterms:modified xsi:type="dcterms:W3CDTF">2025-05-14T13:32:24Z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0x0101009B762C60BF85354795CA3F75AEBEEE73</vt:lpwstr>
  </property>
  <property fmtid="{D5CDD505-2E9C-101B-9397-08002B2CF9AE}" pid="3" name="MediaServiceImageTags">
    <vt:lpwstr/>
  </property>
</Properties>
</file>