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 id="2147483658" r:id="rId5"/>
  </p:sldMasterIdLst>
  <p:notesMasterIdLst>
    <p:notesMasterId r:id="rId21"/>
  </p:notesMasterIdLst>
  <p:handoutMasterIdLst>
    <p:handoutMasterId r:id="rId22"/>
  </p:handoutMasterIdLst>
  <p:sldIdLst>
    <p:sldId id="268" r:id="rId6"/>
    <p:sldId id="286" r:id="rId7"/>
    <p:sldId id="269" r:id="rId8"/>
    <p:sldId id="292" r:id="rId9"/>
    <p:sldId id="273" r:id="rId10"/>
    <p:sldId id="274" r:id="rId11"/>
    <p:sldId id="289" r:id="rId12"/>
    <p:sldId id="293" r:id="rId13"/>
    <p:sldId id="291" r:id="rId14"/>
    <p:sldId id="294" r:id="rId15"/>
    <p:sldId id="279" r:id="rId16"/>
    <p:sldId id="295" r:id="rId17"/>
    <p:sldId id="296" r:id="rId18"/>
    <p:sldId id="280" r:id="rId19"/>
    <p:sldId id="281" r:id="rId20"/>
  </p:sldIdLst>
  <p:sldSz cx="12192000" cy="6858000"/>
  <p:notesSz cx="6808788" cy="9940925"/>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8F98"/>
    <a:srgbClr val="BCE3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CDCE6"/>
          </a:solidFill>
        </a:fill>
      </a:tcStyle>
    </a:wholeTbl>
    <a:band2H>
      <a:tcTxStyle/>
      <a:tcStyle>
        <a:tcBdr/>
        <a:fill>
          <a:solidFill>
            <a:srgbClr val="E7EEF3"/>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5E7E1"/>
          </a:solidFill>
        </a:fill>
      </a:tcStyle>
    </a:wholeTbl>
    <a:band2H>
      <a:tcTxStyle/>
      <a:tcStyle>
        <a:tcBdr/>
        <a:fill>
          <a:solidFill>
            <a:srgbClr val="EBF4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BD8EA"/>
          </a:solidFill>
        </a:fill>
      </a:tcStyle>
    </a:wholeTbl>
    <a:band2H>
      <a:tcTxStyle/>
      <a:tcStyle>
        <a:tcBdr/>
        <a:fill>
          <a:solidFill>
            <a:srgbClr val="E7ECF5"/>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163"/>
    <p:restoredTop sz="93979" autoAdjust="0"/>
  </p:normalViewPr>
  <p:slideViewPr>
    <p:cSldViewPr snapToGrid="0">
      <p:cViewPr varScale="1">
        <p:scale>
          <a:sx n="164" d="100"/>
          <a:sy n="164" d="100"/>
        </p:scale>
        <p:origin x="184" y="672"/>
      </p:cViewPr>
      <p:guideLst>
        <p:guide orient="horz" pos="2160"/>
        <p:guide pos="3840"/>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2FA263D-903F-4E4B-B552-FB37C1F951AE}" type="doc">
      <dgm:prSet loTypeId="urn:microsoft.com/office/officeart/2005/8/layout/pyramid3" loCatId="pyramid" qsTypeId="urn:microsoft.com/office/officeart/2005/8/quickstyle/simple1" qsCatId="simple" csTypeId="urn:microsoft.com/office/officeart/2005/8/colors/accent1_2" csCatId="accent1" phldr="1"/>
      <dgm:spPr/>
    </dgm:pt>
    <dgm:pt modelId="{FBB7422A-5682-4713-B232-F9D315280773}">
      <dgm:prSet phldrT="[Texte]" custT="1"/>
      <dgm:spPr>
        <a:solidFill>
          <a:schemeClr val="accent2">
            <a:lumMod val="75000"/>
          </a:schemeClr>
        </a:solidFill>
      </dgm:spPr>
      <dgm:t>
        <a:bodyPr/>
        <a:lstStyle/>
        <a:p>
          <a:r>
            <a:rPr lang="fr-FR" sz="1800" b="1" dirty="0"/>
            <a:t>Familienzulagen (FZ)</a:t>
          </a:r>
        </a:p>
      </dgm:t>
    </dgm:pt>
    <dgm:pt modelId="{7A98912F-7B40-40CC-938F-85A194F78781}" type="parTrans" cxnId="{1C88D2BC-624F-4BA6-B8FF-F85C47C75BCD}">
      <dgm:prSet/>
      <dgm:spPr/>
      <dgm:t>
        <a:bodyPr/>
        <a:lstStyle/>
        <a:p>
          <a:endParaRPr lang="fr-FR"/>
        </a:p>
      </dgm:t>
    </dgm:pt>
    <dgm:pt modelId="{08FCEABA-4ACA-42C6-A510-AA9EABD7B5C3}" type="sibTrans" cxnId="{1C88D2BC-624F-4BA6-B8FF-F85C47C75BCD}">
      <dgm:prSet/>
      <dgm:spPr/>
      <dgm:t>
        <a:bodyPr/>
        <a:lstStyle/>
        <a:p>
          <a:endParaRPr lang="fr-FR"/>
        </a:p>
      </dgm:t>
    </dgm:pt>
    <dgm:pt modelId="{13771F8F-B941-46D1-ADCC-F4C21437DB9E}">
      <dgm:prSet phldrT="[Texte]" custT="1"/>
      <dgm:spPr>
        <a:solidFill>
          <a:schemeClr val="accent2">
            <a:lumMod val="75000"/>
          </a:schemeClr>
        </a:solidFill>
      </dgm:spPr>
      <dgm:t>
        <a:bodyPr/>
        <a:lstStyle/>
        <a:p>
          <a:r>
            <a:rPr lang="fr-FR" sz="1800" b="1" dirty="0"/>
            <a:t>Prämien-verbilligungen, Stipendien</a:t>
          </a:r>
        </a:p>
      </dgm:t>
    </dgm:pt>
    <dgm:pt modelId="{7D86444A-0021-4062-B30B-FD7F7552C2F9}" type="parTrans" cxnId="{A859D27A-511C-4DC8-9F98-962FBB9966F0}">
      <dgm:prSet/>
      <dgm:spPr/>
      <dgm:t>
        <a:bodyPr/>
        <a:lstStyle/>
        <a:p>
          <a:endParaRPr lang="fr-FR"/>
        </a:p>
      </dgm:t>
    </dgm:pt>
    <dgm:pt modelId="{80AAFC3D-77B7-4958-B58D-5091F14B75B7}" type="sibTrans" cxnId="{A859D27A-511C-4DC8-9F98-962FBB9966F0}">
      <dgm:prSet/>
      <dgm:spPr/>
      <dgm:t>
        <a:bodyPr/>
        <a:lstStyle/>
        <a:p>
          <a:endParaRPr lang="fr-FR"/>
        </a:p>
      </dgm:t>
    </dgm:pt>
    <dgm:pt modelId="{E53195F0-4F4F-4F8D-BF53-D8451EC58004}">
      <dgm:prSet phldrT="[Texte]" custT="1"/>
      <dgm:spPr>
        <a:solidFill>
          <a:schemeClr val="accent2">
            <a:lumMod val="75000"/>
          </a:schemeClr>
        </a:solidFill>
      </dgm:spPr>
      <dgm:t>
        <a:bodyPr/>
        <a:lstStyle/>
        <a:p>
          <a:r>
            <a:rPr lang="fr-FR" sz="1800" b="1" dirty="0"/>
            <a:t>Sozial-</a:t>
          </a:r>
          <a:br>
            <a:rPr lang="fr-FR" sz="1800" b="1" dirty="0"/>
          </a:br>
          <a:r>
            <a:rPr lang="fr-FR" sz="1800" b="1" dirty="0"/>
            <a:t>hilfe</a:t>
          </a:r>
        </a:p>
      </dgm:t>
    </dgm:pt>
    <dgm:pt modelId="{470726AA-21B9-49CC-9879-C44234275CC4}" type="parTrans" cxnId="{F24E99FB-9616-4632-8FA1-2044CC7137BC}">
      <dgm:prSet/>
      <dgm:spPr/>
      <dgm:t>
        <a:bodyPr/>
        <a:lstStyle/>
        <a:p>
          <a:endParaRPr lang="fr-FR"/>
        </a:p>
      </dgm:t>
    </dgm:pt>
    <dgm:pt modelId="{D9394729-7A2C-4BAD-92C7-6AD97A5D3846}" type="sibTrans" cxnId="{F24E99FB-9616-4632-8FA1-2044CC7137BC}">
      <dgm:prSet/>
      <dgm:spPr/>
      <dgm:t>
        <a:bodyPr/>
        <a:lstStyle/>
        <a:p>
          <a:endParaRPr lang="fr-FR"/>
        </a:p>
      </dgm:t>
    </dgm:pt>
    <dgm:pt modelId="{819FA410-9DA0-4099-9EC5-4A24727E1729}">
      <dgm:prSet custT="1"/>
      <dgm:spPr>
        <a:solidFill>
          <a:schemeClr val="accent2">
            <a:lumMod val="40000"/>
            <a:lumOff val="60000"/>
          </a:schemeClr>
        </a:solidFill>
      </dgm:spPr>
      <dgm:t>
        <a:bodyPr/>
        <a:lstStyle/>
        <a:p>
          <a:r>
            <a:rPr lang="fr-FR" sz="1800" dirty="0">
              <a:solidFill>
                <a:schemeClr val="tx1">
                  <a:lumMod val="50000"/>
                  <a:lumOff val="50000"/>
                </a:schemeClr>
              </a:solidFill>
            </a:rPr>
            <a:t>Besteuerung</a:t>
          </a:r>
        </a:p>
      </dgm:t>
    </dgm:pt>
    <dgm:pt modelId="{4B0B9972-1B6B-4AE7-8768-47FBA170D43B}" type="parTrans" cxnId="{FBD374EA-FF49-4517-B601-68C4E9A9021A}">
      <dgm:prSet/>
      <dgm:spPr/>
      <dgm:t>
        <a:bodyPr/>
        <a:lstStyle/>
        <a:p>
          <a:endParaRPr lang="fr-FR"/>
        </a:p>
      </dgm:t>
    </dgm:pt>
    <dgm:pt modelId="{118BA5FB-B3DC-4B76-9B29-8892776FACDE}" type="sibTrans" cxnId="{FBD374EA-FF49-4517-B601-68C4E9A9021A}">
      <dgm:prSet/>
      <dgm:spPr/>
      <dgm:t>
        <a:bodyPr/>
        <a:lstStyle/>
        <a:p>
          <a:endParaRPr lang="fr-FR"/>
        </a:p>
      </dgm:t>
    </dgm:pt>
    <dgm:pt modelId="{8250E734-576F-413D-99F8-6009F4D52BEF}">
      <dgm:prSet custT="1"/>
      <dgm:spPr>
        <a:solidFill>
          <a:schemeClr val="accent2">
            <a:lumMod val="40000"/>
            <a:lumOff val="60000"/>
          </a:schemeClr>
        </a:solidFill>
      </dgm:spPr>
      <dgm:t>
        <a:bodyPr/>
        <a:lstStyle/>
        <a:p>
          <a:r>
            <a:rPr lang="fr-FR" sz="1800" dirty="0">
              <a:solidFill>
                <a:schemeClr val="tx1">
                  <a:lumMod val="50000"/>
                  <a:lumOff val="50000"/>
                </a:schemeClr>
              </a:solidFill>
            </a:rPr>
            <a:t>Familienergänzende Betreuung</a:t>
          </a:r>
        </a:p>
      </dgm:t>
    </dgm:pt>
    <dgm:pt modelId="{A22276F3-A9D3-4F39-AB4B-08FCD61B9AC1}" type="parTrans" cxnId="{813D7C6B-C31F-42FA-9E75-A5FA4344248E}">
      <dgm:prSet/>
      <dgm:spPr/>
      <dgm:t>
        <a:bodyPr/>
        <a:lstStyle/>
        <a:p>
          <a:endParaRPr lang="fr-FR"/>
        </a:p>
      </dgm:t>
    </dgm:pt>
    <dgm:pt modelId="{D0030F99-C9AC-408E-A7B9-57FF049E3A0B}" type="sibTrans" cxnId="{813D7C6B-C31F-42FA-9E75-A5FA4344248E}">
      <dgm:prSet/>
      <dgm:spPr/>
      <dgm:t>
        <a:bodyPr/>
        <a:lstStyle/>
        <a:p>
          <a:endParaRPr lang="fr-FR"/>
        </a:p>
      </dgm:t>
    </dgm:pt>
    <dgm:pt modelId="{19603D68-D9E1-4197-A89F-D0B2DD3278F0}" type="pres">
      <dgm:prSet presAssocID="{82FA263D-903F-4E4B-B552-FB37C1F951AE}" presName="Name0" presStyleCnt="0">
        <dgm:presLayoutVars>
          <dgm:dir/>
          <dgm:animLvl val="lvl"/>
          <dgm:resizeHandles val="exact"/>
        </dgm:presLayoutVars>
      </dgm:prSet>
      <dgm:spPr/>
    </dgm:pt>
    <dgm:pt modelId="{5778437E-7B3E-44C5-BDA6-A034EA233ECE}" type="pres">
      <dgm:prSet presAssocID="{FBB7422A-5682-4713-B232-F9D315280773}" presName="Name8" presStyleCnt="0"/>
      <dgm:spPr/>
    </dgm:pt>
    <dgm:pt modelId="{476A3CBA-81F4-4F83-B7CB-FE7E3B191813}" type="pres">
      <dgm:prSet presAssocID="{FBB7422A-5682-4713-B232-F9D315280773}" presName="level" presStyleLbl="node1" presStyleIdx="0" presStyleCnt="5" custLinFactNeighborX="-1969" custLinFactNeighborY="-15468">
        <dgm:presLayoutVars>
          <dgm:chMax val="1"/>
          <dgm:bulletEnabled val="1"/>
        </dgm:presLayoutVars>
      </dgm:prSet>
      <dgm:spPr/>
    </dgm:pt>
    <dgm:pt modelId="{D3BD7F60-BB03-4388-9432-6DE6EA136AAB}" type="pres">
      <dgm:prSet presAssocID="{FBB7422A-5682-4713-B232-F9D315280773}" presName="levelTx" presStyleLbl="revTx" presStyleIdx="0" presStyleCnt="0">
        <dgm:presLayoutVars>
          <dgm:chMax val="1"/>
          <dgm:bulletEnabled val="1"/>
        </dgm:presLayoutVars>
      </dgm:prSet>
      <dgm:spPr/>
    </dgm:pt>
    <dgm:pt modelId="{CF13C950-A5C5-4E5D-83CC-036CADF37176}" type="pres">
      <dgm:prSet presAssocID="{819FA410-9DA0-4099-9EC5-4A24727E1729}" presName="Name8" presStyleCnt="0"/>
      <dgm:spPr/>
    </dgm:pt>
    <dgm:pt modelId="{66928697-117A-40DE-9482-CBD643AEBBA2}" type="pres">
      <dgm:prSet presAssocID="{819FA410-9DA0-4099-9EC5-4A24727E1729}" presName="level" presStyleLbl="node1" presStyleIdx="1" presStyleCnt="5" custLinFactNeighborX="-161" custLinFactNeighborY="851">
        <dgm:presLayoutVars>
          <dgm:chMax val="1"/>
          <dgm:bulletEnabled val="1"/>
        </dgm:presLayoutVars>
      </dgm:prSet>
      <dgm:spPr/>
    </dgm:pt>
    <dgm:pt modelId="{B91792F3-30B3-45B8-967B-43E3BFE97B6C}" type="pres">
      <dgm:prSet presAssocID="{819FA410-9DA0-4099-9EC5-4A24727E1729}" presName="levelTx" presStyleLbl="revTx" presStyleIdx="0" presStyleCnt="0">
        <dgm:presLayoutVars>
          <dgm:chMax val="1"/>
          <dgm:bulletEnabled val="1"/>
        </dgm:presLayoutVars>
      </dgm:prSet>
      <dgm:spPr/>
    </dgm:pt>
    <dgm:pt modelId="{5EC4D710-72FE-4397-8C24-AA33FEA3020C}" type="pres">
      <dgm:prSet presAssocID="{8250E734-576F-413D-99F8-6009F4D52BEF}" presName="Name8" presStyleCnt="0"/>
      <dgm:spPr/>
    </dgm:pt>
    <dgm:pt modelId="{899B46B0-330B-4642-A1C9-E878AD2D39A8}" type="pres">
      <dgm:prSet presAssocID="{8250E734-576F-413D-99F8-6009F4D52BEF}" presName="level" presStyleLbl="node1" presStyleIdx="2" presStyleCnt="5" custLinFactNeighborY="1190">
        <dgm:presLayoutVars>
          <dgm:chMax val="1"/>
          <dgm:bulletEnabled val="1"/>
        </dgm:presLayoutVars>
      </dgm:prSet>
      <dgm:spPr/>
    </dgm:pt>
    <dgm:pt modelId="{A4A0CF18-681D-41E6-9466-6ABF1E100975}" type="pres">
      <dgm:prSet presAssocID="{8250E734-576F-413D-99F8-6009F4D52BEF}" presName="levelTx" presStyleLbl="revTx" presStyleIdx="0" presStyleCnt="0">
        <dgm:presLayoutVars>
          <dgm:chMax val="1"/>
          <dgm:bulletEnabled val="1"/>
        </dgm:presLayoutVars>
      </dgm:prSet>
      <dgm:spPr/>
    </dgm:pt>
    <dgm:pt modelId="{DDA5C922-826F-4671-B122-B26C6EDB9DE6}" type="pres">
      <dgm:prSet presAssocID="{13771F8F-B941-46D1-ADCC-F4C21437DB9E}" presName="Name8" presStyleCnt="0"/>
      <dgm:spPr/>
    </dgm:pt>
    <dgm:pt modelId="{E20A6340-5BCD-4E31-A82D-89B7C4D87A8B}" type="pres">
      <dgm:prSet presAssocID="{13771F8F-B941-46D1-ADCC-F4C21437DB9E}" presName="level" presStyleLbl="node1" presStyleIdx="3" presStyleCnt="5" custLinFactNeighborX="-323" custLinFactNeighborY="2661">
        <dgm:presLayoutVars>
          <dgm:chMax val="1"/>
          <dgm:bulletEnabled val="1"/>
        </dgm:presLayoutVars>
      </dgm:prSet>
      <dgm:spPr/>
    </dgm:pt>
    <dgm:pt modelId="{AA47DAF7-C8D8-4CE2-A39B-0C2A34009606}" type="pres">
      <dgm:prSet presAssocID="{13771F8F-B941-46D1-ADCC-F4C21437DB9E}" presName="levelTx" presStyleLbl="revTx" presStyleIdx="0" presStyleCnt="0">
        <dgm:presLayoutVars>
          <dgm:chMax val="1"/>
          <dgm:bulletEnabled val="1"/>
        </dgm:presLayoutVars>
      </dgm:prSet>
      <dgm:spPr/>
    </dgm:pt>
    <dgm:pt modelId="{3DCE0072-7621-440C-904F-75025DE006CF}" type="pres">
      <dgm:prSet presAssocID="{E53195F0-4F4F-4F8D-BF53-D8451EC58004}" presName="Name8" presStyleCnt="0"/>
      <dgm:spPr/>
    </dgm:pt>
    <dgm:pt modelId="{249C6197-B518-46B8-A218-64B0AC87DAC0}" type="pres">
      <dgm:prSet presAssocID="{E53195F0-4F4F-4F8D-BF53-D8451EC58004}" presName="level" presStyleLbl="node1" presStyleIdx="4" presStyleCnt="5" custLinFactNeighborX="-645" custLinFactNeighborY="1205">
        <dgm:presLayoutVars>
          <dgm:chMax val="1"/>
          <dgm:bulletEnabled val="1"/>
        </dgm:presLayoutVars>
      </dgm:prSet>
      <dgm:spPr/>
    </dgm:pt>
    <dgm:pt modelId="{77987923-2A1D-411F-A106-8B6BF38F887C}" type="pres">
      <dgm:prSet presAssocID="{E53195F0-4F4F-4F8D-BF53-D8451EC58004}" presName="levelTx" presStyleLbl="revTx" presStyleIdx="0" presStyleCnt="0">
        <dgm:presLayoutVars>
          <dgm:chMax val="1"/>
          <dgm:bulletEnabled val="1"/>
        </dgm:presLayoutVars>
      </dgm:prSet>
      <dgm:spPr/>
    </dgm:pt>
  </dgm:ptLst>
  <dgm:cxnLst>
    <dgm:cxn modelId="{7E41F702-6D25-49B4-905D-99BC189CCE9E}" type="presOf" srcId="{819FA410-9DA0-4099-9EC5-4A24727E1729}" destId="{B91792F3-30B3-45B8-967B-43E3BFE97B6C}" srcOrd="1" destOrd="0" presId="urn:microsoft.com/office/officeart/2005/8/layout/pyramid3"/>
    <dgm:cxn modelId="{BE84F505-79E9-4982-87D0-CC066E14F8DE}" type="presOf" srcId="{819FA410-9DA0-4099-9EC5-4A24727E1729}" destId="{66928697-117A-40DE-9482-CBD643AEBBA2}" srcOrd="0" destOrd="0" presId="urn:microsoft.com/office/officeart/2005/8/layout/pyramid3"/>
    <dgm:cxn modelId="{027DDE1D-29FE-4FBF-86D2-2CF40286385A}" type="presOf" srcId="{FBB7422A-5682-4713-B232-F9D315280773}" destId="{D3BD7F60-BB03-4388-9432-6DE6EA136AAB}" srcOrd="1" destOrd="0" presId="urn:microsoft.com/office/officeart/2005/8/layout/pyramid3"/>
    <dgm:cxn modelId="{90426A37-0623-42CE-85E8-31C09D42A69B}" type="presOf" srcId="{13771F8F-B941-46D1-ADCC-F4C21437DB9E}" destId="{AA47DAF7-C8D8-4CE2-A39B-0C2A34009606}" srcOrd="1" destOrd="0" presId="urn:microsoft.com/office/officeart/2005/8/layout/pyramid3"/>
    <dgm:cxn modelId="{038E144C-2042-4F61-8FD7-8B6683DD4FC8}" type="presOf" srcId="{FBB7422A-5682-4713-B232-F9D315280773}" destId="{476A3CBA-81F4-4F83-B7CB-FE7E3B191813}" srcOrd="0" destOrd="0" presId="urn:microsoft.com/office/officeart/2005/8/layout/pyramid3"/>
    <dgm:cxn modelId="{05F8CC51-D317-41E0-A2CF-D8A60FE78EBD}" type="presOf" srcId="{8250E734-576F-413D-99F8-6009F4D52BEF}" destId="{A4A0CF18-681D-41E6-9466-6ABF1E100975}" srcOrd="1" destOrd="0" presId="urn:microsoft.com/office/officeart/2005/8/layout/pyramid3"/>
    <dgm:cxn modelId="{11F6E657-0820-4232-A005-5164C9EF5FC8}" type="presOf" srcId="{82FA263D-903F-4E4B-B552-FB37C1F951AE}" destId="{19603D68-D9E1-4197-A89F-D0B2DD3278F0}" srcOrd="0" destOrd="0" presId="urn:microsoft.com/office/officeart/2005/8/layout/pyramid3"/>
    <dgm:cxn modelId="{D8387C5B-9037-4DC5-B4BD-C0860D32105B}" type="presOf" srcId="{8250E734-576F-413D-99F8-6009F4D52BEF}" destId="{899B46B0-330B-4642-A1C9-E878AD2D39A8}" srcOrd="0" destOrd="0" presId="urn:microsoft.com/office/officeart/2005/8/layout/pyramid3"/>
    <dgm:cxn modelId="{813D7C6B-C31F-42FA-9E75-A5FA4344248E}" srcId="{82FA263D-903F-4E4B-B552-FB37C1F951AE}" destId="{8250E734-576F-413D-99F8-6009F4D52BEF}" srcOrd="2" destOrd="0" parTransId="{A22276F3-A9D3-4F39-AB4B-08FCD61B9AC1}" sibTransId="{D0030F99-C9AC-408E-A7B9-57FF049E3A0B}"/>
    <dgm:cxn modelId="{A859D27A-511C-4DC8-9F98-962FBB9966F0}" srcId="{82FA263D-903F-4E4B-B552-FB37C1F951AE}" destId="{13771F8F-B941-46D1-ADCC-F4C21437DB9E}" srcOrd="3" destOrd="0" parTransId="{7D86444A-0021-4062-B30B-FD7F7552C2F9}" sibTransId="{80AAFC3D-77B7-4958-B58D-5091F14B75B7}"/>
    <dgm:cxn modelId="{14153191-B254-4EFA-884C-6A6B2F1E2663}" type="presOf" srcId="{E53195F0-4F4F-4F8D-BF53-D8451EC58004}" destId="{249C6197-B518-46B8-A218-64B0AC87DAC0}" srcOrd="0" destOrd="0" presId="urn:microsoft.com/office/officeart/2005/8/layout/pyramid3"/>
    <dgm:cxn modelId="{EFA7F4A8-1A4B-4C81-9EF1-0C71B8B4062E}" type="presOf" srcId="{13771F8F-B941-46D1-ADCC-F4C21437DB9E}" destId="{E20A6340-5BCD-4E31-A82D-89B7C4D87A8B}" srcOrd="0" destOrd="0" presId="urn:microsoft.com/office/officeart/2005/8/layout/pyramid3"/>
    <dgm:cxn modelId="{1C88D2BC-624F-4BA6-B8FF-F85C47C75BCD}" srcId="{82FA263D-903F-4E4B-B552-FB37C1F951AE}" destId="{FBB7422A-5682-4713-B232-F9D315280773}" srcOrd="0" destOrd="0" parTransId="{7A98912F-7B40-40CC-938F-85A194F78781}" sibTransId="{08FCEABA-4ACA-42C6-A510-AA9EABD7B5C3}"/>
    <dgm:cxn modelId="{FBD374EA-FF49-4517-B601-68C4E9A9021A}" srcId="{82FA263D-903F-4E4B-B552-FB37C1F951AE}" destId="{819FA410-9DA0-4099-9EC5-4A24727E1729}" srcOrd="1" destOrd="0" parTransId="{4B0B9972-1B6B-4AE7-8768-47FBA170D43B}" sibTransId="{118BA5FB-B3DC-4B76-9B29-8892776FACDE}"/>
    <dgm:cxn modelId="{F24E99FB-9616-4632-8FA1-2044CC7137BC}" srcId="{82FA263D-903F-4E4B-B552-FB37C1F951AE}" destId="{E53195F0-4F4F-4F8D-BF53-D8451EC58004}" srcOrd="4" destOrd="0" parTransId="{470726AA-21B9-49CC-9879-C44234275CC4}" sibTransId="{D9394729-7A2C-4BAD-92C7-6AD97A5D3846}"/>
    <dgm:cxn modelId="{B2FFECFF-68CF-49D2-8C44-B2B19DE68749}" type="presOf" srcId="{E53195F0-4F4F-4F8D-BF53-D8451EC58004}" destId="{77987923-2A1D-411F-A106-8B6BF38F887C}" srcOrd="1" destOrd="0" presId="urn:microsoft.com/office/officeart/2005/8/layout/pyramid3"/>
    <dgm:cxn modelId="{E755AA40-E196-4E11-9854-4F2ADEEED8E9}" type="presParOf" srcId="{19603D68-D9E1-4197-A89F-D0B2DD3278F0}" destId="{5778437E-7B3E-44C5-BDA6-A034EA233ECE}" srcOrd="0" destOrd="0" presId="urn:microsoft.com/office/officeart/2005/8/layout/pyramid3"/>
    <dgm:cxn modelId="{80304895-FE37-4E60-BDF2-6A11CCDA3105}" type="presParOf" srcId="{5778437E-7B3E-44C5-BDA6-A034EA233ECE}" destId="{476A3CBA-81F4-4F83-B7CB-FE7E3B191813}" srcOrd="0" destOrd="0" presId="urn:microsoft.com/office/officeart/2005/8/layout/pyramid3"/>
    <dgm:cxn modelId="{ED741AD8-8800-4B34-BA43-BEF0F723E791}" type="presParOf" srcId="{5778437E-7B3E-44C5-BDA6-A034EA233ECE}" destId="{D3BD7F60-BB03-4388-9432-6DE6EA136AAB}" srcOrd="1" destOrd="0" presId="urn:microsoft.com/office/officeart/2005/8/layout/pyramid3"/>
    <dgm:cxn modelId="{32437EA1-AF44-491D-9A44-3F9777AC5F41}" type="presParOf" srcId="{19603D68-D9E1-4197-A89F-D0B2DD3278F0}" destId="{CF13C950-A5C5-4E5D-83CC-036CADF37176}" srcOrd="1" destOrd="0" presId="urn:microsoft.com/office/officeart/2005/8/layout/pyramid3"/>
    <dgm:cxn modelId="{DFD3681C-E0F4-47EA-927F-59C4F54103EB}" type="presParOf" srcId="{CF13C950-A5C5-4E5D-83CC-036CADF37176}" destId="{66928697-117A-40DE-9482-CBD643AEBBA2}" srcOrd="0" destOrd="0" presId="urn:microsoft.com/office/officeart/2005/8/layout/pyramid3"/>
    <dgm:cxn modelId="{A52430A3-F9F3-47FA-A4A7-FDBA24AA2147}" type="presParOf" srcId="{CF13C950-A5C5-4E5D-83CC-036CADF37176}" destId="{B91792F3-30B3-45B8-967B-43E3BFE97B6C}" srcOrd="1" destOrd="0" presId="urn:microsoft.com/office/officeart/2005/8/layout/pyramid3"/>
    <dgm:cxn modelId="{45BF9A2D-792D-411A-BEE3-6DD0B795D8D1}" type="presParOf" srcId="{19603D68-D9E1-4197-A89F-D0B2DD3278F0}" destId="{5EC4D710-72FE-4397-8C24-AA33FEA3020C}" srcOrd="2" destOrd="0" presId="urn:microsoft.com/office/officeart/2005/8/layout/pyramid3"/>
    <dgm:cxn modelId="{E9B1B1D7-92DB-4E4A-BE43-1213A0FC4ABE}" type="presParOf" srcId="{5EC4D710-72FE-4397-8C24-AA33FEA3020C}" destId="{899B46B0-330B-4642-A1C9-E878AD2D39A8}" srcOrd="0" destOrd="0" presId="urn:microsoft.com/office/officeart/2005/8/layout/pyramid3"/>
    <dgm:cxn modelId="{9442C5A7-439B-4E59-B03A-922C2DE8244B}" type="presParOf" srcId="{5EC4D710-72FE-4397-8C24-AA33FEA3020C}" destId="{A4A0CF18-681D-41E6-9466-6ABF1E100975}" srcOrd="1" destOrd="0" presId="urn:microsoft.com/office/officeart/2005/8/layout/pyramid3"/>
    <dgm:cxn modelId="{FDF0C8AE-3047-4498-96EA-D737FF3ED784}" type="presParOf" srcId="{19603D68-D9E1-4197-A89F-D0B2DD3278F0}" destId="{DDA5C922-826F-4671-B122-B26C6EDB9DE6}" srcOrd="3" destOrd="0" presId="urn:microsoft.com/office/officeart/2005/8/layout/pyramid3"/>
    <dgm:cxn modelId="{60FBAE92-04DA-414F-9142-262EB979AE55}" type="presParOf" srcId="{DDA5C922-826F-4671-B122-B26C6EDB9DE6}" destId="{E20A6340-5BCD-4E31-A82D-89B7C4D87A8B}" srcOrd="0" destOrd="0" presId="urn:microsoft.com/office/officeart/2005/8/layout/pyramid3"/>
    <dgm:cxn modelId="{E2009424-6ED7-402D-BF41-04A83E4755D7}" type="presParOf" srcId="{DDA5C922-826F-4671-B122-B26C6EDB9DE6}" destId="{AA47DAF7-C8D8-4CE2-A39B-0C2A34009606}" srcOrd="1" destOrd="0" presId="urn:microsoft.com/office/officeart/2005/8/layout/pyramid3"/>
    <dgm:cxn modelId="{4BA0BEFF-6F8F-4AFE-8F06-BCA9D3A06CB4}" type="presParOf" srcId="{19603D68-D9E1-4197-A89F-D0B2DD3278F0}" destId="{3DCE0072-7621-440C-904F-75025DE006CF}" srcOrd="4" destOrd="0" presId="urn:microsoft.com/office/officeart/2005/8/layout/pyramid3"/>
    <dgm:cxn modelId="{21D4FD29-DA9B-4D37-B506-92883EEA7208}" type="presParOf" srcId="{3DCE0072-7621-440C-904F-75025DE006CF}" destId="{249C6197-B518-46B8-A218-64B0AC87DAC0}" srcOrd="0" destOrd="0" presId="urn:microsoft.com/office/officeart/2005/8/layout/pyramid3"/>
    <dgm:cxn modelId="{851EC911-E1CA-4FF1-A52D-2A72D1A05922}" type="presParOf" srcId="{3DCE0072-7621-440C-904F-75025DE006CF}" destId="{77987923-2A1D-411F-A106-8B6BF38F887C}" srcOrd="1" destOrd="0" presId="urn:microsoft.com/office/officeart/2005/8/layout/pyramid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6A3CBA-81F4-4F83-B7CB-FE7E3B191813}">
      <dsp:nvSpPr>
        <dsp:cNvPr id="0" name=""/>
        <dsp:cNvSpPr/>
      </dsp:nvSpPr>
      <dsp:spPr>
        <a:xfrm rot="10800000">
          <a:off x="0" y="0"/>
          <a:ext cx="7786410" cy="960600"/>
        </a:xfrm>
        <a:prstGeom prst="trapezoid">
          <a:avLst>
            <a:gd name="adj" fmla="val 81058"/>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fr-FR" sz="1800" b="1" kern="1200" dirty="0"/>
            <a:t>Familienzulagen (FZ)</a:t>
          </a:r>
        </a:p>
      </dsp:txBody>
      <dsp:txXfrm rot="-10800000">
        <a:off x="1362621" y="0"/>
        <a:ext cx="5061166" cy="960600"/>
      </dsp:txXfrm>
    </dsp:sp>
    <dsp:sp modelId="{66928697-117A-40DE-9482-CBD643AEBBA2}">
      <dsp:nvSpPr>
        <dsp:cNvPr id="0" name=""/>
        <dsp:cNvSpPr/>
      </dsp:nvSpPr>
      <dsp:spPr>
        <a:xfrm rot="10800000">
          <a:off x="768612" y="968775"/>
          <a:ext cx="6229127" cy="960600"/>
        </a:xfrm>
        <a:prstGeom prst="trapezoid">
          <a:avLst>
            <a:gd name="adj" fmla="val 81058"/>
          </a:avLst>
        </a:prstGeom>
        <a:solidFill>
          <a:schemeClr val="accent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fr-FR" sz="1800" kern="1200" dirty="0">
              <a:solidFill>
                <a:schemeClr val="tx1">
                  <a:lumMod val="50000"/>
                  <a:lumOff val="50000"/>
                </a:schemeClr>
              </a:solidFill>
            </a:rPr>
            <a:t>Besteuerung</a:t>
          </a:r>
        </a:p>
      </dsp:txBody>
      <dsp:txXfrm rot="-10800000">
        <a:off x="1858709" y="968775"/>
        <a:ext cx="4048933" cy="960600"/>
      </dsp:txXfrm>
    </dsp:sp>
    <dsp:sp modelId="{899B46B0-330B-4642-A1C9-E878AD2D39A8}">
      <dsp:nvSpPr>
        <dsp:cNvPr id="0" name=""/>
        <dsp:cNvSpPr/>
      </dsp:nvSpPr>
      <dsp:spPr>
        <a:xfrm rot="10800000">
          <a:off x="1557281" y="1932631"/>
          <a:ext cx="4671846" cy="960600"/>
        </a:xfrm>
        <a:prstGeom prst="trapezoid">
          <a:avLst>
            <a:gd name="adj" fmla="val 81058"/>
          </a:avLst>
        </a:prstGeom>
        <a:solidFill>
          <a:schemeClr val="accent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fr-FR" sz="1800" kern="1200" dirty="0">
              <a:solidFill>
                <a:schemeClr val="tx1">
                  <a:lumMod val="50000"/>
                  <a:lumOff val="50000"/>
                </a:schemeClr>
              </a:solidFill>
            </a:rPr>
            <a:t>Familienergänzende Betreuung</a:t>
          </a:r>
        </a:p>
      </dsp:txBody>
      <dsp:txXfrm rot="-10800000">
        <a:off x="2374855" y="1932631"/>
        <a:ext cx="3036699" cy="960600"/>
      </dsp:txXfrm>
    </dsp:sp>
    <dsp:sp modelId="{E20A6340-5BCD-4E31-A82D-89B7C4D87A8B}">
      <dsp:nvSpPr>
        <dsp:cNvPr id="0" name=""/>
        <dsp:cNvSpPr/>
      </dsp:nvSpPr>
      <dsp:spPr>
        <a:xfrm rot="10800000">
          <a:off x="2325862" y="2907362"/>
          <a:ext cx="3114563" cy="960600"/>
        </a:xfrm>
        <a:prstGeom prst="trapezoid">
          <a:avLst>
            <a:gd name="adj" fmla="val 81058"/>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fr-FR" sz="1800" b="1" kern="1200" dirty="0"/>
            <a:t>Prämien-verbilligungen, Stipendien</a:t>
          </a:r>
        </a:p>
      </dsp:txBody>
      <dsp:txXfrm rot="-10800000">
        <a:off x="2870911" y="2907362"/>
        <a:ext cx="2024466" cy="960600"/>
      </dsp:txXfrm>
    </dsp:sp>
    <dsp:sp modelId="{249C6197-B518-46B8-A218-64B0AC87DAC0}">
      <dsp:nvSpPr>
        <dsp:cNvPr id="0" name=""/>
        <dsp:cNvSpPr/>
      </dsp:nvSpPr>
      <dsp:spPr>
        <a:xfrm rot="10800000">
          <a:off x="3104519" y="3842401"/>
          <a:ext cx="1557281" cy="960600"/>
        </a:xfrm>
        <a:prstGeom prst="trapezoid">
          <a:avLst>
            <a:gd name="adj" fmla="val 81058"/>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fr-FR" sz="1800" b="1" kern="1200" dirty="0"/>
            <a:t>Sozial-</a:t>
          </a:r>
          <a:br>
            <a:rPr lang="fr-FR" sz="1800" b="1" kern="1200" dirty="0"/>
          </a:br>
          <a:r>
            <a:rPr lang="fr-FR" sz="1800" b="1" kern="1200" dirty="0"/>
            <a:t>hilfe</a:t>
          </a:r>
        </a:p>
      </dsp:txBody>
      <dsp:txXfrm rot="-10800000">
        <a:off x="3104519" y="3842401"/>
        <a:ext cx="1557281" cy="960600"/>
      </dsp:txXfrm>
    </dsp:sp>
  </dsp:spTree>
</dsp:drawing>
</file>

<file path=ppt/diagrams/layout1.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51163" cy="498475"/>
          </a:xfrm>
          <a:prstGeom prst="rect">
            <a:avLst/>
          </a:prstGeom>
        </p:spPr>
        <p:txBody>
          <a:bodyPr vert="horz" lIns="91440" tIns="45720" rIns="91440" bIns="45720" rtlCol="0"/>
          <a:lstStyle>
            <a:lvl1pPr algn="l">
              <a:defRPr sz="1200"/>
            </a:lvl1pPr>
          </a:lstStyle>
          <a:p>
            <a:endParaRPr lang="fr-CH"/>
          </a:p>
        </p:txBody>
      </p:sp>
      <p:sp>
        <p:nvSpPr>
          <p:cNvPr id="3" name="Espace réservé de la date 2"/>
          <p:cNvSpPr>
            <a:spLocks noGrp="1"/>
          </p:cNvSpPr>
          <p:nvPr>
            <p:ph type="dt" sz="quarter" idx="1"/>
          </p:nvPr>
        </p:nvSpPr>
        <p:spPr>
          <a:xfrm>
            <a:off x="3856038" y="0"/>
            <a:ext cx="2951162" cy="498475"/>
          </a:xfrm>
          <a:prstGeom prst="rect">
            <a:avLst/>
          </a:prstGeom>
        </p:spPr>
        <p:txBody>
          <a:bodyPr vert="horz" lIns="91440" tIns="45720" rIns="91440" bIns="45720" rtlCol="0"/>
          <a:lstStyle>
            <a:lvl1pPr algn="r">
              <a:defRPr sz="1200"/>
            </a:lvl1pPr>
          </a:lstStyle>
          <a:p>
            <a:fld id="{069133FF-1672-4EF7-B4BF-069DC405463E}" type="datetimeFigureOut">
              <a:rPr lang="fr-CH" smtClean="0"/>
              <a:t>14.05.25</a:t>
            </a:fld>
            <a:endParaRPr lang="fr-CH"/>
          </a:p>
        </p:txBody>
      </p:sp>
      <p:sp>
        <p:nvSpPr>
          <p:cNvPr id="4" name="Espace réservé du pied de page 3"/>
          <p:cNvSpPr>
            <a:spLocks noGrp="1"/>
          </p:cNvSpPr>
          <p:nvPr>
            <p:ph type="ftr" sz="quarter" idx="2"/>
          </p:nvPr>
        </p:nvSpPr>
        <p:spPr>
          <a:xfrm>
            <a:off x="0" y="9442450"/>
            <a:ext cx="2951163" cy="498475"/>
          </a:xfrm>
          <a:prstGeom prst="rect">
            <a:avLst/>
          </a:prstGeom>
        </p:spPr>
        <p:txBody>
          <a:bodyPr vert="horz" lIns="91440" tIns="45720" rIns="91440" bIns="45720" rtlCol="0" anchor="b"/>
          <a:lstStyle>
            <a:lvl1pPr algn="l">
              <a:defRPr sz="1200"/>
            </a:lvl1pPr>
          </a:lstStyle>
          <a:p>
            <a:endParaRPr lang="fr-CH"/>
          </a:p>
        </p:txBody>
      </p:sp>
      <p:sp>
        <p:nvSpPr>
          <p:cNvPr id="5" name="Espace réservé du numéro de diapositive 4"/>
          <p:cNvSpPr>
            <a:spLocks noGrp="1"/>
          </p:cNvSpPr>
          <p:nvPr>
            <p:ph type="sldNum" sz="quarter" idx="3"/>
          </p:nvPr>
        </p:nvSpPr>
        <p:spPr>
          <a:xfrm>
            <a:off x="3856038" y="9442450"/>
            <a:ext cx="2951162" cy="498475"/>
          </a:xfrm>
          <a:prstGeom prst="rect">
            <a:avLst/>
          </a:prstGeom>
        </p:spPr>
        <p:txBody>
          <a:bodyPr vert="horz" lIns="91440" tIns="45720" rIns="91440" bIns="45720" rtlCol="0" anchor="b"/>
          <a:lstStyle>
            <a:lvl1pPr algn="r">
              <a:defRPr sz="1200"/>
            </a:lvl1pPr>
          </a:lstStyle>
          <a:p>
            <a:fld id="{67BCCB01-1D42-4290-94AF-3FF62793612D}" type="slidenum">
              <a:rPr lang="fr-CH" smtClean="0"/>
              <a:t>‹Nr.›</a:t>
            </a:fld>
            <a:endParaRPr lang="fr-CH"/>
          </a:p>
        </p:txBody>
      </p:sp>
    </p:spTree>
    <p:extLst>
      <p:ext uri="{BB962C8B-B14F-4D97-AF65-F5344CB8AC3E}">
        <p14:creationId xmlns:p14="http://schemas.microsoft.com/office/powerpoint/2010/main" val="40900740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9" name="Shape 109"/>
          <p:cNvSpPr>
            <a:spLocks noGrp="1" noRot="1" noChangeAspect="1"/>
          </p:cNvSpPr>
          <p:nvPr>
            <p:ph type="sldImg"/>
          </p:nvPr>
        </p:nvSpPr>
        <p:spPr>
          <a:xfrm>
            <a:off x="92075" y="746125"/>
            <a:ext cx="6624638" cy="3727450"/>
          </a:xfrm>
          <a:prstGeom prst="rect">
            <a:avLst/>
          </a:prstGeom>
        </p:spPr>
        <p:txBody>
          <a:bodyPr/>
          <a:lstStyle/>
          <a:p>
            <a:endParaRPr/>
          </a:p>
        </p:txBody>
      </p:sp>
      <p:sp>
        <p:nvSpPr>
          <p:cNvPr id="110" name="Shape 110"/>
          <p:cNvSpPr>
            <a:spLocks noGrp="1"/>
          </p:cNvSpPr>
          <p:nvPr>
            <p:ph type="body" sz="quarter" idx="1"/>
          </p:nvPr>
        </p:nvSpPr>
        <p:spPr>
          <a:xfrm>
            <a:off x="907839" y="4721940"/>
            <a:ext cx="4993111" cy="4473416"/>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Arial"/>
      </a:defRPr>
    </a:lvl1pPr>
    <a:lvl2pPr indent="228600" latinLnBrk="0">
      <a:defRPr sz="1200">
        <a:latin typeface="+mj-lt"/>
        <a:ea typeface="+mj-ea"/>
        <a:cs typeface="+mj-cs"/>
        <a:sym typeface="Arial"/>
      </a:defRPr>
    </a:lvl2pPr>
    <a:lvl3pPr indent="457200" latinLnBrk="0">
      <a:defRPr sz="1200">
        <a:latin typeface="+mj-lt"/>
        <a:ea typeface="+mj-ea"/>
        <a:cs typeface="+mj-cs"/>
        <a:sym typeface="Arial"/>
      </a:defRPr>
    </a:lvl3pPr>
    <a:lvl4pPr indent="685800" latinLnBrk="0">
      <a:defRPr sz="1200">
        <a:latin typeface="+mj-lt"/>
        <a:ea typeface="+mj-ea"/>
        <a:cs typeface="+mj-cs"/>
        <a:sym typeface="Arial"/>
      </a:defRPr>
    </a:lvl4pPr>
    <a:lvl5pPr indent="914400" latinLnBrk="0">
      <a:defRPr sz="1200">
        <a:latin typeface="+mj-lt"/>
        <a:ea typeface="+mj-ea"/>
        <a:cs typeface="+mj-cs"/>
        <a:sym typeface="Arial"/>
      </a:defRPr>
    </a:lvl5pPr>
    <a:lvl6pPr indent="1143000" latinLnBrk="0">
      <a:defRPr sz="1200">
        <a:latin typeface="+mj-lt"/>
        <a:ea typeface="+mj-ea"/>
        <a:cs typeface="+mj-cs"/>
        <a:sym typeface="Arial"/>
      </a:defRPr>
    </a:lvl6pPr>
    <a:lvl7pPr indent="1371600" latinLnBrk="0">
      <a:defRPr sz="1200">
        <a:latin typeface="+mj-lt"/>
        <a:ea typeface="+mj-ea"/>
        <a:cs typeface="+mj-cs"/>
        <a:sym typeface="Arial"/>
      </a:defRPr>
    </a:lvl7pPr>
    <a:lvl8pPr indent="1600200" latinLnBrk="0">
      <a:defRPr sz="1200">
        <a:latin typeface="+mj-lt"/>
        <a:ea typeface="+mj-ea"/>
        <a:cs typeface="+mj-cs"/>
        <a:sym typeface="Arial"/>
      </a:defRPr>
    </a:lvl8pPr>
    <a:lvl9pPr indent="1828800" latinLnBrk="0">
      <a:defRPr sz="1200">
        <a:latin typeface="+mj-lt"/>
        <a:ea typeface="+mj-ea"/>
        <a:cs typeface="+mj-cs"/>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20663" y="811213"/>
            <a:ext cx="7202488" cy="4052887"/>
          </a:xfrm>
        </p:spPr>
      </p:sp>
      <p:sp>
        <p:nvSpPr>
          <p:cNvPr id="3" name="Espace réservé des notes 2"/>
          <p:cNvSpPr>
            <a:spLocks noGrp="1"/>
          </p:cNvSpPr>
          <p:nvPr>
            <p:ph type="body" idx="1"/>
          </p:nvPr>
        </p:nvSpPr>
        <p:spPr/>
        <p:txBody>
          <a:bodyPr/>
          <a:lstStyle/>
          <a:p>
            <a:endParaRPr lang="fr-CH" dirty="0"/>
          </a:p>
        </p:txBody>
      </p:sp>
    </p:spTree>
    <p:extLst>
      <p:ext uri="{BB962C8B-B14F-4D97-AF65-F5344CB8AC3E}">
        <p14:creationId xmlns:p14="http://schemas.microsoft.com/office/powerpoint/2010/main" val="20911851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dirty="0"/>
          </a:p>
        </p:txBody>
      </p:sp>
    </p:spTree>
    <p:extLst>
      <p:ext uri="{BB962C8B-B14F-4D97-AF65-F5344CB8AC3E}">
        <p14:creationId xmlns:p14="http://schemas.microsoft.com/office/powerpoint/2010/main" val="30561362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2075" y="746125"/>
            <a:ext cx="6624638" cy="3727450"/>
          </a:xfrm>
        </p:spPr>
      </p:sp>
      <p:sp>
        <p:nvSpPr>
          <p:cNvPr id="3" name="Espace réservé des notes 2"/>
          <p:cNvSpPr>
            <a:spLocks noGrp="1"/>
          </p:cNvSpPr>
          <p:nvPr>
            <p:ph type="body" idx="1"/>
          </p:nvPr>
        </p:nvSpPr>
        <p:spPr/>
        <p:txBody>
          <a:bodyPr/>
          <a:lstStyle/>
          <a:p>
            <a:endParaRPr lang="fr-CH" dirty="0"/>
          </a:p>
        </p:txBody>
      </p:sp>
    </p:spTree>
    <p:extLst>
      <p:ext uri="{BB962C8B-B14F-4D97-AF65-F5344CB8AC3E}">
        <p14:creationId xmlns:p14="http://schemas.microsoft.com/office/powerpoint/2010/main" val="33822460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2075" y="746125"/>
            <a:ext cx="6624638" cy="3727450"/>
          </a:xfrm>
        </p:spPr>
      </p:sp>
      <p:sp>
        <p:nvSpPr>
          <p:cNvPr id="3" name="Espace réservé des notes 2"/>
          <p:cNvSpPr>
            <a:spLocks noGrp="1"/>
          </p:cNvSpPr>
          <p:nvPr>
            <p:ph type="body" idx="1"/>
          </p:nvPr>
        </p:nvSpPr>
        <p:spPr/>
        <p:txBody>
          <a:bodyPr/>
          <a:lstStyle/>
          <a:p>
            <a:endParaRPr lang="fr-CH" dirty="0"/>
          </a:p>
        </p:txBody>
      </p:sp>
    </p:spTree>
    <p:extLst>
      <p:ext uri="{BB962C8B-B14F-4D97-AF65-F5344CB8AC3E}">
        <p14:creationId xmlns:p14="http://schemas.microsoft.com/office/powerpoint/2010/main" val="6404341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2075" y="746125"/>
            <a:ext cx="6624638" cy="3727450"/>
          </a:xfrm>
        </p:spPr>
      </p:sp>
      <p:sp>
        <p:nvSpPr>
          <p:cNvPr id="3" name="Espace réservé des notes 2"/>
          <p:cNvSpPr>
            <a:spLocks noGrp="1"/>
          </p:cNvSpPr>
          <p:nvPr>
            <p:ph type="body" idx="1"/>
          </p:nvPr>
        </p:nvSpPr>
        <p:spPr/>
        <p:txBody>
          <a:bodyPr/>
          <a:lstStyle/>
          <a:p>
            <a:endParaRPr lang="fr-CH" dirty="0"/>
          </a:p>
        </p:txBody>
      </p:sp>
    </p:spTree>
    <p:extLst>
      <p:ext uri="{BB962C8B-B14F-4D97-AF65-F5344CB8AC3E}">
        <p14:creationId xmlns:p14="http://schemas.microsoft.com/office/powerpoint/2010/main" val="24070581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2075" y="746125"/>
            <a:ext cx="6624638" cy="3727450"/>
          </a:xfrm>
        </p:spPr>
      </p:sp>
      <p:sp>
        <p:nvSpPr>
          <p:cNvPr id="3" name="Espace réservé des notes 2"/>
          <p:cNvSpPr>
            <a:spLocks noGrp="1"/>
          </p:cNvSpPr>
          <p:nvPr>
            <p:ph type="body" idx="1"/>
          </p:nvPr>
        </p:nvSpPr>
        <p:spPr/>
        <p:txBody>
          <a:bodyPr/>
          <a:lstStyle/>
          <a:p>
            <a:endParaRPr lang="fr-CH" dirty="0"/>
          </a:p>
        </p:txBody>
      </p:sp>
    </p:spTree>
    <p:extLst>
      <p:ext uri="{BB962C8B-B14F-4D97-AF65-F5344CB8AC3E}">
        <p14:creationId xmlns:p14="http://schemas.microsoft.com/office/powerpoint/2010/main" val="7521328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2075" y="746125"/>
            <a:ext cx="6624638" cy="3727450"/>
          </a:xfrm>
        </p:spPr>
      </p:sp>
      <p:sp>
        <p:nvSpPr>
          <p:cNvPr id="3" name="Espace réservé des notes 2"/>
          <p:cNvSpPr>
            <a:spLocks noGrp="1"/>
          </p:cNvSpPr>
          <p:nvPr>
            <p:ph type="body" idx="1"/>
          </p:nvPr>
        </p:nvSpPr>
        <p:spPr/>
        <p:txBody>
          <a:bodyPr/>
          <a:lstStyle/>
          <a:p>
            <a:endParaRPr lang="fr-CH" dirty="0"/>
          </a:p>
        </p:txBody>
      </p:sp>
    </p:spTree>
    <p:extLst>
      <p:ext uri="{BB962C8B-B14F-4D97-AF65-F5344CB8AC3E}">
        <p14:creationId xmlns:p14="http://schemas.microsoft.com/office/powerpoint/2010/main" val="8988679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20663" y="811213"/>
            <a:ext cx="7202488" cy="4052887"/>
          </a:xfrm>
        </p:spPr>
      </p:sp>
      <p:sp>
        <p:nvSpPr>
          <p:cNvPr id="3" name="Espace réservé des notes 2"/>
          <p:cNvSpPr>
            <a:spLocks noGrp="1"/>
          </p:cNvSpPr>
          <p:nvPr>
            <p:ph type="body" idx="1"/>
          </p:nvPr>
        </p:nvSpPr>
        <p:spPr/>
        <p:txBody>
          <a:bodyPr/>
          <a:lstStyle/>
          <a:p>
            <a:endParaRPr lang="fr-CH" dirty="0"/>
          </a:p>
        </p:txBody>
      </p:sp>
    </p:spTree>
    <p:extLst>
      <p:ext uri="{BB962C8B-B14F-4D97-AF65-F5344CB8AC3E}">
        <p14:creationId xmlns:p14="http://schemas.microsoft.com/office/powerpoint/2010/main" val="12895141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2075" y="746125"/>
            <a:ext cx="6624638" cy="3727450"/>
          </a:xfrm>
        </p:spPr>
      </p:sp>
      <p:sp>
        <p:nvSpPr>
          <p:cNvPr id="3" name="Espace réservé des notes 2"/>
          <p:cNvSpPr>
            <a:spLocks noGrp="1"/>
          </p:cNvSpPr>
          <p:nvPr>
            <p:ph type="body" idx="1"/>
          </p:nvPr>
        </p:nvSpPr>
        <p:spPr/>
        <p:txBody>
          <a:bodyPr/>
          <a:lstStyle/>
          <a:p>
            <a:pPr marL="0" indent="0">
              <a:buFontTx/>
              <a:buNone/>
            </a:pPr>
            <a:endParaRPr lang="fr-CH" baseline="0" dirty="0"/>
          </a:p>
        </p:txBody>
      </p:sp>
    </p:spTree>
    <p:extLst>
      <p:ext uri="{BB962C8B-B14F-4D97-AF65-F5344CB8AC3E}">
        <p14:creationId xmlns:p14="http://schemas.microsoft.com/office/powerpoint/2010/main" val="2585508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2075" y="746125"/>
            <a:ext cx="6624638" cy="3727450"/>
          </a:xfrm>
        </p:spPr>
      </p:sp>
      <p:sp>
        <p:nvSpPr>
          <p:cNvPr id="3" name="Espace réservé des notes 2"/>
          <p:cNvSpPr>
            <a:spLocks noGrp="1"/>
          </p:cNvSpPr>
          <p:nvPr>
            <p:ph type="body" idx="1"/>
          </p:nvPr>
        </p:nvSpPr>
        <p:spPr/>
        <p:txBody>
          <a:bodyPr/>
          <a:lstStyle/>
          <a:p>
            <a:pPr marL="0" indent="0">
              <a:buFontTx/>
              <a:buNone/>
            </a:pPr>
            <a:endParaRPr lang="fr-CH" baseline="0" dirty="0"/>
          </a:p>
        </p:txBody>
      </p:sp>
    </p:spTree>
    <p:extLst>
      <p:ext uri="{BB962C8B-B14F-4D97-AF65-F5344CB8AC3E}">
        <p14:creationId xmlns:p14="http://schemas.microsoft.com/office/powerpoint/2010/main" val="10886464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20663" y="811213"/>
            <a:ext cx="7202488" cy="4052887"/>
          </a:xfrm>
        </p:spPr>
      </p:sp>
      <p:sp>
        <p:nvSpPr>
          <p:cNvPr id="3" name="Espace réservé des notes 2"/>
          <p:cNvSpPr>
            <a:spLocks noGrp="1"/>
          </p:cNvSpPr>
          <p:nvPr>
            <p:ph type="body" idx="1"/>
          </p:nvPr>
        </p:nvSpPr>
        <p:spPr/>
        <p:txBody>
          <a:bodyPr/>
          <a:lstStyle/>
          <a:p>
            <a:endParaRPr lang="fr-CH" baseline="0" dirty="0"/>
          </a:p>
        </p:txBody>
      </p:sp>
    </p:spTree>
    <p:extLst>
      <p:ext uri="{BB962C8B-B14F-4D97-AF65-F5344CB8AC3E}">
        <p14:creationId xmlns:p14="http://schemas.microsoft.com/office/powerpoint/2010/main" val="27219752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20663" y="811213"/>
            <a:ext cx="7202488" cy="4052887"/>
          </a:xfrm>
        </p:spPr>
      </p:sp>
      <p:sp>
        <p:nvSpPr>
          <p:cNvPr id="3" name="Espace réservé des notes 2"/>
          <p:cNvSpPr>
            <a:spLocks noGrp="1"/>
          </p:cNvSpPr>
          <p:nvPr>
            <p:ph type="body" idx="1"/>
          </p:nvPr>
        </p:nvSpPr>
        <p:spPr/>
        <p:txBody>
          <a:bodyPr/>
          <a:lstStyle/>
          <a:p>
            <a:endParaRPr lang="fr-CH" baseline="0" dirty="0"/>
          </a:p>
        </p:txBody>
      </p:sp>
    </p:spTree>
    <p:extLst>
      <p:ext uri="{BB962C8B-B14F-4D97-AF65-F5344CB8AC3E}">
        <p14:creationId xmlns:p14="http://schemas.microsoft.com/office/powerpoint/2010/main" val="28040583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dirty="0"/>
          </a:p>
        </p:txBody>
      </p:sp>
    </p:spTree>
    <p:extLst>
      <p:ext uri="{BB962C8B-B14F-4D97-AF65-F5344CB8AC3E}">
        <p14:creationId xmlns:p14="http://schemas.microsoft.com/office/powerpoint/2010/main" val="10647378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dirty="0"/>
          </a:p>
        </p:txBody>
      </p:sp>
    </p:spTree>
    <p:extLst>
      <p:ext uri="{BB962C8B-B14F-4D97-AF65-F5344CB8AC3E}">
        <p14:creationId xmlns:p14="http://schemas.microsoft.com/office/powerpoint/2010/main" val="11009135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dirty="0"/>
          </a:p>
        </p:txBody>
      </p:sp>
    </p:spTree>
    <p:extLst>
      <p:ext uri="{BB962C8B-B14F-4D97-AF65-F5344CB8AC3E}">
        <p14:creationId xmlns:p14="http://schemas.microsoft.com/office/powerpoint/2010/main" val="24664966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Diapositive de titre">
    <p:spTree>
      <p:nvGrpSpPr>
        <p:cNvPr id="1" name=""/>
        <p:cNvGrpSpPr/>
        <p:nvPr/>
      </p:nvGrpSpPr>
      <p:grpSpPr>
        <a:xfrm>
          <a:off x="0" y="0"/>
          <a:ext cx="0" cy="0"/>
          <a:chOff x="0" y="0"/>
          <a:chExt cx="0" cy="0"/>
        </a:xfrm>
      </p:grpSpPr>
      <p:pic>
        <p:nvPicPr>
          <p:cNvPr id="12" name="Image 6" descr="Image 6"/>
          <p:cNvPicPr>
            <a:picLocks noChangeAspect="1"/>
          </p:cNvPicPr>
          <p:nvPr/>
        </p:nvPicPr>
        <p:blipFill>
          <a:blip r:embed="rId2"/>
          <a:stretch>
            <a:fillRect/>
          </a:stretch>
        </p:blipFill>
        <p:spPr>
          <a:xfrm>
            <a:off x="737058" y="6261803"/>
            <a:ext cx="1462706" cy="460105"/>
          </a:xfrm>
          <a:prstGeom prst="rect">
            <a:avLst/>
          </a:prstGeom>
          <a:ln w="12700">
            <a:miter lim="400000"/>
          </a:ln>
        </p:spPr>
      </p:pic>
      <p:sp>
        <p:nvSpPr>
          <p:cNvPr id="13" name="Texte du titre"/>
          <p:cNvSpPr>
            <a:spLocks noGrp="1"/>
          </p:cNvSpPr>
          <p:nvPr>
            <p:ph type="title"/>
          </p:nvPr>
        </p:nvSpPr>
        <p:spPr>
          <a:xfrm>
            <a:off x="1524000" y="1923642"/>
            <a:ext cx="9144000" cy="2387603"/>
          </a:xfrm>
          <a:prstGeom prst="rect">
            <a:avLst/>
          </a:prstGeom>
        </p:spPr>
        <p:txBody>
          <a:bodyPr anchor="b"/>
          <a:lstStyle>
            <a:lvl1pPr algn="r">
              <a:defRPr sz="4000" cap="all"/>
            </a:lvl1pPr>
          </a:lstStyle>
          <a:p>
            <a:r>
              <a:t>Texte du titre</a:t>
            </a:r>
          </a:p>
        </p:txBody>
      </p:sp>
      <p:sp>
        <p:nvSpPr>
          <p:cNvPr id="14" name="Texte niveau 1…"/>
          <p:cNvSpPr>
            <a:spLocks noGrp="1"/>
          </p:cNvSpPr>
          <p:nvPr>
            <p:ph type="body" sz="quarter" idx="1"/>
          </p:nvPr>
        </p:nvSpPr>
        <p:spPr>
          <a:xfrm>
            <a:off x="1524000" y="4403316"/>
            <a:ext cx="9144000" cy="1655766"/>
          </a:xfrm>
          <a:prstGeom prst="rect">
            <a:avLst/>
          </a:prstGeom>
        </p:spPr>
        <p:txBody>
          <a:bodyPr/>
          <a:lstStyle>
            <a:lvl1pPr marL="0" indent="0" algn="r">
              <a:buSzTx/>
              <a:buFontTx/>
              <a:buNone/>
              <a:defRPr sz="1400" b="1" cap="all"/>
            </a:lvl1pPr>
            <a:lvl2pPr marL="0" indent="0" algn="r">
              <a:buSzTx/>
              <a:buFontTx/>
              <a:buNone/>
              <a:defRPr sz="1400" b="1" cap="all"/>
            </a:lvl2pPr>
            <a:lvl3pPr marL="0" indent="0" algn="r">
              <a:buSzTx/>
              <a:buFontTx/>
              <a:buNone/>
              <a:defRPr sz="1400" b="1" cap="all"/>
            </a:lvl3pPr>
            <a:lvl4pPr marL="0" indent="0" algn="r">
              <a:buSzTx/>
              <a:buFontTx/>
              <a:buNone/>
              <a:defRPr sz="1400" b="1" cap="all"/>
            </a:lvl4pPr>
            <a:lvl5pPr marL="0" indent="0" algn="r">
              <a:buSzTx/>
              <a:buFontTx/>
              <a:buNone/>
              <a:defRPr sz="1400" b="1" cap="all"/>
            </a:lvl5pPr>
          </a:lstStyle>
          <a:p>
            <a:r>
              <a:t>Texte niveau 1</a:t>
            </a:r>
          </a:p>
          <a:p>
            <a:pPr lvl="1"/>
            <a:r>
              <a:t>Texte niveau 2</a:t>
            </a:r>
          </a:p>
          <a:p>
            <a:pPr lvl="2"/>
            <a:r>
              <a:t>Texte niveau 3</a:t>
            </a:r>
          </a:p>
          <a:p>
            <a:pPr lvl="3"/>
            <a:r>
              <a:t>Texte niveau 4</a:t>
            </a:r>
          </a:p>
          <a:p>
            <a:pPr lvl="4"/>
            <a:r>
              <a:t>Texte niveau 5</a:t>
            </a:r>
          </a:p>
        </p:txBody>
      </p:sp>
      <p:pic>
        <p:nvPicPr>
          <p:cNvPr id="15" name="Image 11" descr="Image 11"/>
          <p:cNvPicPr>
            <a:picLocks noChangeAspect="1"/>
          </p:cNvPicPr>
          <p:nvPr/>
        </p:nvPicPr>
        <p:blipFill>
          <a:blip r:embed="rId2"/>
          <a:stretch>
            <a:fillRect/>
          </a:stretch>
        </p:blipFill>
        <p:spPr>
          <a:xfrm>
            <a:off x="8712134" y="1156722"/>
            <a:ext cx="2067462" cy="650331"/>
          </a:xfrm>
          <a:prstGeom prst="rect">
            <a:avLst/>
          </a:prstGeom>
          <a:ln w="12700">
            <a:miter lim="400000"/>
          </a:ln>
        </p:spPr>
      </p:pic>
      <p:sp>
        <p:nvSpPr>
          <p:cNvPr id="16" name="Rectangle 12"/>
          <p:cNvSpPr/>
          <p:nvPr/>
        </p:nvSpPr>
        <p:spPr>
          <a:xfrm>
            <a:off x="683284" y="6151152"/>
            <a:ext cx="2200595" cy="606367"/>
          </a:xfrm>
          <a:prstGeom prst="rect">
            <a:avLst/>
          </a:prstGeom>
          <a:solidFill>
            <a:srgbClr val="FFFFFF"/>
          </a:solidFill>
          <a:ln w="12700">
            <a:miter lim="400000"/>
          </a:ln>
        </p:spPr>
        <p:txBody>
          <a:bodyPr lIns="45718" tIns="45718" rIns="45718" bIns="45718" anchor="ctr"/>
          <a:lstStyle/>
          <a:p>
            <a:pPr algn="ctr">
              <a:defRPr>
                <a:solidFill>
                  <a:srgbClr val="FFFFFF"/>
                </a:solidFill>
                <a:latin typeface="+mj-lt"/>
                <a:ea typeface="+mj-ea"/>
                <a:cs typeface="+mj-cs"/>
                <a:sym typeface="Arial"/>
              </a:defRPr>
            </a:pPr>
            <a:endParaRPr/>
          </a:p>
        </p:txBody>
      </p:sp>
      <p:pic>
        <p:nvPicPr>
          <p:cNvPr id="17" name="DECS_images_couvertures_16.jpg" descr="DECS_images_couvertures_16.jpg"/>
          <p:cNvPicPr>
            <a:picLocks noChangeAspect="1"/>
          </p:cNvPicPr>
          <p:nvPr/>
        </p:nvPicPr>
        <p:blipFill>
          <a:blip r:embed="rId3"/>
          <a:stretch>
            <a:fillRect/>
          </a:stretch>
        </p:blipFill>
        <p:spPr>
          <a:xfrm>
            <a:off x="-29333" y="1864411"/>
            <a:ext cx="5829673" cy="3544848"/>
          </a:xfrm>
          <a:prstGeom prst="rect">
            <a:avLst/>
          </a:prstGeom>
          <a:ln w="12700">
            <a:miter lim="400000"/>
          </a:ln>
        </p:spPr>
      </p:pic>
      <p:sp>
        <p:nvSpPr>
          <p:cNvPr id="18" name="Numéro de diapositive"/>
          <p:cNvSpPr>
            <a:spLocks noGrp="1"/>
          </p:cNvSpPr>
          <p:nvPr>
            <p:ph type="sldNum" sz="quarter" idx="2"/>
          </p:nvPr>
        </p:nvSpPr>
        <p:spPr>
          <a:xfrm>
            <a:off x="8463949" y="6224225"/>
            <a:ext cx="273652" cy="264251"/>
          </a:xfrm>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re seul">
    <p:spTree>
      <p:nvGrpSpPr>
        <p:cNvPr id="1" name=""/>
        <p:cNvGrpSpPr/>
        <p:nvPr/>
      </p:nvGrpSpPr>
      <p:grpSpPr>
        <a:xfrm>
          <a:off x="0" y="0"/>
          <a:ext cx="0" cy="0"/>
          <a:chOff x="0" y="0"/>
          <a:chExt cx="0" cy="0"/>
        </a:xfrm>
      </p:grpSpPr>
      <p:sp>
        <p:nvSpPr>
          <p:cNvPr id="62" name="Texte du titre"/>
          <p:cNvSpPr>
            <a:spLocks noGrp="1"/>
          </p:cNvSpPr>
          <p:nvPr>
            <p:ph type="title"/>
          </p:nvPr>
        </p:nvSpPr>
        <p:spPr>
          <a:prstGeom prst="rect">
            <a:avLst/>
          </a:prstGeom>
        </p:spPr>
        <p:txBody>
          <a:bodyPr/>
          <a:lstStyle/>
          <a:p>
            <a:r>
              <a:t>Texte du titre</a:t>
            </a:r>
          </a:p>
        </p:txBody>
      </p:sp>
      <p:sp>
        <p:nvSpPr>
          <p:cNvPr id="63" name="Numéro de diapositive"/>
          <p:cNvSpPr>
            <a:spLocks noGrp="1"/>
          </p:cNvSpPr>
          <p:nvPr>
            <p:ph type="sldNum" sz="quarter" idx="2"/>
          </p:nvPr>
        </p:nvSpPr>
        <p:spPr>
          <a:prstGeom prst="rect">
            <a:avLst/>
          </a:prstGeom>
        </p:spPr>
        <p:txBody>
          <a:bodyPr/>
          <a:lstStyle/>
          <a:p>
            <a:fld id="{86CB4B4D-7CA3-9044-876B-883B54F8677D}" type="slidenum">
              <a:t>‹Nr.›</a:t>
            </a:fld>
            <a:endParaRPr/>
          </a:p>
        </p:txBody>
      </p:sp>
    </p:spTree>
    <p:extLst>
      <p:ext uri="{BB962C8B-B14F-4D97-AF65-F5344CB8AC3E}">
        <p14:creationId xmlns:p14="http://schemas.microsoft.com/office/powerpoint/2010/main" val="3047641599"/>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Vide">
    <p:spTree>
      <p:nvGrpSpPr>
        <p:cNvPr id="1" name=""/>
        <p:cNvGrpSpPr/>
        <p:nvPr/>
      </p:nvGrpSpPr>
      <p:grpSpPr>
        <a:xfrm>
          <a:off x="0" y="0"/>
          <a:ext cx="0" cy="0"/>
          <a:chOff x="0" y="0"/>
          <a:chExt cx="0" cy="0"/>
        </a:xfrm>
      </p:grpSpPr>
      <p:sp>
        <p:nvSpPr>
          <p:cNvPr id="70" name="Numéro de diapositive"/>
          <p:cNvSpPr>
            <a:spLocks noGrp="1"/>
          </p:cNvSpPr>
          <p:nvPr>
            <p:ph type="sldNum" sz="quarter" idx="2"/>
          </p:nvPr>
        </p:nvSpPr>
        <p:spPr>
          <a:prstGeom prst="rect">
            <a:avLst/>
          </a:prstGeom>
        </p:spPr>
        <p:txBody>
          <a:bodyPr/>
          <a:lstStyle/>
          <a:p>
            <a:fld id="{86CB4B4D-7CA3-9044-876B-883B54F8677D}" type="slidenum">
              <a:t>‹Nr.›</a:t>
            </a:fld>
            <a:endParaRPr/>
          </a:p>
        </p:txBody>
      </p:sp>
    </p:spTree>
    <p:extLst>
      <p:ext uri="{BB962C8B-B14F-4D97-AF65-F5344CB8AC3E}">
        <p14:creationId xmlns:p14="http://schemas.microsoft.com/office/powerpoint/2010/main" val="456127494"/>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Contenu avec légende">
    <p:spTree>
      <p:nvGrpSpPr>
        <p:cNvPr id="1" name=""/>
        <p:cNvGrpSpPr/>
        <p:nvPr/>
      </p:nvGrpSpPr>
      <p:grpSpPr>
        <a:xfrm>
          <a:off x="0" y="0"/>
          <a:ext cx="0" cy="0"/>
          <a:chOff x="0" y="0"/>
          <a:chExt cx="0" cy="0"/>
        </a:xfrm>
      </p:grpSpPr>
      <p:sp>
        <p:nvSpPr>
          <p:cNvPr id="77" name="Texte du titre"/>
          <p:cNvSpPr>
            <a:spLocks noGrp="1"/>
          </p:cNvSpPr>
          <p:nvPr>
            <p:ph type="title"/>
          </p:nvPr>
        </p:nvSpPr>
        <p:spPr>
          <a:xfrm>
            <a:off x="839787" y="457200"/>
            <a:ext cx="3932240" cy="1600200"/>
          </a:xfrm>
          <a:prstGeom prst="rect">
            <a:avLst/>
          </a:prstGeom>
        </p:spPr>
        <p:txBody>
          <a:bodyPr anchor="b"/>
          <a:lstStyle>
            <a:lvl1pPr>
              <a:defRPr sz="3200"/>
            </a:lvl1pPr>
          </a:lstStyle>
          <a:p>
            <a:r>
              <a:t>Texte du titre</a:t>
            </a:r>
          </a:p>
        </p:txBody>
      </p:sp>
      <p:sp>
        <p:nvSpPr>
          <p:cNvPr id="78" name="Texte niveau 1…"/>
          <p:cNvSpPr>
            <a:spLocks noGrp="1"/>
          </p:cNvSpPr>
          <p:nvPr>
            <p:ph type="body" sz="half" idx="1"/>
          </p:nvPr>
        </p:nvSpPr>
        <p:spPr>
          <a:xfrm>
            <a:off x="5183187" y="987425"/>
            <a:ext cx="6172204"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Texte niveau 1</a:t>
            </a:r>
          </a:p>
          <a:p>
            <a:pPr lvl="1"/>
            <a:r>
              <a:t>Texte niveau 2</a:t>
            </a:r>
          </a:p>
          <a:p>
            <a:pPr lvl="2"/>
            <a:r>
              <a:t>Texte niveau 3</a:t>
            </a:r>
          </a:p>
          <a:p>
            <a:pPr lvl="3"/>
            <a:r>
              <a:t>Texte niveau 4</a:t>
            </a:r>
          </a:p>
          <a:p>
            <a:pPr lvl="4"/>
            <a:r>
              <a:t>Texte niveau 5</a:t>
            </a:r>
          </a:p>
        </p:txBody>
      </p:sp>
      <p:sp>
        <p:nvSpPr>
          <p:cNvPr id="79" name="Espace réservé du texte 3"/>
          <p:cNvSpPr>
            <a:spLocks noGrp="1"/>
          </p:cNvSpPr>
          <p:nvPr>
            <p:ph type="body" sz="quarter" idx="13"/>
          </p:nvPr>
        </p:nvSpPr>
        <p:spPr>
          <a:xfrm>
            <a:off x="839785" y="2057400"/>
            <a:ext cx="3932244" cy="3811588"/>
          </a:xfrm>
          <a:prstGeom prst="rect">
            <a:avLst/>
          </a:prstGeom>
        </p:spPr>
        <p:txBody>
          <a:bodyPr/>
          <a:lstStyle/>
          <a:p>
            <a:endParaRPr/>
          </a:p>
        </p:txBody>
      </p:sp>
      <p:sp>
        <p:nvSpPr>
          <p:cNvPr id="80" name="Numéro de diapositive"/>
          <p:cNvSpPr>
            <a:spLocks noGrp="1"/>
          </p:cNvSpPr>
          <p:nvPr>
            <p:ph type="sldNum" sz="quarter" idx="2"/>
          </p:nvPr>
        </p:nvSpPr>
        <p:spPr>
          <a:prstGeom prst="rect">
            <a:avLst/>
          </a:prstGeom>
        </p:spPr>
        <p:txBody>
          <a:bodyPr/>
          <a:lstStyle/>
          <a:p>
            <a:fld id="{86CB4B4D-7CA3-9044-876B-883B54F8677D}" type="slidenum">
              <a:t>‹Nr.›</a:t>
            </a:fld>
            <a:endParaRPr/>
          </a:p>
        </p:txBody>
      </p:sp>
    </p:spTree>
    <p:extLst>
      <p:ext uri="{BB962C8B-B14F-4D97-AF65-F5344CB8AC3E}">
        <p14:creationId xmlns:p14="http://schemas.microsoft.com/office/powerpoint/2010/main" val="1080189857"/>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1_Diapositive de titre">
    <p:spTree>
      <p:nvGrpSpPr>
        <p:cNvPr id="1" name=""/>
        <p:cNvGrpSpPr/>
        <p:nvPr/>
      </p:nvGrpSpPr>
      <p:grpSpPr>
        <a:xfrm>
          <a:off x="0" y="0"/>
          <a:ext cx="0" cy="0"/>
          <a:chOff x="0" y="0"/>
          <a:chExt cx="0" cy="0"/>
        </a:xfrm>
      </p:grpSpPr>
      <p:pic>
        <p:nvPicPr>
          <p:cNvPr id="97" name="Image 6" descr="Image 6"/>
          <p:cNvPicPr>
            <a:picLocks noChangeAspect="1"/>
          </p:cNvPicPr>
          <p:nvPr/>
        </p:nvPicPr>
        <p:blipFill>
          <a:blip r:embed="rId2"/>
          <a:stretch>
            <a:fillRect/>
          </a:stretch>
        </p:blipFill>
        <p:spPr>
          <a:xfrm>
            <a:off x="737058" y="6261803"/>
            <a:ext cx="1462706" cy="460105"/>
          </a:xfrm>
          <a:prstGeom prst="rect">
            <a:avLst/>
          </a:prstGeom>
          <a:ln w="12700">
            <a:miter lim="400000"/>
          </a:ln>
        </p:spPr>
      </p:pic>
      <p:sp>
        <p:nvSpPr>
          <p:cNvPr id="98" name="Texte du titre"/>
          <p:cNvSpPr>
            <a:spLocks noGrp="1"/>
          </p:cNvSpPr>
          <p:nvPr>
            <p:ph type="title"/>
          </p:nvPr>
        </p:nvSpPr>
        <p:spPr>
          <a:xfrm>
            <a:off x="1524000" y="1923642"/>
            <a:ext cx="9144000" cy="2387603"/>
          </a:xfrm>
          <a:prstGeom prst="rect">
            <a:avLst/>
          </a:prstGeom>
        </p:spPr>
        <p:txBody>
          <a:bodyPr anchor="b"/>
          <a:lstStyle>
            <a:lvl1pPr algn="r">
              <a:defRPr sz="4000" cap="all"/>
            </a:lvl1pPr>
          </a:lstStyle>
          <a:p>
            <a:r>
              <a:t>Texte du titre</a:t>
            </a:r>
          </a:p>
        </p:txBody>
      </p:sp>
      <p:sp>
        <p:nvSpPr>
          <p:cNvPr id="99" name="Texte niveau 1…"/>
          <p:cNvSpPr>
            <a:spLocks noGrp="1"/>
          </p:cNvSpPr>
          <p:nvPr>
            <p:ph type="body" sz="quarter" idx="1"/>
          </p:nvPr>
        </p:nvSpPr>
        <p:spPr>
          <a:xfrm>
            <a:off x="1524000" y="4403316"/>
            <a:ext cx="9144000" cy="1655766"/>
          </a:xfrm>
          <a:prstGeom prst="rect">
            <a:avLst/>
          </a:prstGeom>
        </p:spPr>
        <p:txBody>
          <a:bodyPr/>
          <a:lstStyle>
            <a:lvl1pPr marL="0" indent="0" algn="r">
              <a:buSzTx/>
              <a:buFontTx/>
              <a:buNone/>
              <a:defRPr sz="1400" b="1" cap="all"/>
            </a:lvl1pPr>
            <a:lvl2pPr marL="0" indent="0" algn="r">
              <a:buSzTx/>
              <a:buFontTx/>
              <a:buNone/>
              <a:defRPr sz="1400" b="1" cap="all"/>
            </a:lvl2pPr>
            <a:lvl3pPr marL="0" indent="0" algn="r">
              <a:buSzTx/>
              <a:buFontTx/>
              <a:buNone/>
              <a:defRPr sz="1400" b="1" cap="all"/>
            </a:lvl3pPr>
            <a:lvl4pPr marL="0" indent="0" algn="r">
              <a:buSzTx/>
              <a:buFontTx/>
              <a:buNone/>
              <a:defRPr sz="1400" b="1" cap="all"/>
            </a:lvl4pPr>
            <a:lvl5pPr marL="0" indent="0" algn="r">
              <a:buSzTx/>
              <a:buFontTx/>
              <a:buNone/>
              <a:defRPr sz="1400" b="1" cap="all"/>
            </a:lvl5pPr>
          </a:lstStyle>
          <a:p>
            <a:r>
              <a:t>Texte niveau 1</a:t>
            </a:r>
          </a:p>
          <a:p>
            <a:pPr lvl="1"/>
            <a:r>
              <a:t>Texte niveau 2</a:t>
            </a:r>
          </a:p>
          <a:p>
            <a:pPr lvl="2"/>
            <a:r>
              <a:t>Texte niveau 3</a:t>
            </a:r>
          </a:p>
          <a:p>
            <a:pPr lvl="3"/>
            <a:r>
              <a:t>Texte niveau 4</a:t>
            </a:r>
          </a:p>
          <a:p>
            <a:pPr lvl="4"/>
            <a:r>
              <a:t>Texte niveau 5</a:t>
            </a:r>
          </a:p>
        </p:txBody>
      </p:sp>
      <p:pic>
        <p:nvPicPr>
          <p:cNvPr id="100" name="Image 11" descr="Image 11"/>
          <p:cNvPicPr>
            <a:picLocks noChangeAspect="1"/>
          </p:cNvPicPr>
          <p:nvPr/>
        </p:nvPicPr>
        <p:blipFill>
          <a:blip r:embed="rId2"/>
          <a:stretch>
            <a:fillRect/>
          </a:stretch>
        </p:blipFill>
        <p:spPr>
          <a:xfrm>
            <a:off x="8712134" y="1156722"/>
            <a:ext cx="2067462" cy="650331"/>
          </a:xfrm>
          <a:prstGeom prst="rect">
            <a:avLst/>
          </a:prstGeom>
          <a:ln w="12700">
            <a:miter lim="400000"/>
          </a:ln>
        </p:spPr>
      </p:pic>
      <p:sp>
        <p:nvSpPr>
          <p:cNvPr id="101" name="Rectangle 12"/>
          <p:cNvSpPr/>
          <p:nvPr/>
        </p:nvSpPr>
        <p:spPr>
          <a:xfrm>
            <a:off x="683284" y="6151152"/>
            <a:ext cx="2200595" cy="606367"/>
          </a:xfrm>
          <a:prstGeom prst="rect">
            <a:avLst/>
          </a:prstGeom>
          <a:solidFill>
            <a:srgbClr val="FFFFFF"/>
          </a:solidFill>
          <a:ln w="12700">
            <a:miter lim="400000"/>
          </a:ln>
        </p:spPr>
        <p:txBody>
          <a:bodyPr lIns="45718" tIns="45718" rIns="45718" bIns="45718" anchor="ctr"/>
          <a:lstStyle/>
          <a:p>
            <a:pPr algn="ctr">
              <a:defRPr>
                <a:solidFill>
                  <a:srgbClr val="FFFFFF"/>
                </a:solidFill>
                <a:latin typeface="+mj-lt"/>
                <a:ea typeface="+mj-ea"/>
                <a:cs typeface="+mj-cs"/>
                <a:sym typeface="Arial"/>
              </a:defRPr>
            </a:pPr>
            <a:endParaRPr/>
          </a:p>
        </p:txBody>
      </p:sp>
      <p:pic>
        <p:nvPicPr>
          <p:cNvPr id="102" name="DECS_images_couvertures_16 copie.jpg" descr="DECS_images_couvertures_16 copie.jpg"/>
          <p:cNvPicPr>
            <a:picLocks noChangeAspect="1"/>
          </p:cNvPicPr>
          <p:nvPr/>
        </p:nvPicPr>
        <p:blipFill>
          <a:blip r:embed="rId3"/>
          <a:stretch>
            <a:fillRect/>
          </a:stretch>
        </p:blipFill>
        <p:spPr>
          <a:xfrm>
            <a:off x="-31101" y="1939386"/>
            <a:ext cx="5777890" cy="3513357"/>
          </a:xfrm>
          <a:prstGeom prst="rect">
            <a:avLst/>
          </a:prstGeom>
          <a:ln w="12700">
            <a:miter lim="400000"/>
          </a:ln>
        </p:spPr>
      </p:pic>
      <p:sp>
        <p:nvSpPr>
          <p:cNvPr id="103" name="Numéro de diapositive"/>
          <p:cNvSpPr>
            <a:spLocks noGrp="1"/>
          </p:cNvSpPr>
          <p:nvPr>
            <p:ph type="sldNum" sz="quarter" idx="2"/>
          </p:nvPr>
        </p:nvSpPr>
        <p:spPr>
          <a:xfrm>
            <a:off x="3121323" y="6217853"/>
            <a:ext cx="5616278" cy="276995"/>
          </a:xfrm>
          <a:prstGeom prst="rect">
            <a:avLst/>
          </a:prstGeom>
        </p:spPr>
        <p:txBody>
          <a:bodyPr/>
          <a:lstStyle/>
          <a:p>
            <a:r>
              <a:rPr lang="fr-CH" dirty="0"/>
              <a:t>Nathalie Christen, préposée à l’inclusion et Magaly Hanselmann, cheffe du SAHA</a:t>
            </a:r>
          </a:p>
        </p:txBody>
      </p:sp>
    </p:spTree>
    <p:extLst>
      <p:ext uri="{BB962C8B-B14F-4D97-AF65-F5344CB8AC3E}">
        <p14:creationId xmlns:p14="http://schemas.microsoft.com/office/powerpoint/2010/main" val="2725489505"/>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Deux contenus">
    <p:spTree>
      <p:nvGrpSpPr>
        <p:cNvPr id="1" name=""/>
        <p:cNvGrpSpPr/>
        <p:nvPr/>
      </p:nvGrpSpPr>
      <p:grpSpPr>
        <a:xfrm>
          <a:off x="0" y="0"/>
          <a:ext cx="0" cy="0"/>
          <a:chOff x="0" y="0"/>
          <a:chExt cx="0" cy="0"/>
        </a:xfrm>
      </p:grpSpPr>
      <p:sp>
        <p:nvSpPr>
          <p:cNvPr id="43" name="Texte du titre"/>
          <p:cNvSpPr>
            <a:spLocks noGrp="1"/>
          </p:cNvSpPr>
          <p:nvPr>
            <p:ph type="title"/>
          </p:nvPr>
        </p:nvSpPr>
        <p:spPr>
          <a:prstGeom prst="rect">
            <a:avLst/>
          </a:prstGeom>
        </p:spPr>
        <p:txBody>
          <a:bodyPr/>
          <a:lstStyle/>
          <a:p>
            <a:r>
              <a:t>Texte du titre</a:t>
            </a:r>
          </a:p>
        </p:txBody>
      </p:sp>
      <p:sp>
        <p:nvSpPr>
          <p:cNvPr id="44" name="Texte niveau 1…"/>
          <p:cNvSpPr>
            <a:spLocks noGrp="1"/>
          </p:cNvSpPr>
          <p:nvPr>
            <p:ph type="body" sz="half" idx="1"/>
          </p:nvPr>
        </p:nvSpPr>
        <p:spPr>
          <a:xfrm>
            <a:off x="838200" y="1825625"/>
            <a:ext cx="5181600" cy="4351338"/>
          </a:xfrm>
          <a:prstGeom prst="rect">
            <a:avLst/>
          </a:prstGeom>
        </p:spPr>
        <p:txBody>
          <a:bodyPr/>
          <a:lstStyle/>
          <a:p>
            <a:r>
              <a:t>Texte niveau 1</a:t>
            </a:r>
          </a:p>
          <a:p>
            <a:pPr lvl="1"/>
            <a:r>
              <a:t>Texte niveau 2</a:t>
            </a:r>
          </a:p>
          <a:p>
            <a:pPr lvl="2"/>
            <a:r>
              <a:t>Texte niveau 3</a:t>
            </a:r>
          </a:p>
          <a:p>
            <a:pPr lvl="3"/>
            <a:r>
              <a:t>Texte niveau 4</a:t>
            </a:r>
          </a:p>
          <a:p>
            <a:pPr lvl="4"/>
            <a:r>
              <a:t>Texte niveau 5</a:t>
            </a:r>
          </a:p>
        </p:txBody>
      </p:sp>
      <p:sp>
        <p:nvSpPr>
          <p:cNvPr id="45" name="Numéro de diapositive"/>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Comparaison">
    <p:spTree>
      <p:nvGrpSpPr>
        <p:cNvPr id="1" name=""/>
        <p:cNvGrpSpPr/>
        <p:nvPr/>
      </p:nvGrpSpPr>
      <p:grpSpPr>
        <a:xfrm>
          <a:off x="0" y="0"/>
          <a:ext cx="0" cy="0"/>
          <a:chOff x="0" y="0"/>
          <a:chExt cx="0" cy="0"/>
        </a:xfrm>
      </p:grpSpPr>
      <p:sp>
        <p:nvSpPr>
          <p:cNvPr id="52" name="Texte du titre"/>
          <p:cNvSpPr>
            <a:spLocks noGrp="1"/>
          </p:cNvSpPr>
          <p:nvPr>
            <p:ph type="title"/>
          </p:nvPr>
        </p:nvSpPr>
        <p:spPr>
          <a:xfrm>
            <a:off x="839787" y="365125"/>
            <a:ext cx="10515601" cy="1325563"/>
          </a:xfrm>
          <a:prstGeom prst="rect">
            <a:avLst/>
          </a:prstGeom>
        </p:spPr>
        <p:txBody>
          <a:bodyPr/>
          <a:lstStyle/>
          <a:p>
            <a:r>
              <a:t>Texte du titre</a:t>
            </a:r>
          </a:p>
        </p:txBody>
      </p:sp>
      <p:sp>
        <p:nvSpPr>
          <p:cNvPr id="53" name="Texte niveau 1…"/>
          <p:cNvSpPr>
            <a:spLocks noGrp="1"/>
          </p:cNvSpPr>
          <p:nvPr>
            <p:ph type="body" sz="quarter" idx="1"/>
          </p:nvPr>
        </p:nvSpPr>
        <p:spPr>
          <a:xfrm>
            <a:off x="839787" y="1681163"/>
            <a:ext cx="5157790" cy="823916"/>
          </a:xfrm>
          <a:prstGeom prst="rect">
            <a:avLst/>
          </a:prstGeom>
        </p:spPr>
        <p:txBody>
          <a:bodyPr anchor="b"/>
          <a:lstStyle>
            <a:lvl1pPr marL="0" indent="0">
              <a:buSzTx/>
              <a:buFontTx/>
              <a:buNone/>
              <a:defRPr sz="2400" b="1"/>
            </a:lvl1pPr>
            <a:lvl2pPr marL="0" indent="0">
              <a:buSzTx/>
              <a:buFontTx/>
              <a:buNone/>
              <a:defRPr sz="2400" b="1"/>
            </a:lvl2pPr>
            <a:lvl3pPr marL="0" indent="0">
              <a:buSzTx/>
              <a:buFontTx/>
              <a:buNone/>
              <a:defRPr sz="2400" b="1"/>
            </a:lvl3pPr>
            <a:lvl4pPr marL="0" indent="0">
              <a:buSzTx/>
              <a:buFontTx/>
              <a:buNone/>
              <a:defRPr sz="2400" b="1"/>
            </a:lvl4pPr>
            <a:lvl5pPr marL="0" indent="0">
              <a:buSzTx/>
              <a:buFontTx/>
              <a:buNone/>
              <a:defRPr sz="2400" b="1"/>
            </a:lvl5pPr>
          </a:lstStyle>
          <a:p>
            <a:r>
              <a:t>Texte niveau 1</a:t>
            </a:r>
          </a:p>
          <a:p>
            <a:pPr lvl="1"/>
            <a:r>
              <a:t>Texte niveau 2</a:t>
            </a:r>
          </a:p>
          <a:p>
            <a:pPr lvl="2"/>
            <a:r>
              <a:t>Texte niveau 3</a:t>
            </a:r>
          </a:p>
          <a:p>
            <a:pPr lvl="3"/>
            <a:r>
              <a:t>Texte niveau 4</a:t>
            </a:r>
          </a:p>
          <a:p>
            <a:pPr lvl="4"/>
            <a:r>
              <a:t>Texte niveau 5</a:t>
            </a:r>
          </a:p>
        </p:txBody>
      </p:sp>
      <p:sp>
        <p:nvSpPr>
          <p:cNvPr id="54" name="Espace réservé du texte 4"/>
          <p:cNvSpPr>
            <a:spLocks noGrp="1"/>
          </p:cNvSpPr>
          <p:nvPr>
            <p:ph type="body" sz="quarter" idx="13"/>
          </p:nvPr>
        </p:nvSpPr>
        <p:spPr>
          <a:xfrm>
            <a:off x="6172200" y="1681163"/>
            <a:ext cx="5183188" cy="823914"/>
          </a:xfrm>
          <a:prstGeom prst="rect">
            <a:avLst/>
          </a:prstGeom>
        </p:spPr>
        <p:txBody>
          <a:bodyPr anchor="b"/>
          <a:lstStyle/>
          <a:p>
            <a:endParaRPr/>
          </a:p>
        </p:txBody>
      </p:sp>
      <p:sp>
        <p:nvSpPr>
          <p:cNvPr id="55" name="Numéro de diapositive"/>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re seul">
    <p:spTree>
      <p:nvGrpSpPr>
        <p:cNvPr id="1" name=""/>
        <p:cNvGrpSpPr/>
        <p:nvPr/>
      </p:nvGrpSpPr>
      <p:grpSpPr>
        <a:xfrm>
          <a:off x="0" y="0"/>
          <a:ext cx="0" cy="0"/>
          <a:chOff x="0" y="0"/>
          <a:chExt cx="0" cy="0"/>
        </a:xfrm>
      </p:grpSpPr>
      <p:sp>
        <p:nvSpPr>
          <p:cNvPr id="62" name="Texte du titre"/>
          <p:cNvSpPr>
            <a:spLocks noGrp="1"/>
          </p:cNvSpPr>
          <p:nvPr>
            <p:ph type="title"/>
          </p:nvPr>
        </p:nvSpPr>
        <p:spPr>
          <a:prstGeom prst="rect">
            <a:avLst/>
          </a:prstGeom>
        </p:spPr>
        <p:txBody>
          <a:bodyPr/>
          <a:lstStyle/>
          <a:p>
            <a:r>
              <a:t>Texte du titre</a:t>
            </a:r>
          </a:p>
        </p:txBody>
      </p:sp>
      <p:sp>
        <p:nvSpPr>
          <p:cNvPr id="63" name="Numéro de diapositive"/>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Vide">
    <p:spTree>
      <p:nvGrpSpPr>
        <p:cNvPr id="1" name=""/>
        <p:cNvGrpSpPr/>
        <p:nvPr/>
      </p:nvGrpSpPr>
      <p:grpSpPr>
        <a:xfrm>
          <a:off x="0" y="0"/>
          <a:ext cx="0" cy="0"/>
          <a:chOff x="0" y="0"/>
          <a:chExt cx="0" cy="0"/>
        </a:xfrm>
      </p:grpSpPr>
      <p:sp>
        <p:nvSpPr>
          <p:cNvPr id="70" name="Numéro de diapositive"/>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Contenu avec légende">
    <p:spTree>
      <p:nvGrpSpPr>
        <p:cNvPr id="1" name=""/>
        <p:cNvGrpSpPr/>
        <p:nvPr/>
      </p:nvGrpSpPr>
      <p:grpSpPr>
        <a:xfrm>
          <a:off x="0" y="0"/>
          <a:ext cx="0" cy="0"/>
          <a:chOff x="0" y="0"/>
          <a:chExt cx="0" cy="0"/>
        </a:xfrm>
      </p:grpSpPr>
      <p:sp>
        <p:nvSpPr>
          <p:cNvPr id="77" name="Texte du titre"/>
          <p:cNvSpPr>
            <a:spLocks noGrp="1"/>
          </p:cNvSpPr>
          <p:nvPr>
            <p:ph type="title"/>
          </p:nvPr>
        </p:nvSpPr>
        <p:spPr>
          <a:xfrm>
            <a:off x="839787" y="457200"/>
            <a:ext cx="3932240" cy="1600200"/>
          </a:xfrm>
          <a:prstGeom prst="rect">
            <a:avLst/>
          </a:prstGeom>
        </p:spPr>
        <p:txBody>
          <a:bodyPr anchor="b"/>
          <a:lstStyle>
            <a:lvl1pPr>
              <a:defRPr sz="3200"/>
            </a:lvl1pPr>
          </a:lstStyle>
          <a:p>
            <a:r>
              <a:t>Texte du titre</a:t>
            </a:r>
          </a:p>
        </p:txBody>
      </p:sp>
      <p:sp>
        <p:nvSpPr>
          <p:cNvPr id="78" name="Texte niveau 1…"/>
          <p:cNvSpPr>
            <a:spLocks noGrp="1"/>
          </p:cNvSpPr>
          <p:nvPr>
            <p:ph type="body" sz="half" idx="1"/>
          </p:nvPr>
        </p:nvSpPr>
        <p:spPr>
          <a:xfrm>
            <a:off x="5183187" y="987425"/>
            <a:ext cx="6172204"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Texte niveau 1</a:t>
            </a:r>
          </a:p>
          <a:p>
            <a:pPr lvl="1"/>
            <a:r>
              <a:t>Texte niveau 2</a:t>
            </a:r>
          </a:p>
          <a:p>
            <a:pPr lvl="2"/>
            <a:r>
              <a:t>Texte niveau 3</a:t>
            </a:r>
          </a:p>
          <a:p>
            <a:pPr lvl="3"/>
            <a:r>
              <a:t>Texte niveau 4</a:t>
            </a:r>
          </a:p>
          <a:p>
            <a:pPr lvl="4"/>
            <a:r>
              <a:t>Texte niveau 5</a:t>
            </a:r>
          </a:p>
        </p:txBody>
      </p:sp>
      <p:sp>
        <p:nvSpPr>
          <p:cNvPr id="79" name="Espace réservé du texte 3"/>
          <p:cNvSpPr>
            <a:spLocks noGrp="1"/>
          </p:cNvSpPr>
          <p:nvPr>
            <p:ph type="body" sz="quarter" idx="13"/>
          </p:nvPr>
        </p:nvSpPr>
        <p:spPr>
          <a:xfrm>
            <a:off x="839785" y="2057400"/>
            <a:ext cx="3932244" cy="3811588"/>
          </a:xfrm>
          <a:prstGeom prst="rect">
            <a:avLst/>
          </a:prstGeom>
        </p:spPr>
        <p:txBody>
          <a:bodyPr/>
          <a:lstStyle/>
          <a:p>
            <a:endParaRPr/>
          </a:p>
        </p:txBody>
      </p:sp>
      <p:sp>
        <p:nvSpPr>
          <p:cNvPr id="80" name="Numéro de diapositive"/>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Image avec légende">
    <p:spTree>
      <p:nvGrpSpPr>
        <p:cNvPr id="1" name=""/>
        <p:cNvGrpSpPr/>
        <p:nvPr/>
      </p:nvGrpSpPr>
      <p:grpSpPr>
        <a:xfrm>
          <a:off x="0" y="0"/>
          <a:ext cx="0" cy="0"/>
          <a:chOff x="0" y="0"/>
          <a:chExt cx="0" cy="0"/>
        </a:xfrm>
      </p:grpSpPr>
      <p:sp>
        <p:nvSpPr>
          <p:cNvPr id="87" name="Texte du titre"/>
          <p:cNvSpPr>
            <a:spLocks noGrp="1"/>
          </p:cNvSpPr>
          <p:nvPr>
            <p:ph type="title"/>
          </p:nvPr>
        </p:nvSpPr>
        <p:spPr>
          <a:xfrm>
            <a:off x="839787" y="457200"/>
            <a:ext cx="3932240" cy="1600200"/>
          </a:xfrm>
          <a:prstGeom prst="rect">
            <a:avLst/>
          </a:prstGeom>
        </p:spPr>
        <p:txBody>
          <a:bodyPr anchor="b"/>
          <a:lstStyle>
            <a:lvl1pPr>
              <a:defRPr sz="3200"/>
            </a:lvl1pPr>
          </a:lstStyle>
          <a:p>
            <a:r>
              <a:t>Texte du titre</a:t>
            </a:r>
          </a:p>
        </p:txBody>
      </p:sp>
      <p:sp>
        <p:nvSpPr>
          <p:cNvPr id="88" name="Espace réservé pour une image  2"/>
          <p:cNvSpPr>
            <a:spLocks noGrp="1"/>
          </p:cNvSpPr>
          <p:nvPr>
            <p:ph type="pic" sz="half" idx="13"/>
          </p:nvPr>
        </p:nvSpPr>
        <p:spPr>
          <a:xfrm>
            <a:off x="5183187" y="987425"/>
            <a:ext cx="6172204" cy="4873625"/>
          </a:xfrm>
          <a:prstGeom prst="rect">
            <a:avLst/>
          </a:prstGeom>
        </p:spPr>
        <p:txBody>
          <a:bodyPr lIns="91439" tIns="45719" rIns="91439" bIns="45719">
            <a:noAutofit/>
          </a:bodyPr>
          <a:lstStyle/>
          <a:p>
            <a:endParaRPr/>
          </a:p>
        </p:txBody>
      </p:sp>
      <p:sp>
        <p:nvSpPr>
          <p:cNvPr id="89" name="Texte niveau 1…"/>
          <p:cNvSpPr>
            <a:spLocks noGrp="1"/>
          </p:cNvSpPr>
          <p:nvPr>
            <p:ph type="body" sz="quarter" idx="1"/>
          </p:nvPr>
        </p:nvSpPr>
        <p:spPr>
          <a:xfrm>
            <a:off x="839787" y="2057400"/>
            <a:ext cx="3932240" cy="3811588"/>
          </a:xfrm>
          <a:prstGeom prst="rect">
            <a:avLst/>
          </a:prstGeom>
        </p:spPr>
        <p:txBody>
          <a:bodyPr/>
          <a:lstStyle>
            <a:lvl1pPr marL="0" indent="0">
              <a:buSzTx/>
              <a:buFontTx/>
              <a:buNone/>
              <a:defRPr sz="1600"/>
            </a:lvl1pPr>
            <a:lvl2pPr marL="0" indent="0">
              <a:buSzTx/>
              <a:buFontTx/>
              <a:buNone/>
              <a:defRPr sz="1600"/>
            </a:lvl2pPr>
            <a:lvl3pPr marL="0" indent="0">
              <a:buSzTx/>
              <a:buFontTx/>
              <a:buNone/>
              <a:defRPr sz="1600"/>
            </a:lvl3pPr>
            <a:lvl4pPr marL="0" indent="0">
              <a:buSzTx/>
              <a:buFontTx/>
              <a:buNone/>
              <a:defRPr sz="1600"/>
            </a:lvl4pPr>
            <a:lvl5pPr marL="0" indent="0">
              <a:buSzTx/>
              <a:buFontTx/>
              <a:buNone/>
              <a:defRPr sz="1600"/>
            </a:lvl5pPr>
          </a:lstStyle>
          <a:p>
            <a:r>
              <a:t>Texte niveau 1</a:t>
            </a:r>
          </a:p>
          <a:p>
            <a:pPr lvl="1"/>
            <a:r>
              <a:t>Texte niveau 2</a:t>
            </a:r>
          </a:p>
          <a:p>
            <a:pPr lvl="2"/>
            <a:r>
              <a:t>Texte niveau 3</a:t>
            </a:r>
          </a:p>
          <a:p>
            <a:pPr lvl="3"/>
            <a:r>
              <a:t>Texte niveau 4</a:t>
            </a:r>
          </a:p>
          <a:p>
            <a:pPr lvl="4"/>
            <a:r>
              <a:t>Texte niveau 5</a:t>
            </a:r>
          </a:p>
        </p:txBody>
      </p:sp>
      <p:sp>
        <p:nvSpPr>
          <p:cNvPr id="90" name="Numéro de diapositive"/>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cSld name="Diapositive de titre">
    <p:spTree>
      <p:nvGrpSpPr>
        <p:cNvPr id="1" name=""/>
        <p:cNvGrpSpPr/>
        <p:nvPr/>
      </p:nvGrpSpPr>
      <p:grpSpPr>
        <a:xfrm>
          <a:off x="0" y="0"/>
          <a:ext cx="0" cy="0"/>
          <a:chOff x="0" y="0"/>
          <a:chExt cx="0" cy="0"/>
        </a:xfrm>
      </p:grpSpPr>
      <p:pic>
        <p:nvPicPr>
          <p:cNvPr id="12" name="Image 6" descr="Image 6"/>
          <p:cNvPicPr>
            <a:picLocks noChangeAspect="1"/>
          </p:cNvPicPr>
          <p:nvPr/>
        </p:nvPicPr>
        <p:blipFill>
          <a:blip r:embed="rId2"/>
          <a:stretch>
            <a:fillRect/>
          </a:stretch>
        </p:blipFill>
        <p:spPr>
          <a:xfrm>
            <a:off x="737058" y="6261803"/>
            <a:ext cx="1462706" cy="460105"/>
          </a:xfrm>
          <a:prstGeom prst="rect">
            <a:avLst/>
          </a:prstGeom>
          <a:ln w="12700">
            <a:miter lim="400000"/>
          </a:ln>
        </p:spPr>
      </p:pic>
      <p:sp>
        <p:nvSpPr>
          <p:cNvPr id="13" name="Texte du titre"/>
          <p:cNvSpPr>
            <a:spLocks noGrp="1"/>
          </p:cNvSpPr>
          <p:nvPr>
            <p:ph type="title"/>
          </p:nvPr>
        </p:nvSpPr>
        <p:spPr>
          <a:xfrm>
            <a:off x="1524000" y="1923642"/>
            <a:ext cx="9144000" cy="2387603"/>
          </a:xfrm>
          <a:prstGeom prst="rect">
            <a:avLst/>
          </a:prstGeom>
        </p:spPr>
        <p:txBody>
          <a:bodyPr anchor="b"/>
          <a:lstStyle>
            <a:lvl1pPr algn="r">
              <a:defRPr sz="4000" cap="all"/>
            </a:lvl1pPr>
          </a:lstStyle>
          <a:p>
            <a:r>
              <a:t>Texte du titre</a:t>
            </a:r>
          </a:p>
        </p:txBody>
      </p:sp>
      <p:sp>
        <p:nvSpPr>
          <p:cNvPr id="14" name="Texte niveau 1…"/>
          <p:cNvSpPr>
            <a:spLocks noGrp="1"/>
          </p:cNvSpPr>
          <p:nvPr>
            <p:ph type="body" sz="quarter" idx="1"/>
          </p:nvPr>
        </p:nvSpPr>
        <p:spPr>
          <a:xfrm>
            <a:off x="1524000" y="4403316"/>
            <a:ext cx="9144000" cy="1655766"/>
          </a:xfrm>
          <a:prstGeom prst="rect">
            <a:avLst/>
          </a:prstGeom>
        </p:spPr>
        <p:txBody>
          <a:bodyPr/>
          <a:lstStyle>
            <a:lvl1pPr marL="0" indent="0" algn="r">
              <a:buSzTx/>
              <a:buFontTx/>
              <a:buNone/>
              <a:defRPr sz="1400" b="1" cap="all"/>
            </a:lvl1pPr>
            <a:lvl2pPr marL="0" indent="0" algn="r">
              <a:buSzTx/>
              <a:buFontTx/>
              <a:buNone/>
              <a:defRPr sz="1400" b="1" cap="all"/>
            </a:lvl2pPr>
            <a:lvl3pPr marL="0" indent="0" algn="r">
              <a:buSzTx/>
              <a:buFontTx/>
              <a:buNone/>
              <a:defRPr sz="1400" b="1" cap="all"/>
            </a:lvl3pPr>
            <a:lvl4pPr marL="0" indent="0" algn="r">
              <a:buSzTx/>
              <a:buFontTx/>
              <a:buNone/>
              <a:defRPr sz="1400" b="1" cap="all"/>
            </a:lvl4pPr>
            <a:lvl5pPr marL="0" indent="0" algn="r">
              <a:buSzTx/>
              <a:buFontTx/>
              <a:buNone/>
              <a:defRPr sz="1400" b="1" cap="all"/>
            </a:lvl5pPr>
          </a:lstStyle>
          <a:p>
            <a:r>
              <a:t>Texte niveau 1</a:t>
            </a:r>
          </a:p>
          <a:p>
            <a:pPr lvl="1"/>
            <a:r>
              <a:t>Texte niveau 2</a:t>
            </a:r>
          </a:p>
          <a:p>
            <a:pPr lvl="2"/>
            <a:r>
              <a:t>Texte niveau 3</a:t>
            </a:r>
          </a:p>
          <a:p>
            <a:pPr lvl="3"/>
            <a:r>
              <a:t>Texte niveau 4</a:t>
            </a:r>
          </a:p>
          <a:p>
            <a:pPr lvl="4"/>
            <a:r>
              <a:t>Texte niveau 5</a:t>
            </a:r>
          </a:p>
        </p:txBody>
      </p:sp>
      <p:pic>
        <p:nvPicPr>
          <p:cNvPr id="15" name="Image 11" descr="Image 11"/>
          <p:cNvPicPr>
            <a:picLocks noChangeAspect="1"/>
          </p:cNvPicPr>
          <p:nvPr/>
        </p:nvPicPr>
        <p:blipFill>
          <a:blip r:embed="rId2"/>
          <a:stretch>
            <a:fillRect/>
          </a:stretch>
        </p:blipFill>
        <p:spPr>
          <a:xfrm>
            <a:off x="8712134" y="1156722"/>
            <a:ext cx="2067462" cy="650331"/>
          </a:xfrm>
          <a:prstGeom prst="rect">
            <a:avLst/>
          </a:prstGeom>
          <a:ln w="12700">
            <a:miter lim="400000"/>
          </a:ln>
        </p:spPr>
      </p:pic>
      <p:sp>
        <p:nvSpPr>
          <p:cNvPr id="16" name="Rectangle 12"/>
          <p:cNvSpPr/>
          <p:nvPr/>
        </p:nvSpPr>
        <p:spPr>
          <a:xfrm>
            <a:off x="683284" y="6151152"/>
            <a:ext cx="2200595" cy="606367"/>
          </a:xfrm>
          <a:prstGeom prst="rect">
            <a:avLst/>
          </a:prstGeom>
          <a:solidFill>
            <a:srgbClr val="FFFFFF"/>
          </a:solidFill>
          <a:ln w="12700">
            <a:miter lim="400000"/>
          </a:ln>
        </p:spPr>
        <p:txBody>
          <a:bodyPr lIns="45718" tIns="45718" rIns="45718" bIns="45718" anchor="ctr"/>
          <a:lstStyle/>
          <a:p>
            <a:pPr algn="ctr">
              <a:defRPr>
                <a:solidFill>
                  <a:srgbClr val="FFFFFF"/>
                </a:solidFill>
                <a:latin typeface="+mj-lt"/>
                <a:ea typeface="+mj-ea"/>
                <a:cs typeface="+mj-cs"/>
                <a:sym typeface="Arial"/>
              </a:defRPr>
            </a:pPr>
            <a:endParaRPr/>
          </a:p>
        </p:txBody>
      </p:sp>
      <p:pic>
        <p:nvPicPr>
          <p:cNvPr id="17" name="DECS_images_couvertures_16.jpg" descr="DECS_images_couvertures_16.jpg"/>
          <p:cNvPicPr>
            <a:picLocks noChangeAspect="1"/>
          </p:cNvPicPr>
          <p:nvPr/>
        </p:nvPicPr>
        <p:blipFill>
          <a:blip r:embed="rId3"/>
          <a:stretch>
            <a:fillRect/>
          </a:stretch>
        </p:blipFill>
        <p:spPr>
          <a:xfrm>
            <a:off x="-29333" y="1864411"/>
            <a:ext cx="5829673" cy="3544848"/>
          </a:xfrm>
          <a:prstGeom prst="rect">
            <a:avLst/>
          </a:prstGeom>
          <a:ln w="12700">
            <a:miter lim="400000"/>
          </a:ln>
        </p:spPr>
      </p:pic>
      <p:sp>
        <p:nvSpPr>
          <p:cNvPr id="18" name="Numéro de diapositive"/>
          <p:cNvSpPr>
            <a:spLocks noGrp="1"/>
          </p:cNvSpPr>
          <p:nvPr>
            <p:ph type="sldNum" sz="quarter" idx="2"/>
          </p:nvPr>
        </p:nvSpPr>
        <p:spPr>
          <a:xfrm>
            <a:off x="8463949" y="6224225"/>
            <a:ext cx="273652" cy="264251"/>
          </a:xfrm>
          <a:prstGeom prst="rect">
            <a:avLst/>
          </a:prstGeom>
        </p:spPr>
        <p:txBody>
          <a:bodyPr/>
          <a:lstStyle/>
          <a:p>
            <a:fld id="{86CB4B4D-7CA3-9044-876B-883B54F8677D}" type="slidenum">
              <a:t>‹Nr.›</a:t>
            </a:fld>
            <a:endParaRPr/>
          </a:p>
        </p:txBody>
      </p:sp>
    </p:spTree>
    <p:extLst>
      <p:ext uri="{BB962C8B-B14F-4D97-AF65-F5344CB8AC3E}">
        <p14:creationId xmlns:p14="http://schemas.microsoft.com/office/powerpoint/2010/main" val="1189022564"/>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Titre et contenu">
    <p:spTree>
      <p:nvGrpSpPr>
        <p:cNvPr id="1" name=""/>
        <p:cNvGrpSpPr/>
        <p:nvPr/>
      </p:nvGrpSpPr>
      <p:grpSpPr>
        <a:xfrm>
          <a:off x="0" y="0"/>
          <a:ext cx="0" cy="0"/>
          <a:chOff x="0" y="0"/>
          <a:chExt cx="0" cy="0"/>
        </a:xfrm>
      </p:grpSpPr>
      <p:sp>
        <p:nvSpPr>
          <p:cNvPr id="25" name="Texte du titre"/>
          <p:cNvSpPr>
            <a:spLocks noGrp="1"/>
          </p:cNvSpPr>
          <p:nvPr>
            <p:ph type="title"/>
          </p:nvPr>
        </p:nvSpPr>
        <p:spPr>
          <a:prstGeom prst="rect">
            <a:avLst/>
          </a:prstGeom>
        </p:spPr>
        <p:txBody>
          <a:bodyPr/>
          <a:lstStyle/>
          <a:p>
            <a:r>
              <a:t>Texte du titre</a:t>
            </a:r>
          </a:p>
        </p:txBody>
      </p:sp>
      <p:sp>
        <p:nvSpPr>
          <p:cNvPr id="26" name="Texte niveau 1…"/>
          <p:cNvSpPr>
            <a:spLocks noGrp="1"/>
          </p:cNvSpPr>
          <p:nvPr>
            <p:ph type="body" idx="1"/>
          </p:nvPr>
        </p:nvSpPr>
        <p:spPr>
          <a:prstGeom prst="rect">
            <a:avLst/>
          </a:prstGeom>
        </p:spPr>
        <p:txBody>
          <a:bodyPr/>
          <a:lstStyle/>
          <a:p>
            <a:r>
              <a:t>Texte niveau 1</a:t>
            </a:r>
          </a:p>
          <a:p>
            <a:pPr lvl="1"/>
            <a:r>
              <a:t>Texte niveau 2</a:t>
            </a:r>
          </a:p>
          <a:p>
            <a:pPr lvl="2"/>
            <a:r>
              <a:t>Texte niveau 3</a:t>
            </a:r>
          </a:p>
          <a:p>
            <a:pPr lvl="3"/>
            <a:r>
              <a:t>Texte niveau 4</a:t>
            </a:r>
          </a:p>
          <a:p>
            <a:pPr lvl="4"/>
            <a:r>
              <a:t>Texte niveau 5</a:t>
            </a:r>
          </a:p>
        </p:txBody>
      </p:sp>
      <p:sp>
        <p:nvSpPr>
          <p:cNvPr id="27" name="Numéro de diapositive"/>
          <p:cNvSpPr>
            <a:spLocks noGrp="1"/>
          </p:cNvSpPr>
          <p:nvPr>
            <p:ph type="sldNum" sz="quarter" idx="2"/>
          </p:nvPr>
        </p:nvSpPr>
        <p:spPr>
          <a:prstGeom prst="rect">
            <a:avLst/>
          </a:prstGeom>
        </p:spPr>
        <p:txBody>
          <a:bodyPr/>
          <a:lstStyle/>
          <a:p>
            <a:fld id="{86CB4B4D-7CA3-9044-876B-883B54F8677D}" type="slidenum">
              <a:t>‹Nr.›</a:t>
            </a:fld>
            <a:endParaRPr/>
          </a:p>
        </p:txBody>
      </p:sp>
    </p:spTree>
    <p:extLst>
      <p:ext uri="{BB962C8B-B14F-4D97-AF65-F5344CB8AC3E}">
        <p14:creationId xmlns:p14="http://schemas.microsoft.com/office/powerpoint/2010/main" val="2297912323"/>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slideLayout" Target="../slideLayouts/slideLayout10.xml"/><Relationship Id="rId7"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Image 10"/>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10474026" y="6122396"/>
            <a:ext cx="1097284" cy="1097284"/>
          </a:xfrm>
          <a:prstGeom prst="rect">
            <a:avLst/>
          </a:prstGeom>
          <a:ln w="12700">
            <a:miter lim="400000"/>
          </a:ln>
        </p:spPr>
      </p:pic>
      <p:sp>
        <p:nvSpPr>
          <p:cNvPr id="3" name="Texte du titre"/>
          <p:cNvSpPr>
            <a:spLocks noGrp="1"/>
          </p:cNvSpPr>
          <p:nvPr>
            <p:ph type="title"/>
          </p:nvPr>
        </p:nvSpPr>
        <p:spPr>
          <a:xfrm>
            <a:off x="838200" y="365125"/>
            <a:ext cx="10515600" cy="1325563"/>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normAutofit/>
          </a:bodyPr>
          <a:lstStyle/>
          <a:p>
            <a:r>
              <a:t>Texte du titre</a:t>
            </a:r>
          </a:p>
        </p:txBody>
      </p:sp>
      <p:sp>
        <p:nvSpPr>
          <p:cNvPr id="4" name="Texte niveau 1…"/>
          <p:cNvSpPr>
            <a:spLocks noGrp="1"/>
          </p:cNvSpPr>
          <p:nvPr>
            <p:ph type="body" idx="1"/>
          </p:nvPr>
        </p:nvSpPr>
        <p:spPr>
          <a:xfrm>
            <a:off x="838200" y="1825625"/>
            <a:ext cx="10515600" cy="4351338"/>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ormAutofit/>
          </a:bodyPr>
          <a:lstStyle/>
          <a:p>
            <a:r>
              <a:t>Texte niveau 1</a:t>
            </a:r>
          </a:p>
          <a:p>
            <a:pPr lvl="1"/>
            <a:r>
              <a:t>Texte niveau 2</a:t>
            </a:r>
          </a:p>
          <a:p>
            <a:pPr lvl="2"/>
            <a:r>
              <a:t>Texte niveau 3</a:t>
            </a:r>
          </a:p>
          <a:p>
            <a:pPr lvl="3"/>
            <a:r>
              <a:t>Texte niveau 4</a:t>
            </a:r>
          </a:p>
          <a:p>
            <a:pPr lvl="4"/>
            <a:r>
              <a:t>Texte niveau 5</a:t>
            </a:r>
          </a:p>
        </p:txBody>
      </p:sp>
      <p:sp>
        <p:nvSpPr>
          <p:cNvPr id="5" name="Numéro de diapositive"/>
          <p:cNvSpPr>
            <a:spLocks noGrp="1"/>
          </p:cNvSpPr>
          <p:nvPr>
            <p:ph type="sldNum" sz="quarter" idx="2"/>
          </p:nvPr>
        </p:nvSpPr>
        <p:spPr>
          <a:xfrm>
            <a:off x="10518458" y="6400415"/>
            <a:ext cx="92394" cy="276995"/>
          </a:xfrm>
          <a:prstGeom prst="rect">
            <a:avLst/>
          </a:prstGeom>
          <a:ln w="12700">
            <a:miter lim="400000"/>
          </a:ln>
        </p:spPr>
        <p:txBody>
          <a:bodyPr wrap="none" lIns="45718" tIns="45718" rIns="45718" bIns="45718" anchor="ctr">
            <a:spAutoFit/>
          </a:bodyPr>
          <a:lstStyle>
            <a:lvl1pPr algn="r">
              <a:defRPr sz="1200">
                <a:solidFill>
                  <a:srgbClr val="888888"/>
                </a:solidFill>
                <a:latin typeface="+mj-lt"/>
                <a:ea typeface="+mj-ea"/>
                <a:cs typeface="+mj-cs"/>
                <a:sym typeface="Arial"/>
              </a:defRPr>
            </a:lvl1pPr>
          </a:lstStyle>
          <a:p>
            <a:endParaRPr dirty="0"/>
          </a:p>
        </p:txBody>
      </p:sp>
    </p:spTree>
  </p:cSld>
  <p:clrMap bg1="lt1" tx1="dk1" bg2="lt2" tx2="dk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5" r:id="rId5"/>
    <p:sldLayoutId id="2147483656" r:id="rId6"/>
    <p:sldLayoutId id="2147483657" r:id="rId7"/>
  </p:sldLayoutIdLst>
  <p:transition spd="med"/>
  <p:hf sldNum="0" hdr="0" ftr="0" dt="0"/>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808080"/>
          </a:solidFill>
          <a:uFillTx/>
          <a:latin typeface="+mj-lt"/>
          <a:ea typeface="+mj-ea"/>
          <a:cs typeface="+mj-cs"/>
          <a:sym typeface="Arial"/>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808080"/>
          </a:solidFill>
          <a:uFillTx/>
          <a:latin typeface="+mj-lt"/>
          <a:ea typeface="+mj-ea"/>
          <a:cs typeface="+mj-cs"/>
          <a:sym typeface="Arial"/>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808080"/>
          </a:solidFill>
          <a:uFillTx/>
          <a:latin typeface="+mj-lt"/>
          <a:ea typeface="+mj-ea"/>
          <a:cs typeface="+mj-cs"/>
          <a:sym typeface="Arial"/>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808080"/>
          </a:solidFill>
          <a:uFillTx/>
          <a:latin typeface="+mj-lt"/>
          <a:ea typeface="+mj-ea"/>
          <a:cs typeface="+mj-cs"/>
          <a:sym typeface="Arial"/>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808080"/>
          </a:solidFill>
          <a:uFillTx/>
          <a:latin typeface="+mj-lt"/>
          <a:ea typeface="+mj-ea"/>
          <a:cs typeface="+mj-cs"/>
          <a:sym typeface="Arial"/>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808080"/>
          </a:solidFill>
          <a:uFillTx/>
          <a:latin typeface="+mj-lt"/>
          <a:ea typeface="+mj-ea"/>
          <a:cs typeface="+mj-cs"/>
          <a:sym typeface="Arial"/>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808080"/>
          </a:solidFill>
          <a:uFillTx/>
          <a:latin typeface="+mj-lt"/>
          <a:ea typeface="+mj-ea"/>
          <a:cs typeface="+mj-cs"/>
          <a:sym typeface="Arial"/>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808080"/>
          </a:solidFill>
          <a:uFillTx/>
          <a:latin typeface="+mj-lt"/>
          <a:ea typeface="+mj-ea"/>
          <a:cs typeface="+mj-cs"/>
          <a:sym typeface="Arial"/>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808080"/>
          </a:solidFill>
          <a:uFillTx/>
          <a:latin typeface="+mj-lt"/>
          <a:ea typeface="+mj-ea"/>
          <a:cs typeface="+mj-cs"/>
          <a:sym typeface="Arial"/>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Arial"/>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Arial"/>
        </a:defRPr>
      </a:lvl2pPr>
      <a:lvl3pPr marL="1234438" marR="0" indent="-320038"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Arial"/>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Arial"/>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Arial"/>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Arial"/>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Arial"/>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Arial"/>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Arial"/>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1pPr>
      <a:lvl2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2pPr>
      <a:lvl3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3pPr>
      <a:lvl4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4pPr>
      <a:lvl5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5pPr>
      <a:lvl6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6pPr>
      <a:lvl7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7pPr>
      <a:lvl8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8pPr>
      <a:lvl9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Image 10" descr="Image 10"/>
          <p:cNvPicPr>
            <a:picLocks noChangeAspect="1"/>
          </p:cNvPicPr>
          <p:nvPr/>
        </p:nvPicPr>
        <p:blipFill>
          <a:blip r:embed="rId8"/>
          <a:stretch>
            <a:fillRect/>
          </a:stretch>
        </p:blipFill>
        <p:spPr>
          <a:xfrm>
            <a:off x="10668461" y="6435063"/>
            <a:ext cx="742494" cy="422941"/>
          </a:xfrm>
          <a:prstGeom prst="rect">
            <a:avLst/>
          </a:prstGeom>
          <a:ln w="12700">
            <a:miter lim="400000"/>
          </a:ln>
        </p:spPr>
      </p:pic>
      <p:sp>
        <p:nvSpPr>
          <p:cNvPr id="3" name="Texte du titre"/>
          <p:cNvSpPr>
            <a:spLocks noGrp="1"/>
          </p:cNvSpPr>
          <p:nvPr>
            <p:ph type="title"/>
          </p:nvPr>
        </p:nvSpPr>
        <p:spPr>
          <a:xfrm>
            <a:off x="838200" y="365125"/>
            <a:ext cx="10515600" cy="1325563"/>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normAutofit/>
          </a:bodyPr>
          <a:lstStyle/>
          <a:p>
            <a:r>
              <a:t>Texte du titre</a:t>
            </a:r>
          </a:p>
        </p:txBody>
      </p:sp>
      <p:sp>
        <p:nvSpPr>
          <p:cNvPr id="4" name="Texte niveau 1…"/>
          <p:cNvSpPr>
            <a:spLocks noGrp="1"/>
          </p:cNvSpPr>
          <p:nvPr>
            <p:ph type="body" idx="1"/>
          </p:nvPr>
        </p:nvSpPr>
        <p:spPr>
          <a:xfrm>
            <a:off x="838200" y="1825625"/>
            <a:ext cx="10515600" cy="4351338"/>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ormAutofit/>
          </a:bodyPr>
          <a:lstStyle/>
          <a:p>
            <a:r>
              <a:t>Texte niveau 1</a:t>
            </a:r>
          </a:p>
          <a:p>
            <a:pPr lvl="1"/>
            <a:r>
              <a:t>Texte niveau 2</a:t>
            </a:r>
          </a:p>
          <a:p>
            <a:pPr lvl="2"/>
            <a:r>
              <a:t>Texte niveau 3</a:t>
            </a:r>
          </a:p>
          <a:p>
            <a:pPr lvl="3"/>
            <a:r>
              <a:t>Texte niveau 4</a:t>
            </a:r>
          </a:p>
          <a:p>
            <a:pPr lvl="4"/>
            <a:r>
              <a:t>Texte niveau 5</a:t>
            </a:r>
          </a:p>
        </p:txBody>
      </p:sp>
      <p:sp>
        <p:nvSpPr>
          <p:cNvPr id="5" name="Numéro de diapositive"/>
          <p:cNvSpPr>
            <a:spLocks noGrp="1"/>
          </p:cNvSpPr>
          <p:nvPr>
            <p:ph type="sldNum" sz="quarter" idx="2"/>
          </p:nvPr>
        </p:nvSpPr>
        <p:spPr>
          <a:xfrm>
            <a:off x="10337200" y="6406787"/>
            <a:ext cx="273652" cy="264251"/>
          </a:xfrm>
          <a:prstGeom prst="rect">
            <a:avLst/>
          </a:prstGeom>
          <a:ln w="12700">
            <a:miter lim="400000"/>
          </a:ln>
        </p:spPr>
        <p:txBody>
          <a:bodyPr wrap="none" lIns="45718" tIns="45718" rIns="45718" bIns="45718" anchor="ctr">
            <a:spAutoFit/>
          </a:bodyPr>
          <a:lstStyle>
            <a:lvl1pPr algn="r">
              <a:defRPr sz="1200">
                <a:solidFill>
                  <a:srgbClr val="888888"/>
                </a:solidFill>
                <a:latin typeface="+mj-lt"/>
                <a:ea typeface="+mj-ea"/>
                <a:cs typeface="+mj-cs"/>
                <a:sym typeface="Arial"/>
              </a:defRPr>
            </a:lvl1pPr>
          </a:lstStyle>
          <a:p>
            <a:fld id="{86CB4B4D-7CA3-9044-876B-883B54F8677D}" type="slidenum">
              <a:t>‹Nr.›</a:t>
            </a:fld>
            <a:endParaRPr/>
          </a:p>
        </p:txBody>
      </p:sp>
    </p:spTree>
    <p:extLst>
      <p:ext uri="{BB962C8B-B14F-4D97-AF65-F5344CB8AC3E}">
        <p14:creationId xmlns:p14="http://schemas.microsoft.com/office/powerpoint/2010/main" val="247040145"/>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Lst>
  <p:transition spd="med"/>
  <p:hf hdr="0" dt="0"/>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808080"/>
          </a:solidFill>
          <a:uFillTx/>
          <a:latin typeface="+mj-lt"/>
          <a:ea typeface="+mj-ea"/>
          <a:cs typeface="+mj-cs"/>
          <a:sym typeface="Arial"/>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808080"/>
          </a:solidFill>
          <a:uFillTx/>
          <a:latin typeface="+mj-lt"/>
          <a:ea typeface="+mj-ea"/>
          <a:cs typeface="+mj-cs"/>
          <a:sym typeface="Arial"/>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808080"/>
          </a:solidFill>
          <a:uFillTx/>
          <a:latin typeface="+mj-lt"/>
          <a:ea typeface="+mj-ea"/>
          <a:cs typeface="+mj-cs"/>
          <a:sym typeface="Arial"/>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808080"/>
          </a:solidFill>
          <a:uFillTx/>
          <a:latin typeface="+mj-lt"/>
          <a:ea typeface="+mj-ea"/>
          <a:cs typeface="+mj-cs"/>
          <a:sym typeface="Arial"/>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808080"/>
          </a:solidFill>
          <a:uFillTx/>
          <a:latin typeface="+mj-lt"/>
          <a:ea typeface="+mj-ea"/>
          <a:cs typeface="+mj-cs"/>
          <a:sym typeface="Arial"/>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808080"/>
          </a:solidFill>
          <a:uFillTx/>
          <a:latin typeface="+mj-lt"/>
          <a:ea typeface="+mj-ea"/>
          <a:cs typeface="+mj-cs"/>
          <a:sym typeface="Arial"/>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808080"/>
          </a:solidFill>
          <a:uFillTx/>
          <a:latin typeface="+mj-lt"/>
          <a:ea typeface="+mj-ea"/>
          <a:cs typeface="+mj-cs"/>
          <a:sym typeface="Arial"/>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808080"/>
          </a:solidFill>
          <a:uFillTx/>
          <a:latin typeface="+mj-lt"/>
          <a:ea typeface="+mj-ea"/>
          <a:cs typeface="+mj-cs"/>
          <a:sym typeface="Arial"/>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808080"/>
          </a:solidFill>
          <a:uFillTx/>
          <a:latin typeface="+mj-lt"/>
          <a:ea typeface="+mj-ea"/>
          <a:cs typeface="+mj-cs"/>
          <a:sym typeface="Arial"/>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Arial"/>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Arial"/>
        </a:defRPr>
      </a:lvl2pPr>
      <a:lvl3pPr marL="1234438" marR="0" indent="-320038"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Arial"/>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Arial"/>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Arial"/>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Arial"/>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Arial"/>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Arial"/>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Arial"/>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1pPr>
      <a:lvl2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2pPr>
      <a:lvl3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3pPr>
      <a:lvl4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4pPr>
      <a:lvl5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5pPr>
      <a:lvl6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6pPr>
      <a:lvl7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7pPr>
      <a:lvl8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8pPr>
      <a:lvl9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9.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hyperlink" Target="https://www.ne.ch/autorites/DECS/SASO/Documents/202412_Rapport%20Social_2023.pdf" TargetMode="External"/><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hyperlink" Target="https://www.ne.ch/autorites/GC/objets/Documents/Rapports/2024/24057_CE.pdf"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Titre 1"/>
          <p:cNvSpPr>
            <a:spLocks noGrp="1"/>
          </p:cNvSpPr>
          <p:nvPr>
            <p:ph type="title"/>
          </p:nvPr>
        </p:nvSpPr>
        <p:spPr>
          <a:xfrm>
            <a:off x="1524000" y="2598012"/>
            <a:ext cx="9552494" cy="3428004"/>
          </a:xfrm>
          <a:prstGeom prst="rect">
            <a:avLst/>
          </a:prstGeom>
        </p:spPr>
        <p:txBody>
          <a:bodyPr>
            <a:normAutofit fontScale="90000"/>
          </a:bodyPr>
          <a:lstStyle/>
          <a:p>
            <a:br>
              <a:rPr lang="fr-CH" dirty="0"/>
            </a:br>
            <a:br>
              <a:rPr lang="fr-CH" dirty="0"/>
            </a:br>
            <a:br>
              <a:rPr lang="fr-CH" dirty="0"/>
            </a:br>
            <a:br>
              <a:rPr lang="fr-CH" dirty="0"/>
            </a:br>
            <a:r>
              <a:rPr lang="fr-CH" dirty="0"/>
              <a:t>FAMILIENARMUT</a:t>
            </a:r>
            <a:br>
              <a:rPr lang="fr-CH" dirty="0"/>
            </a:br>
            <a:r>
              <a:rPr lang="fr-CH" dirty="0"/>
              <a:t>MASSNAHMEN dES KANTONS</a:t>
            </a:r>
            <a:br>
              <a:rPr lang="fr-CH" dirty="0"/>
            </a:br>
            <a:r>
              <a:rPr lang="fr-CH" dirty="0"/>
              <a:t>NEUENBURG</a:t>
            </a:r>
            <a:br>
              <a:rPr lang="fr-CH" dirty="0"/>
            </a:br>
            <a:br>
              <a:rPr lang="fr-CH" dirty="0"/>
            </a:br>
            <a:r>
              <a:rPr lang="fr-CH" sz="2400" dirty="0"/>
              <a:t>JAHRESKONFERENZ DER SODK</a:t>
            </a:r>
            <a:br>
              <a:rPr lang="fr-CH" sz="2400" dirty="0"/>
            </a:br>
            <a:r>
              <a:rPr lang="fr-CH" sz="2400" dirty="0"/>
              <a:t>16. mai 2025</a:t>
            </a:r>
            <a:br>
              <a:rPr lang="fr-CH" sz="2400" dirty="0"/>
            </a:br>
            <a:r>
              <a:rPr lang="fr-CH" sz="2400" dirty="0" err="1"/>
              <a:t>charmey</a:t>
            </a:r>
            <a:br>
              <a:rPr lang="fr-CH" sz="2400" dirty="0"/>
            </a:br>
            <a:endParaRPr dirty="0"/>
          </a:p>
        </p:txBody>
      </p:sp>
      <p:sp>
        <p:nvSpPr>
          <p:cNvPr id="113" name="Sous-titre 2"/>
          <p:cNvSpPr>
            <a:spLocks noGrp="1"/>
          </p:cNvSpPr>
          <p:nvPr>
            <p:ph type="body" sz="quarter" idx="1"/>
          </p:nvPr>
        </p:nvSpPr>
        <p:spPr>
          <a:xfrm>
            <a:off x="1523999" y="4848726"/>
            <a:ext cx="9552495" cy="1655762"/>
          </a:xfrm>
          <a:prstGeom prst="rect">
            <a:avLst/>
          </a:prstGeom>
        </p:spPr>
        <p:txBody>
          <a:bodyPr>
            <a:normAutofit fontScale="92500" lnSpcReduction="10000"/>
          </a:bodyPr>
          <a:lstStyle/>
          <a:p>
            <a:endParaRPr lang="fr-CH" sz="2000" dirty="0"/>
          </a:p>
          <a:p>
            <a:endParaRPr lang="fr-CH" sz="2000" dirty="0"/>
          </a:p>
          <a:p>
            <a:r>
              <a:rPr lang="fr-CH" sz="2000" dirty="0"/>
              <a:t>Florence </a:t>
            </a:r>
            <a:r>
              <a:rPr lang="fr-CH" sz="2000" dirty="0" err="1"/>
              <a:t>nater</a:t>
            </a:r>
            <a:endParaRPr lang="fr-CH" sz="2000" dirty="0"/>
          </a:p>
          <a:p>
            <a:r>
              <a:rPr lang="fr-CH" sz="2000" dirty="0"/>
              <a:t>Département de l’emploi</a:t>
            </a:r>
            <a:br>
              <a:rPr lang="fr-CH" sz="2000" dirty="0"/>
            </a:br>
            <a:r>
              <a:rPr lang="fr-CH" sz="2000" dirty="0"/>
              <a:t>et de la cohésion sociale</a:t>
            </a:r>
            <a:endParaRPr sz="2000" dirty="0"/>
          </a:p>
        </p:txBody>
      </p:sp>
    </p:spTree>
    <p:extLst>
      <p:ext uri="{BB962C8B-B14F-4D97-AF65-F5344CB8AC3E}">
        <p14:creationId xmlns:p14="http://schemas.microsoft.com/office/powerpoint/2010/main" val="3316469693"/>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ZoneTexte 12"/>
          <p:cNvSpPr txBox="1"/>
          <p:nvPr/>
        </p:nvSpPr>
        <p:spPr>
          <a:xfrm>
            <a:off x="832757" y="1716771"/>
            <a:ext cx="10526486" cy="53245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spcAft>
                <a:spcPts val="1200"/>
              </a:spcAft>
            </a:pPr>
            <a:r>
              <a:rPr lang="fr-CH" sz="2000" b="1" u="sng" dirty="0">
                <a:solidFill>
                  <a:schemeClr val="tx1"/>
                </a:solidFill>
              </a:rPr>
              <a:t>Prämienverbilligungen</a:t>
            </a:r>
            <a:r>
              <a:rPr lang="fr-CH" sz="2000" b="1" dirty="0">
                <a:solidFill>
                  <a:schemeClr val="tx1"/>
                </a:solidFill>
              </a:rPr>
              <a:t> </a:t>
            </a:r>
            <a:r>
              <a:rPr lang="fr-CH" sz="2000" dirty="0">
                <a:solidFill>
                  <a:schemeClr val="tx1"/>
                </a:solidFill>
              </a:rPr>
              <a:t>(Individuelle Prämienverbilligungen, IPV):</a:t>
            </a:r>
            <a:r>
              <a:rPr lang="fr-CH" sz="2000" b="1" dirty="0">
                <a:solidFill>
                  <a:schemeClr val="tx1"/>
                </a:solidFill>
              </a:rPr>
              <a:t> </a:t>
            </a:r>
          </a:p>
          <a:p>
            <a:pPr>
              <a:spcAft>
                <a:spcPts val="1200"/>
              </a:spcAft>
            </a:pPr>
            <a:r>
              <a:rPr lang="fr-CH" sz="2000" dirty="0">
                <a:solidFill>
                  <a:schemeClr val="tx1"/>
                </a:solidFill>
              </a:rPr>
              <a:t>Mehrere Reformen/Massnahmen zugunsten von </a:t>
            </a:r>
            <a:r>
              <a:rPr lang="fr-CH" sz="2000" b="1" dirty="0">
                <a:solidFill>
                  <a:schemeClr val="accent3">
                    <a:lumMod val="75000"/>
                  </a:schemeClr>
                </a:solidFill>
              </a:rPr>
              <a:t>Versicherten der «gewöhnlichen» Kategorien</a:t>
            </a:r>
            <a:r>
              <a:rPr lang="fr-CH" sz="2000" dirty="0">
                <a:solidFill>
                  <a:schemeClr val="tx1"/>
                </a:solidFill>
              </a:rPr>
              <a:t> (= ausserhalb EL und Sozialhilfe). Dazu zählen insbesondere:</a:t>
            </a:r>
          </a:p>
          <a:p>
            <a:pPr marL="285750" indent="-285750">
              <a:spcAft>
                <a:spcPts val="1200"/>
              </a:spcAft>
              <a:buFontTx/>
              <a:buChar char="-"/>
            </a:pPr>
            <a:r>
              <a:rPr lang="fr-CH" sz="2000" b="1" dirty="0">
                <a:solidFill>
                  <a:schemeClr val="accent3">
                    <a:lumMod val="75000"/>
                  </a:schemeClr>
                </a:solidFill>
              </a:rPr>
              <a:t>2019</a:t>
            </a:r>
            <a:r>
              <a:rPr lang="fr-CH" sz="2000" dirty="0">
                <a:solidFill>
                  <a:schemeClr val="tx1"/>
                </a:solidFill>
              </a:rPr>
              <a:t>: Reform zur Milderung der sogenannten «Schwelleneffekte»: 15 Einkommens-klassen mit Anrecht auf Prämienverbilligung (statt wie bis dahin 5 Klassen), Klasse 1 = Verbilligung in der Höhe von 100 % einer kantonalen Referenzprämie für Erwachsene und Kinder, danach lineare Degression der Verbilligung entsprechend dem Einkommen </a:t>
            </a:r>
          </a:p>
          <a:p>
            <a:pPr marL="285750" indent="-285750">
              <a:spcAft>
                <a:spcPts val="1200"/>
              </a:spcAft>
              <a:buFontTx/>
              <a:buChar char="-"/>
            </a:pPr>
            <a:r>
              <a:rPr lang="fr-CH" sz="2000" b="1" dirty="0">
                <a:solidFill>
                  <a:schemeClr val="accent3">
                    <a:lumMod val="75000"/>
                  </a:schemeClr>
                </a:solidFill>
              </a:rPr>
              <a:t>2023</a:t>
            </a:r>
            <a:r>
              <a:rPr lang="fr-CH" sz="2000" dirty="0">
                <a:solidFill>
                  <a:schemeClr val="tx1"/>
                </a:solidFill>
              </a:rPr>
              <a:t>: 100 % Verbilligung für Kinder in allen Einkommensklassen</a:t>
            </a:r>
          </a:p>
          <a:p>
            <a:pPr marL="285750" indent="-285750">
              <a:spcAft>
                <a:spcPts val="1200"/>
              </a:spcAft>
              <a:buFontTx/>
              <a:buChar char="-"/>
            </a:pPr>
            <a:r>
              <a:rPr lang="fr-CH" sz="2000" b="1" dirty="0">
                <a:solidFill>
                  <a:schemeClr val="accent3">
                    <a:lumMod val="75000"/>
                  </a:schemeClr>
                </a:solidFill>
              </a:rPr>
              <a:t>2023–2024</a:t>
            </a:r>
            <a:r>
              <a:rPr lang="fr-CH" sz="2000" dirty="0">
                <a:solidFill>
                  <a:schemeClr val="tx1"/>
                </a:solidFill>
              </a:rPr>
              <a:t>: Sukzessive Erhöhung der Einkommensgrenzen (Beispiele von Einkommens-grenzen im Jahr 2025, die Anrecht auf Prämienverbilligung geben: Alleinstehende ohne Kinder CHF 50’600, Paar mit zwei Kindern CHF 104’317) </a:t>
            </a:r>
          </a:p>
          <a:p>
            <a:pPr marL="285750" indent="-285750">
              <a:spcAft>
                <a:spcPts val="1200"/>
              </a:spcAft>
              <a:buFontTx/>
              <a:buChar char="-"/>
            </a:pPr>
            <a:r>
              <a:rPr lang="fr-CH" sz="2000" dirty="0"/>
              <a:t>Weitere Entwicklungen im Bereich der Prämienverbilligungen (Antwort auf Initiative zur Prämienbegrenzung)</a:t>
            </a:r>
            <a:br>
              <a:rPr lang="fr-CH" sz="2000" dirty="0">
                <a:solidFill>
                  <a:schemeClr val="tx1"/>
                </a:solidFill>
              </a:rPr>
            </a:br>
            <a:endParaRPr lang="fr-CH" sz="2000" dirty="0">
              <a:solidFill>
                <a:schemeClr val="tx1"/>
              </a:solidFill>
            </a:endParaRPr>
          </a:p>
        </p:txBody>
      </p:sp>
      <p:sp>
        <p:nvSpPr>
          <p:cNvPr id="2" name="Titre 1"/>
          <p:cNvSpPr>
            <a:spLocks noGrp="1"/>
          </p:cNvSpPr>
          <p:nvPr>
            <p:ph type="title"/>
          </p:nvPr>
        </p:nvSpPr>
        <p:spPr>
          <a:xfrm>
            <a:off x="832757" y="113738"/>
            <a:ext cx="10515600" cy="973333"/>
          </a:xfrm>
        </p:spPr>
        <p:txBody>
          <a:bodyPr>
            <a:normAutofit/>
          </a:bodyPr>
          <a:lstStyle/>
          <a:p>
            <a:r>
              <a:rPr lang="fr-CH" sz="3200" b="1" dirty="0">
                <a:solidFill>
                  <a:srgbClr val="75BDA7">
                    <a:lumMod val="75000"/>
                  </a:srgbClr>
                </a:solidFill>
              </a:rPr>
              <a:t>3. Mehrdimensionale Massnahmen für Familien</a:t>
            </a:r>
          </a:p>
        </p:txBody>
      </p:sp>
      <p:sp>
        <p:nvSpPr>
          <p:cNvPr id="4" name="Espace réservé du numéro de diapositive 3"/>
          <p:cNvSpPr>
            <a:spLocks noGrp="1"/>
          </p:cNvSpPr>
          <p:nvPr>
            <p:ph type="sldNum" sz="quarter" idx="2"/>
          </p:nvPr>
        </p:nvSpPr>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lang="fr-CH" sz="1200" b="0" i="0" u="none" strike="noStrike" kern="0" cap="none" spc="0" normalizeH="0" baseline="0" noProof="0" smtClean="0">
                <a:ln>
                  <a:noFill/>
                </a:ln>
                <a:solidFill>
                  <a:srgbClr val="888888"/>
                </a:solidFill>
                <a:effectLst/>
                <a:uLnTx/>
                <a:uFillTx/>
                <a:latin typeface="Arial"/>
                <a:cs typeface="Arial"/>
                <a:sym typeface="Arial"/>
              </a:rPr>
              <a:pPr marL="0" marR="0" lvl="0" indent="0" algn="r" defTabSz="914400" rtl="0" eaLnBrk="1" fontAlgn="auto" latinLnBrk="0" hangingPunct="0">
                <a:lnSpc>
                  <a:spcPct val="100000"/>
                </a:lnSpc>
                <a:spcBef>
                  <a:spcPts val="0"/>
                </a:spcBef>
                <a:spcAft>
                  <a:spcPts val="0"/>
                </a:spcAft>
                <a:buClrTx/>
                <a:buSzTx/>
                <a:buFontTx/>
                <a:buNone/>
                <a:tabLst/>
                <a:defRPr/>
              </a:pPr>
              <a:t>10</a:t>
            </a:fld>
            <a:endParaRPr kumimoji="0" lang="fr-CH" sz="1200" b="0" i="0" u="none" strike="noStrike" kern="0" cap="none" spc="0" normalizeH="0" baseline="0" noProof="0">
              <a:ln>
                <a:noFill/>
              </a:ln>
              <a:solidFill>
                <a:srgbClr val="888888"/>
              </a:solidFill>
              <a:effectLst/>
              <a:uLnTx/>
              <a:uFillTx/>
              <a:latin typeface="Arial"/>
              <a:cs typeface="Arial"/>
              <a:sym typeface="Arial"/>
            </a:endParaRPr>
          </a:p>
        </p:txBody>
      </p:sp>
      <p:pic>
        <p:nvPicPr>
          <p:cNvPr id="3" name="Image 2"/>
          <p:cNvPicPr>
            <a:picLocks noChangeAspect="1"/>
          </p:cNvPicPr>
          <p:nvPr/>
        </p:nvPicPr>
        <p:blipFill>
          <a:blip r:embed="rId3"/>
          <a:stretch>
            <a:fillRect/>
          </a:stretch>
        </p:blipFill>
        <p:spPr>
          <a:xfrm>
            <a:off x="3894991" y="854806"/>
            <a:ext cx="2787749" cy="861965"/>
          </a:xfrm>
          <a:prstGeom prst="rect">
            <a:avLst/>
          </a:prstGeom>
        </p:spPr>
      </p:pic>
      <p:sp>
        <p:nvSpPr>
          <p:cNvPr id="7" name="Textfeld 6">
            <a:extLst>
              <a:ext uri="{FF2B5EF4-FFF2-40B4-BE49-F238E27FC236}">
                <a16:creationId xmlns:a16="http://schemas.microsoft.com/office/drawing/2014/main" id="{0391EC41-4383-3FFF-02D4-8223B82A2992}"/>
              </a:ext>
            </a:extLst>
          </p:cNvPr>
          <p:cNvSpPr txBox="1"/>
          <p:nvPr/>
        </p:nvSpPr>
        <p:spPr>
          <a:xfrm>
            <a:off x="4451420" y="910943"/>
            <a:ext cx="1718268" cy="475730"/>
          </a:xfrm>
          <a:prstGeom prst="rect">
            <a:avLst/>
          </a:prstGeom>
          <a:solidFill>
            <a:srgbClr val="398F9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de-CH" sz="1500" b="1" i="0" u="none" strike="noStrike" cap="none" spc="0" normalizeH="0" baseline="0">
                <a:ln>
                  <a:noFill/>
                </a:ln>
                <a:solidFill>
                  <a:schemeClr val="bg1"/>
                </a:solidFill>
                <a:effectLst/>
                <a:uFillTx/>
                <a:latin typeface="+mn-lt"/>
                <a:ea typeface="+mn-ea"/>
                <a:cs typeface="+mn-cs"/>
                <a:sym typeface="Helvetica"/>
              </a:rPr>
              <a:t>Prämien-verbilligungen, </a:t>
            </a:r>
          </a:p>
        </p:txBody>
      </p:sp>
      <p:sp>
        <p:nvSpPr>
          <p:cNvPr id="8" name="Textfeld 7">
            <a:extLst>
              <a:ext uri="{FF2B5EF4-FFF2-40B4-BE49-F238E27FC236}">
                <a16:creationId xmlns:a16="http://schemas.microsoft.com/office/drawing/2014/main" id="{0DD9ADA8-5709-0A8B-41CC-5C1F8FB0B8AD}"/>
              </a:ext>
            </a:extLst>
          </p:cNvPr>
          <p:cNvSpPr txBox="1"/>
          <p:nvPr/>
        </p:nvSpPr>
        <p:spPr>
          <a:xfrm>
            <a:off x="4771983" y="1356458"/>
            <a:ext cx="1133517" cy="230832"/>
          </a:xfrm>
          <a:prstGeom prst="rect">
            <a:avLst/>
          </a:prstGeom>
          <a:solidFill>
            <a:srgbClr val="398F9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de-CH" sz="1500" b="1" i="0" u="none" strike="noStrike" cap="none" spc="0" normalizeH="0" baseline="0">
                <a:ln>
                  <a:noFill/>
                </a:ln>
                <a:solidFill>
                  <a:schemeClr val="bg1"/>
                </a:solidFill>
                <a:effectLst/>
                <a:uFillTx/>
                <a:latin typeface="+mn-lt"/>
                <a:ea typeface="+mn-ea"/>
                <a:cs typeface="+mn-cs"/>
                <a:sym typeface="Helvetica"/>
              </a:rPr>
              <a:t>Stipendien </a:t>
            </a:r>
          </a:p>
        </p:txBody>
      </p:sp>
    </p:spTree>
    <p:extLst>
      <p:ext uri="{BB962C8B-B14F-4D97-AF65-F5344CB8AC3E}">
        <p14:creationId xmlns:p14="http://schemas.microsoft.com/office/powerpoint/2010/main" val="3944275656"/>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73892"/>
            <a:ext cx="10515600" cy="923636"/>
          </a:xfrm>
        </p:spPr>
        <p:txBody>
          <a:bodyPr>
            <a:normAutofit/>
          </a:bodyPr>
          <a:lstStyle/>
          <a:p>
            <a:r>
              <a:rPr lang="fr-CH" sz="3200" b="1" dirty="0">
                <a:solidFill>
                  <a:srgbClr val="75BDA7">
                    <a:lumMod val="75000"/>
                  </a:srgbClr>
                </a:solidFill>
              </a:rPr>
              <a:t>3. Mehrdimensionale Massnahmen für Familien</a:t>
            </a:r>
            <a:endParaRPr lang="fr-CH" sz="3200" dirty="0">
              <a:solidFill>
                <a:schemeClr val="accent3">
                  <a:lumMod val="75000"/>
                </a:schemeClr>
              </a:solidFill>
            </a:endParaRPr>
          </a:p>
        </p:txBody>
      </p:sp>
      <p:sp>
        <p:nvSpPr>
          <p:cNvPr id="3" name="Espace réservé du texte 2"/>
          <p:cNvSpPr>
            <a:spLocks noGrp="1"/>
          </p:cNvSpPr>
          <p:nvPr>
            <p:ph type="body" idx="1"/>
          </p:nvPr>
        </p:nvSpPr>
        <p:spPr>
          <a:xfrm>
            <a:off x="258618" y="997528"/>
            <a:ext cx="11674764" cy="5179435"/>
          </a:xfrm>
        </p:spPr>
        <p:txBody>
          <a:bodyPr>
            <a:normAutofit/>
          </a:bodyPr>
          <a:lstStyle/>
          <a:p>
            <a:pPr marL="0" lvl="0" indent="0">
              <a:buNone/>
            </a:pPr>
            <a:endParaRPr lang="fr-CH" sz="2600" b="1" u="sng" dirty="0">
              <a:solidFill>
                <a:schemeClr val="tx1"/>
              </a:solidFill>
            </a:endParaRPr>
          </a:p>
          <a:p>
            <a:pPr marL="0" lvl="0" indent="0">
              <a:buNone/>
            </a:pPr>
            <a:endParaRPr lang="fr-CH" sz="2600" b="1" u="sng" dirty="0">
              <a:solidFill>
                <a:schemeClr val="tx1"/>
              </a:solidFill>
            </a:endParaRPr>
          </a:p>
          <a:p>
            <a:pPr marL="0" lvl="0" indent="0">
              <a:buNone/>
            </a:pPr>
            <a:endParaRPr lang="fr-CH" sz="2000" b="1" u="sng" dirty="0">
              <a:solidFill>
                <a:schemeClr val="tx1"/>
              </a:solidFill>
            </a:endParaRPr>
          </a:p>
          <a:p>
            <a:pPr marL="0" lvl="0" indent="0">
              <a:buNone/>
            </a:pPr>
            <a:endParaRPr lang="fr-CH" sz="2000" b="1" u="sng" dirty="0">
              <a:solidFill>
                <a:schemeClr val="tx1"/>
              </a:solidFill>
            </a:endParaRPr>
          </a:p>
        </p:txBody>
      </p:sp>
      <p:sp>
        <p:nvSpPr>
          <p:cNvPr id="4" name="Espace réservé du numéro de diapositive 3"/>
          <p:cNvSpPr>
            <a:spLocks noGrp="1"/>
          </p:cNvSpPr>
          <p:nvPr>
            <p:ph type="sldNum" sz="quarter" idx="2"/>
          </p:nvPr>
        </p:nvSpPr>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lang="fr-CH" sz="1200" b="0" i="0" u="none" strike="noStrike" kern="0" cap="none" spc="0" normalizeH="0" baseline="0" noProof="0" smtClean="0">
                <a:ln>
                  <a:noFill/>
                </a:ln>
                <a:solidFill>
                  <a:srgbClr val="888888"/>
                </a:solidFill>
                <a:effectLst/>
                <a:uLnTx/>
                <a:uFillTx/>
                <a:latin typeface="Arial"/>
                <a:cs typeface="Arial"/>
                <a:sym typeface="Arial"/>
              </a:rPr>
              <a:pPr marL="0" marR="0" lvl="0" indent="0" algn="r" defTabSz="914400" rtl="0" eaLnBrk="1" fontAlgn="auto" latinLnBrk="0" hangingPunct="0">
                <a:lnSpc>
                  <a:spcPct val="100000"/>
                </a:lnSpc>
                <a:spcBef>
                  <a:spcPts val="0"/>
                </a:spcBef>
                <a:spcAft>
                  <a:spcPts val="0"/>
                </a:spcAft>
                <a:buClrTx/>
                <a:buSzTx/>
                <a:buFontTx/>
                <a:buNone/>
                <a:tabLst/>
                <a:defRPr/>
              </a:pPr>
              <a:t>11</a:t>
            </a:fld>
            <a:endParaRPr kumimoji="0" lang="fr-CH" sz="1200" b="0" i="0" u="none" strike="noStrike" kern="0" cap="none" spc="0" normalizeH="0" baseline="0" noProof="0">
              <a:ln>
                <a:noFill/>
              </a:ln>
              <a:solidFill>
                <a:srgbClr val="888888"/>
              </a:solidFill>
              <a:effectLst/>
              <a:uLnTx/>
              <a:uFillTx/>
              <a:latin typeface="Arial"/>
              <a:cs typeface="Arial"/>
              <a:sym typeface="Arial"/>
            </a:endParaRPr>
          </a:p>
        </p:txBody>
      </p:sp>
      <p:pic>
        <p:nvPicPr>
          <p:cNvPr id="9" name="Image 8"/>
          <p:cNvPicPr>
            <a:picLocks noChangeAspect="1"/>
          </p:cNvPicPr>
          <p:nvPr/>
        </p:nvPicPr>
        <p:blipFill>
          <a:blip r:embed="rId3"/>
          <a:stretch>
            <a:fillRect/>
          </a:stretch>
        </p:blipFill>
        <p:spPr>
          <a:xfrm>
            <a:off x="659232" y="2592048"/>
            <a:ext cx="5011053" cy="3699827"/>
          </a:xfrm>
          <a:prstGeom prst="rect">
            <a:avLst/>
          </a:prstGeom>
        </p:spPr>
      </p:pic>
      <p:pic>
        <p:nvPicPr>
          <p:cNvPr id="10" name="Image 9"/>
          <p:cNvPicPr>
            <a:picLocks noChangeAspect="1"/>
          </p:cNvPicPr>
          <p:nvPr/>
        </p:nvPicPr>
        <p:blipFill>
          <a:blip r:embed="rId4"/>
          <a:stretch>
            <a:fillRect/>
          </a:stretch>
        </p:blipFill>
        <p:spPr>
          <a:xfrm>
            <a:off x="6231355" y="2773395"/>
            <a:ext cx="5090395" cy="3337131"/>
          </a:xfrm>
          <a:prstGeom prst="rect">
            <a:avLst/>
          </a:prstGeom>
        </p:spPr>
      </p:pic>
      <p:sp>
        <p:nvSpPr>
          <p:cNvPr id="11" name="ZoneTexte 10"/>
          <p:cNvSpPr txBox="1"/>
          <p:nvPr/>
        </p:nvSpPr>
        <p:spPr>
          <a:xfrm>
            <a:off x="3589019" y="997528"/>
            <a:ext cx="7104811"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fr-CH" sz="1800" b="1" i="0" u="none" strike="noStrike" cap="none" spc="0" normalizeH="0" baseline="0" dirty="0">
                <a:ln>
                  <a:noFill/>
                </a:ln>
                <a:solidFill>
                  <a:srgbClr val="000000"/>
                </a:solidFill>
                <a:effectLst/>
                <a:uFillTx/>
                <a:latin typeface="+mn-lt"/>
                <a:ea typeface="+mn-ea"/>
                <a:cs typeface="+mn-cs"/>
                <a:sym typeface="Helvetica"/>
              </a:rPr>
              <a:t>Einige Feststellungen/Kennzahlen aus dem Sozialbericht 2023:</a:t>
            </a:r>
          </a:p>
        </p:txBody>
      </p:sp>
      <p:sp>
        <p:nvSpPr>
          <p:cNvPr id="12" name="ZoneTexte 11"/>
          <p:cNvSpPr txBox="1"/>
          <p:nvPr/>
        </p:nvSpPr>
        <p:spPr>
          <a:xfrm>
            <a:off x="659232" y="1929620"/>
            <a:ext cx="5011053" cy="6463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fr-CH" sz="1800" b="0" i="0" u="none" strike="noStrike" cap="none" spc="0" normalizeH="0" baseline="0" dirty="0">
                <a:ln>
                  <a:noFill/>
                </a:ln>
                <a:solidFill>
                  <a:srgbClr val="000000"/>
                </a:solidFill>
                <a:effectLst/>
                <a:uFillTx/>
                <a:latin typeface="+mn-lt"/>
                <a:ea typeface="+mn-ea"/>
                <a:cs typeface="+mn-cs"/>
                <a:sym typeface="Helvetica"/>
              </a:rPr>
              <a:t>Sozialhilfebeziehende nach Haushaltstyp </a:t>
            </a:r>
            <a:r>
              <a:rPr lang="fr-CH" dirty="0"/>
              <a:t>(Entwicklung 2019–2023)</a:t>
            </a:r>
            <a:endParaRPr kumimoji="0" lang="fr-CH" sz="1800" b="0" i="0" u="none" strike="noStrike" cap="none" spc="0" normalizeH="0" baseline="0" dirty="0">
              <a:ln>
                <a:noFill/>
              </a:ln>
              <a:solidFill>
                <a:srgbClr val="000000"/>
              </a:solidFill>
              <a:effectLst/>
              <a:uFillTx/>
              <a:latin typeface="+mn-lt"/>
              <a:ea typeface="+mn-ea"/>
              <a:cs typeface="+mn-cs"/>
              <a:sym typeface="Helvetica"/>
            </a:endParaRPr>
          </a:p>
        </p:txBody>
      </p:sp>
      <p:sp>
        <p:nvSpPr>
          <p:cNvPr id="13" name="ZoneTexte 12"/>
          <p:cNvSpPr txBox="1"/>
          <p:nvPr/>
        </p:nvSpPr>
        <p:spPr>
          <a:xfrm>
            <a:off x="6271993" y="1921164"/>
            <a:ext cx="5059680" cy="6463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fr-CH" sz="1800" b="0" i="0" u="none" strike="noStrike" cap="none" spc="0" normalizeH="0" baseline="0" dirty="0">
                <a:ln>
                  <a:noFill/>
                </a:ln>
                <a:solidFill>
                  <a:srgbClr val="000000"/>
                </a:solidFill>
                <a:effectLst/>
                <a:uFillTx/>
                <a:latin typeface="+mn-lt"/>
                <a:ea typeface="+mn-ea"/>
                <a:cs typeface="+mn-cs"/>
                <a:sym typeface="Helvetica"/>
              </a:rPr>
              <a:t>Sozialhilfebeziehende im Alter von 15 bis 64 Jahren nach Erwerbsstatus (2023)</a:t>
            </a:r>
          </a:p>
        </p:txBody>
      </p:sp>
      <p:sp>
        <p:nvSpPr>
          <p:cNvPr id="6" name="Dreieck 5">
            <a:extLst>
              <a:ext uri="{FF2B5EF4-FFF2-40B4-BE49-F238E27FC236}">
                <a16:creationId xmlns:a16="http://schemas.microsoft.com/office/drawing/2014/main" id="{060540F7-256E-1F0E-7A8E-99648920EA3E}"/>
              </a:ext>
            </a:extLst>
          </p:cNvPr>
          <p:cNvSpPr/>
          <p:nvPr/>
        </p:nvSpPr>
        <p:spPr>
          <a:xfrm rot="10800000">
            <a:off x="929819" y="978548"/>
            <a:ext cx="1262543" cy="824224"/>
          </a:xfrm>
          <a:prstGeom prst="triangle">
            <a:avLst>
              <a:gd name="adj" fmla="val 51034"/>
            </a:avLst>
          </a:prstGeom>
          <a:solidFill>
            <a:srgbClr val="398F98"/>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de-CH" sz="1800" b="0" i="0" u="none" strike="noStrike" cap="none" spc="0" normalizeH="0" baseline="0">
              <a:ln>
                <a:noFill/>
              </a:ln>
              <a:solidFill>
                <a:srgbClr val="000000"/>
              </a:solidFill>
              <a:effectLst/>
              <a:uFillTx/>
              <a:latin typeface="+mn-lt"/>
              <a:ea typeface="+mn-ea"/>
              <a:cs typeface="+mn-cs"/>
              <a:sym typeface="Helvetica"/>
            </a:endParaRPr>
          </a:p>
        </p:txBody>
      </p:sp>
      <p:sp>
        <p:nvSpPr>
          <p:cNvPr id="5" name="Textfeld 4">
            <a:extLst>
              <a:ext uri="{FF2B5EF4-FFF2-40B4-BE49-F238E27FC236}">
                <a16:creationId xmlns:a16="http://schemas.microsoft.com/office/drawing/2014/main" id="{FFA41AB9-30F0-5773-5708-36591ABBFF86}"/>
              </a:ext>
            </a:extLst>
          </p:cNvPr>
          <p:cNvSpPr txBox="1"/>
          <p:nvPr/>
        </p:nvSpPr>
        <p:spPr>
          <a:xfrm>
            <a:off x="906025" y="1026566"/>
            <a:ext cx="1206206" cy="23311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de-CH" sz="1500" b="1" i="0" u="none" strike="noStrike" cap="none" spc="0" normalizeH="0" baseline="0">
                <a:ln>
                  <a:noFill/>
                </a:ln>
                <a:solidFill>
                  <a:schemeClr val="bg1"/>
                </a:solidFill>
                <a:effectLst/>
                <a:uFillTx/>
                <a:latin typeface="+mn-lt"/>
                <a:ea typeface="+mn-ea"/>
                <a:cs typeface="+mn-cs"/>
                <a:sym typeface="Helvetica"/>
              </a:rPr>
              <a:t>  </a:t>
            </a:r>
            <a:r>
              <a:rPr kumimoji="0" lang="de-CH" sz="1500" b="1" i="0" u="none" strike="noStrike" cap="none" spc="0" normalizeH="0" baseline="0">
                <a:ln>
                  <a:noFill/>
                </a:ln>
                <a:solidFill>
                  <a:schemeClr val="tx1"/>
                </a:solidFill>
                <a:effectLst/>
                <a:uFillTx/>
                <a:latin typeface="+mn-lt"/>
                <a:ea typeface="+mn-ea"/>
                <a:cs typeface="+mn-cs"/>
                <a:sym typeface="Helvetica"/>
              </a:rPr>
              <a:t>Sozialhilfe</a:t>
            </a:r>
            <a:r>
              <a:rPr kumimoji="0" lang="de-CH" sz="1500" b="1" i="0" u="none" strike="noStrike" cap="none" spc="0" normalizeH="0" baseline="0">
                <a:ln>
                  <a:noFill/>
                </a:ln>
                <a:solidFill>
                  <a:schemeClr val="bg1"/>
                </a:solidFill>
                <a:effectLst/>
                <a:uFillTx/>
                <a:latin typeface="+mn-lt"/>
                <a:ea typeface="+mn-ea"/>
                <a:cs typeface="+mn-cs"/>
                <a:sym typeface="Helvetica"/>
              </a:rPr>
              <a:t>   </a:t>
            </a:r>
          </a:p>
        </p:txBody>
      </p:sp>
    </p:spTree>
    <p:extLst>
      <p:ext uri="{BB962C8B-B14F-4D97-AF65-F5344CB8AC3E}">
        <p14:creationId xmlns:p14="http://schemas.microsoft.com/office/powerpoint/2010/main" val="937563270"/>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57938" y="73893"/>
            <a:ext cx="10515600" cy="923636"/>
          </a:xfrm>
        </p:spPr>
        <p:txBody>
          <a:bodyPr>
            <a:normAutofit/>
          </a:bodyPr>
          <a:lstStyle/>
          <a:p>
            <a:r>
              <a:rPr lang="fr-CH" sz="3200" b="1" dirty="0">
                <a:solidFill>
                  <a:srgbClr val="75BDA7">
                    <a:lumMod val="75000"/>
                  </a:srgbClr>
                </a:solidFill>
              </a:rPr>
              <a:t>3. Mehrdimensionale Massnahmen für Familien</a:t>
            </a:r>
            <a:endParaRPr lang="fr-CH" sz="3200" dirty="0">
              <a:solidFill>
                <a:schemeClr val="accent3">
                  <a:lumMod val="75000"/>
                </a:schemeClr>
              </a:solidFill>
            </a:endParaRPr>
          </a:p>
        </p:txBody>
      </p:sp>
      <p:sp>
        <p:nvSpPr>
          <p:cNvPr id="3" name="Espace réservé du texte 2"/>
          <p:cNvSpPr>
            <a:spLocks noGrp="1"/>
          </p:cNvSpPr>
          <p:nvPr>
            <p:ph type="body" idx="1"/>
          </p:nvPr>
        </p:nvSpPr>
        <p:spPr>
          <a:xfrm>
            <a:off x="557938" y="997529"/>
            <a:ext cx="11375443" cy="5147550"/>
          </a:xfrm>
        </p:spPr>
        <p:txBody>
          <a:bodyPr>
            <a:normAutofit/>
          </a:bodyPr>
          <a:lstStyle/>
          <a:p>
            <a:pPr marL="0" lvl="0" indent="0">
              <a:buNone/>
            </a:pPr>
            <a:r>
              <a:rPr lang="fr-CH" sz="2600" b="1" u="sng" dirty="0">
                <a:solidFill>
                  <a:schemeClr val="tx1"/>
                </a:solidFill>
              </a:rPr>
              <a:t>Familien in der Sozialhilfe</a:t>
            </a:r>
          </a:p>
          <a:p>
            <a:pPr marL="0" lvl="0" indent="0">
              <a:buNone/>
            </a:pPr>
            <a:endParaRPr lang="fr-CH" sz="2600" b="1" u="sng" dirty="0">
              <a:solidFill>
                <a:schemeClr val="tx1"/>
              </a:solidFill>
            </a:endParaRPr>
          </a:p>
          <a:p>
            <a:r>
              <a:rPr lang="fr-CH" sz="2400" dirty="0">
                <a:solidFill>
                  <a:schemeClr val="tx1"/>
                </a:solidFill>
              </a:rPr>
              <a:t>Die Grafiken auf der vorangehenden Folie zeigen (1) den hohen Anteil von Familien und insbesondere Alleinerziehenden unter den Sozialhilfebeziehenden und (2), dass fast ein Drittel der Sozialhilfebeziehenden im Alter von 15 bis 64 Jahren erwerbstätig ist (= Zielgruppen der vom Kanton geplanten neuen Massnahmen).</a:t>
            </a:r>
          </a:p>
          <a:p>
            <a:r>
              <a:rPr lang="fr-CH" sz="2400" dirty="0">
                <a:solidFill>
                  <a:schemeClr val="tx1"/>
                </a:solidFill>
              </a:rPr>
              <a:t>Der Kanton Neuenburg wendet die SKOS-Empfehlungen zur Ausrichtung der Sozialhilfe generell an (vorbehaltlich der Empfehlungen zur zeitlich gestaffelten Anpassung der Pauschalen).</a:t>
            </a:r>
          </a:p>
          <a:p>
            <a:r>
              <a:rPr lang="fr-CH" sz="2400" dirty="0">
                <a:solidFill>
                  <a:schemeClr val="tx1"/>
                </a:solidFill>
              </a:rPr>
              <a:t>Historisch wird ein «monatlicher Zuschlag» von CHF 50 Kind gewährt, der auf CHF 200 pro Familie begrenzt ist.</a:t>
            </a:r>
          </a:p>
          <a:p>
            <a:pPr marL="0" indent="0">
              <a:buNone/>
            </a:pPr>
            <a:endParaRPr lang="fr-CH" sz="2000" dirty="0">
              <a:solidFill>
                <a:schemeClr val="tx1"/>
              </a:solidFill>
            </a:endParaRPr>
          </a:p>
        </p:txBody>
      </p:sp>
      <p:sp>
        <p:nvSpPr>
          <p:cNvPr id="4" name="Espace réservé du numéro de diapositive 3"/>
          <p:cNvSpPr>
            <a:spLocks noGrp="1"/>
          </p:cNvSpPr>
          <p:nvPr>
            <p:ph type="sldNum" sz="quarter" idx="2"/>
          </p:nvPr>
        </p:nvSpPr>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lang="fr-CH" sz="1200" b="0" i="0" u="none" strike="noStrike" kern="0" cap="none" spc="0" normalizeH="0" baseline="0" noProof="0" smtClean="0">
                <a:ln>
                  <a:noFill/>
                </a:ln>
                <a:solidFill>
                  <a:srgbClr val="888888"/>
                </a:solidFill>
                <a:effectLst/>
                <a:uLnTx/>
                <a:uFillTx/>
                <a:latin typeface="Arial"/>
                <a:cs typeface="Arial"/>
                <a:sym typeface="Arial"/>
              </a:rPr>
              <a:pPr marL="0" marR="0" lvl="0" indent="0" algn="r" defTabSz="914400" rtl="0" eaLnBrk="1" fontAlgn="auto" latinLnBrk="0" hangingPunct="0">
                <a:lnSpc>
                  <a:spcPct val="100000"/>
                </a:lnSpc>
                <a:spcBef>
                  <a:spcPts val="0"/>
                </a:spcBef>
                <a:spcAft>
                  <a:spcPts val="0"/>
                </a:spcAft>
                <a:buClrTx/>
                <a:buSzTx/>
                <a:buFontTx/>
                <a:buNone/>
                <a:tabLst/>
                <a:defRPr/>
              </a:pPr>
              <a:t>12</a:t>
            </a:fld>
            <a:endParaRPr kumimoji="0" lang="fr-CH" sz="1200" b="0" i="0" u="none" strike="noStrike" kern="0" cap="none" spc="0" normalizeH="0" baseline="0" noProof="0">
              <a:ln>
                <a:noFill/>
              </a:ln>
              <a:solidFill>
                <a:srgbClr val="888888"/>
              </a:solidFill>
              <a:effectLst/>
              <a:uLnTx/>
              <a:uFillTx/>
              <a:latin typeface="Arial"/>
              <a:cs typeface="Arial"/>
              <a:sym typeface="Arial"/>
            </a:endParaRPr>
          </a:p>
        </p:txBody>
      </p:sp>
    </p:spTree>
    <p:extLst>
      <p:ext uri="{BB962C8B-B14F-4D97-AF65-F5344CB8AC3E}">
        <p14:creationId xmlns:p14="http://schemas.microsoft.com/office/powerpoint/2010/main" val="1172822040"/>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51482" y="73892"/>
            <a:ext cx="10515600" cy="923636"/>
          </a:xfrm>
        </p:spPr>
        <p:txBody>
          <a:bodyPr>
            <a:normAutofit/>
          </a:bodyPr>
          <a:lstStyle/>
          <a:p>
            <a:r>
              <a:rPr lang="fr-CH" sz="3200" b="1" dirty="0">
                <a:solidFill>
                  <a:srgbClr val="75BDA7">
                    <a:lumMod val="75000"/>
                  </a:srgbClr>
                </a:solidFill>
              </a:rPr>
              <a:t>3. Mehrdimensionale Massnahmen für Familien</a:t>
            </a:r>
            <a:endParaRPr lang="fr-CH" sz="3200" dirty="0">
              <a:solidFill>
                <a:schemeClr val="accent3">
                  <a:lumMod val="75000"/>
                </a:schemeClr>
              </a:solidFill>
            </a:endParaRPr>
          </a:p>
        </p:txBody>
      </p:sp>
      <p:sp>
        <p:nvSpPr>
          <p:cNvPr id="3" name="Espace réservé du texte 2"/>
          <p:cNvSpPr>
            <a:spLocks noGrp="1"/>
          </p:cNvSpPr>
          <p:nvPr>
            <p:ph type="body" idx="1"/>
          </p:nvPr>
        </p:nvSpPr>
        <p:spPr>
          <a:xfrm>
            <a:off x="551483" y="997527"/>
            <a:ext cx="11381900" cy="5194045"/>
          </a:xfrm>
          <a:noFill/>
          <a:ln>
            <a:solidFill>
              <a:schemeClr val="accent3">
                <a:lumMod val="75000"/>
              </a:schemeClr>
            </a:solidFill>
          </a:ln>
        </p:spPr>
        <p:txBody>
          <a:bodyPr>
            <a:normAutofit/>
          </a:bodyPr>
          <a:lstStyle/>
          <a:p>
            <a:pPr marL="0" lvl="0" indent="0">
              <a:buNone/>
            </a:pPr>
            <a:r>
              <a:rPr lang="fr-CH" sz="2600" b="1" u="sng" dirty="0">
                <a:solidFill>
                  <a:schemeClr val="tx1"/>
                </a:solidFill>
              </a:rPr>
              <a:t>Familien in der Sozialhilfe: geplante Massnahmen ab 2026</a:t>
            </a:r>
          </a:p>
          <a:p>
            <a:pPr marL="0" lvl="0" indent="0">
              <a:buNone/>
            </a:pPr>
            <a:endParaRPr lang="fr-CH" sz="2600" b="1" u="sng" dirty="0">
              <a:solidFill>
                <a:schemeClr val="tx1"/>
              </a:solidFill>
            </a:endParaRPr>
          </a:p>
          <a:p>
            <a:r>
              <a:rPr lang="de-CH" sz="2400" b="1">
                <a:solidFill>
                  <a:schemeClr val="accent3">
                    <a:lumMod val="75000"/>
                  </a:schemeClr>
                </a:solidFill>
              </a:rPr>
              <a:t>Die Erwerbstätigkeit stärker fördern</a:t>
            </a:r>
            <a:r>
              <a:rPr lang="de-CH" sz="2400"/>
              <a:t>, auch bei geringem Beschäftigungsgrad. Der Einkommensfreibetrag wird für alle Haushalte geglättet</a:t>
            </a:r>
            <a:r>
              <a:rPr lang="fr-CH" sz="2400" dirty="0"/>
              <a:t>.</a:t>
            </a:r>
          </a:p>
          <a:p>
            <a:r>
              <a:rPr lang="de-CH" sz="2400" b="1">
                <a:solidFill>
                  <a:schemeClr val="accent3">
                    <a:lumMod val="75000"/>
                  </a:schemeClr>
                </a:solidFill>
              </a:rPr>
              <a:t>Erhöhung des monatlichen Zuschlags </a:t>
            </a:r>
            <a:r>
              <a:rPr lang="de-CH" sz="2400"/>
              <a:t>von 50 auf 75 Franken pro Kind</a:t>
            </a:r>
            <a:r>
              <a:rPr lang="fr-CH" sz="2400" dirty="0"/>
              <a:t>.</a:t>
            </a:r>
          </a:p>
          <a:p>
            <a:r>
              <a:rPr lang="de-CH" sz="2400" b="1">
                <a:solidFill>
                  <a:schemeClr val="accent3">
                    <a:lumMod val="75000"/>
                  </a:schemeClr>
                </a:solidFill>
              </a:rPr>
              <a:t>Aufhebung der Obergrenze</a:t>
            </a:r>
            <a:r>
              <a:rPr lang="de-CH" sz="2400" b="1"/>
              <a:t> </a:t>
            </a:r>
            <a:r>
              <a:rPr lang="de-CH" sz="2400"/>
              <a:t>für den monatlichen Zuschlag pro Kind</a:t>
            </a:r>
            <a:r>
              <a:rPr lang="fr-CH" sz="2400" dirty="0"/>
              <a:t>.</a:t>
            </a:r>
          </a:p>
          <a:p>
            <a:pPr marL="0" lvl="0" indent="0">
              <a:buNone/>
            </a:pPr>
            <a:endParaRPr lang="fr-CH" sz="2400" dirty="0"/>
          </a:p>
          <a:p>
            <a:pPr marL="495300" lvl="1" indent="0">
              <a:buNone/>
            </a:pPr>
            <a:r>
              <a:rPr lang="fr-CH" sz="2400" dirty="0"/>
              <a:t>Statt eine neue Leistung für Familien zu entwickeln, wird der Tätigkeitsbereich der Sozialhilfe erweitert, wodurch (1) die Situation der Familien, die Sozialhilfe beziehen, etwas verbessert werden kann und (2) bestimmte Familien mit geringem Einkommen künftig materielle Unterstützung erhalten können.</a:t>
            </a:r>
            <a:endParaRPr lang="fr-CH" sz="2400" dirty="0">
              <a:solidFill>
                <a:srgbClr val="FF0000"/>
              </a:solidFill>
            </a:endParaRPr>
          </a:p>
          <a:p>
            <a:pPr marL="0" lvl="0" indent="0">
              <a:buNone/>
            </a:pPr>
            <a:endParaRPr lang="fr-CH" sz="2600" b="1" u="sng" dirty="0">
              <a:solidFill>
                <a:schemeClr val="tx1"/>
              </a:solidFill>
            </a:endParaRPr>
          </a:p>
        </p:txBody>
      </p:sp>
      <p:sp>
        <p:nvSpPr>
          <p:cNvPr id="4" name="Espace réservé du numéro de diapositive 3"/>
          <p:cNvSpPr>
            <a:spLocks noGrp="1"/>
          </p:cNvSpPr>
          <p:nvPr>
            <p:ph type="sldNum" sz="quarter" idx="2"/>
          </p:nvPr>
        </p:nvSpPr>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lang="fr-CH" sz="1200" b="0" i="0" u="none" strike="noStrike" kern="0" cap="none" spc="0" normalizeH="0" baseline="0" noProof="0" smtClean="0">
                <a:ln>
                  <a:noFill/>
                </a:ln>
                <a:solidFill>
                  <a:srgbClr val="888888"/>
                </a:solidFill>
                <a:effectLst/>
                <a:uLnTx/>
                <a:uFillTx/>
                <a:latin typeface="Arial"/>
                <a:cs typeface="Arial"/>
                <a:sym typeface="Arial"/>
              </a:rPr>
              <a:pPr marL="0" marR="0" lvl="0" indent="0" algn="r" defTabSz="914400" rtl="0" eaLnBrk="1" fontAlgn="auto" latinLnBrk="0" hangingPunct="0">
                <a:lnSpc>
                  <a:spcPct val="100000"/>
                </a:lnSpc>
                <a:spcBef>
                  <a:spcPts val="0"/>
                </a:spcBef>
                <a:spcAft>
                  <a:spcPts val="0"/>
                </a:spcAft>
                <a:buClrTx/>
                <a:buSzTx/>
                <a:buFontTx/>
                <a:buNone/>
                <a:tabLst/>
                <a:defRPr/>
              </a:pPr>
              <a:t>13</a:t>
            </a:fld>
            <a:endParaRPr kumimoji="0" lang="fr-CH" sz="1200" b="0" i="0" u="none" strike="noStrike" kern="0" cap="none" spc="0" normalizeH="0" baseline="0" noProof="0">
              <a:ln>
                <a:noFill/>
              </a:ln>
              <a:solidFill>
                <a:srgbClr val="888888"/>
              </a:solidFill>
              <a:effectLst/>
              <a:uLnTx/>
              <a:uFillTx/>
              <a:latin typeface="Arial"/>
              <a:cs typeface="Arial"/>
              <a:sym typeface="Arial"/>
            </a:endParaRPr>
          </a:p>
        </p:txBody>
      </p:sp>
      <p:sp>
        <p:nvSpPr>
          <p:cNvPr id="5" name="Flèche droite 4"/>
          <p:cNvSpPr/>
          <p:nvPr/>
        </p:nvSpPr>
        <p:spPr>
          <a:xfrm>
            <a:off x="258618" y="4629150"/>
            <a:ext cx="434340" cy="411480"/>
          </a:xfrm>
          <a:prstGeom prst="rightArrow">
            <a:avLst/>
          </a:prstGeom>
          <a:solidFill>
            <a:schemeClr val="accent3">
              <a:lumMod val="75000"/>
            </a:schemeClr>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fr-CH" sz="1800" b="0" i="0" u="none" strike="noStrike" cap="none" spc="0" normalizeH="0" baseline="0">
              <a:ln>
                <a:noFill/>
              </a:ln>
              <a:solidFill>
                <a:srgbClr val="000000"/>
              </a:solidFill>
              <a:effectLst/>
              <a:uFillTx/>
              <a:latin typeface="+mn-lt"/>
              <a:ea typeface="+mn-ea"/>
              <a:cs typeface="+mn-cs"/>
              <a:sym typeface="Helvetica"/>
            </a:endParaRPr>
          </a:p>
        </p:txBody>
      </p:sp>
    </p:spTree>
    <p:extLst>
      <p:ext uri="{BB962C8B-B14F-4D97-AF65-F5344CB8AC3E}">
        <p14:creationId xmlns:p14="http://schemas.microsoft.com/office/powerpoint/2010/main" val="3019734878"/>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3382" y="318654"/>
            <a:ext cx="11558616" cy="724766"/>
          </a:xfrm>
        </p:spPr>
        <p:txBody>
          <a:bodyPr>
            <a:noAutofit/>
          </a:bodyPr>
          <a:lstStyle/>
          <a:p>
            <a:r>
              <a:rPr lang="fr-CH" sz="4000" b="1" dirty="0">
                <a:solidFill>
                  <a:srgbClr val="75BDA7">
                    <a:lumMod val="75000"/>
                  </a:srgbClr>
                </a:solidFill>
              </a:rPr>
              <a:t>4. Schlussfolgerung und Perspektiven</a:t>
            </a:r>
          </a:p>
        </p:txBody>
      </p:sp>
      <p:sp>
        <p:nvSpPr>
          <p:cNvPr id="3" name="Espace réservé du texte 2"/>
          <p:cNvSpPr>
            <a:spLocks noGrp="1"/>
          </p:cNvSpPr>
          <p:nvPr>
            <p:ph type="body" idx="1"/>
          </p:nvPr>
        </p:nvSpPr>
        <p:spPr>
          <a:xfrm>
            <a:off x="503382" y="914400"/>
            <a:ext cx="11185236" cy="5262563"/>
          </a:xfrm>
        </p:spPr>
        <p:txBody>
          <a:bodyPr>
            <a:normAutofit/>
          </a:bodyPr>
          <a:lstStyle/>
          <a:p>
            <a:pPr marL="0" indent="0">
              <a:buNone/>
            </a:pPr>
            <a:endParaRPr lang="fr-CH" sz="1600" dirty="0">
              <a:solidFill>
                <a:srgbClr val="FF0000"/>
              </a:solidFill>
            </a:endParaRPr>
          </a:p>
          <a:p>
            <a:pPr marL="0" indent="0">
              <a:buNone/>
            </a:pPr>
            <a:r>
              <a:rPr lang="fr-CH" sz="2400" b="1" u="sng" dirty="0"/>
              <a:t>Entscheid des Kantons Neuenburg</a:t>
            </a:r>
          </a:p>
          <a:p>
            <a:pPr marL="0" indent="0">
              <a:buNone/>
            </a:pPr>
            <a:endParaRPr lang="fr-CH" sz="2400" b="1" u="sng" dirty="0"/>
          </a:p>
          <a:p>
            <a:pPr>
              <a:buFontTx/>
              <a:buChar char="-"/>
            </a:pPr>
            <a:r>
              <a:rPr lang="de-CH" sz="2400" b="1">
                <a:solidFill>
                  <a:schemeClr val="accent3">
                    <a:lumMod val="75000"/>
                  </a:schemeClr>
                </a:solidFill>
              </a:rPr>
              <a:t>Verzicht auf die Entwicklung einer neuen bedarfsabhängigen Sozialleistung wie etwa Ergänzungsleistungen für Familien </a:t>
            </a:r>
            <a:r>
              <a:rPr lang="de-CH" sz="2400"/>
              <a:t>(neue bedarfsabhängige Leistungen führen zu Ein- und Austrittsschwellen und damit potenziell zu «Schwelleneffekten» und sind auch mit neuen Verwaltungskosten verbunden)</a:t>
            </a:r>
          </a:p>
          <a:p>
            <a:pPr>
              <a:buFontTx/>
              <a:buChar char="-"/>
            </a:pPr>
            <a:r>
              <a:rPr lang="de-CH" sz="2400" b="1">
                <a:solidFill>
                  <a:schemeClr val="accent3">
                    <a:lumMod val="75000"/>
                  </a:schemeClr>
                </a:solidFill>
              </a:rPr>
              <a:t>Stärkung bestehender Massnahmen</a:t>
            </a:r>
            <a:r>
              <a:rPr lang="de-CH" sz="2400"/>
              <a:t>, die sich bewährt haben und weiterentwickelt werden sollen (Prämienverbilligungen, Stipendien)</a:t>
            </a:r>
            <a:endParaRPr lang="fr-CH" sz="2400" dirty="0"/>
          </a:p>
          <a:p>
            <a:pPr>
              <a:buFontTx/>
              <a:buChar char="-"/>
            </a:pPr>
            <a:r>
              <a:rPr lang="fr-CH" sz="2400" dirty="0"/>
              <a:t>Während der Legislaturperiode 2025–2029 sollen die Mittel beschafft werden, um eine Studie zur Entwicklung der finanziellen Lage der Familien im Kanton durchführen zu können.</a:t>
            </a:r>
          </a:p>
        </p:txBody>
      </p:sp>
      <p:sp>
        <p:nvSpPr>
          <p:cNvPr id="4" name="Espace réservé du numéro de diapositive 3"/>
          <p:cNvSpPr>
            <a:spLocks noGrp="1"/>
          </p:cNvSpPr>
          <p:nvPr>
            <p:ph type="sldNum" sz="quarter" idx="2"/>
          </p:nvPr>
        </p:nvSpPr>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lang="fr-CH" sz="1200" b="0" i="0" u="none" strike="noStrike" kern="0" cap="none" spc="0" normalizeH="0" baseline="0" noProof="0" smtClean="0">
                <a:ln>
                  <a:noFill/>
                </a:ln>
                <a:solidFill>
                  <a:srgbClr val="888888"/>
                </a:solidFill>
                <a:effectLst/>
                <a:uLnTx/>
                <a:uFillTx/>
                <a:latin typeface="Arial"/>
                <a:cs typeface="Arial"/>
                <a:sym typeface="Arial"/>
              </a:rPr>
              <a:pPr marL="0" marR="0" lvl="0" indent="0" algn="r" defTabSz="914400" rtl="0" eaLnBrk="1" fontAlgn="auto" latinLnBrk="0" hangingPunct="0">
                <a:lnSpc>
                  <a:spcPct val="100000"/>
                </a:lnSpc>
                <a:spcBef>
                  <a:spcPts val="0"/>
                </a:spcBef>
                <a:spcAft>
                  <a:spcPts val="0"/>
                </a:spcAft>
                <a:buClrTx/>
                <a:buSzTx/>
                <a:buFontTx/>
                <a:buNone/>
                <a:tabLst/>
                <a:defRPr/>
              </a:pPr>
              <a:t>14</a:t>
            </a:fld>
            <a:endParaRPr kumimoji="0" lang="fr-CH" sz="1200" b="0" i="0" u="none" strike="noStrike" kern="0" cap="none" spc="0" normalizeH="0" baseline="0" noProof="0">
              <a:ln>
                <a:noFill/>
              </a:ln>
              <a:solidFill>
                <a:srgbClr val="888888"/>
              </a:solidFill>
              <a:effectLst/>
              <a:uLnTx/>
              <a:uFillTx/>
              <a:latin typeface="Arial"/>
              <a:cs typeface="Arial"/>
              <a:sym typeface="Arial"/>
            </a:endParaRPr>
          </a:p>
        </p:txBody>
      </p:sp>
    </p:spTree>
    <p:extLst>
      <p:ext uri="{BB962C8B-B14F-4D97-AF65-F5344CB8AC3E}">
        <p14:creationId xmlns:p14="http://schemas.microsoft.com/office/powerpoint/2010/main" val="442082288"/>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838200" y="914400"/>
            <a:ext cx="10515600" cy="5262563"/>
          </a:xfrm>
        </p:spPr>
        <p:txBody>
          <a:bodyPr>
            <a:normAutofit/>
          </a:bodyPr>
          <a:lstStyle/>
          <a:p>
            <a:pPr marL="0" indent="0">
              <a:buNone/>
            </a:pPr>
            <a:endParaRPr lang="fr-CH" sz="1600" dirty="0">
              <a:solidFill>
                <a:srgbClr val="FF0000"/>
              </a:solidFill>
            </a:endParaRPr>
          </a:p>
          <a:p>
            <a:pPr marL="0" indent="0">
              <a:buNone/>
            </a:pPr>
            <a:endParaRPr lang="fr-CH" sz="1600" b="1" u="sng" dirty="0">
              <a:solidFill>
                <a:srgbClr val="FF0000"/>
              </a:solidFill>
            </a:endParaRPr>
          </a:p>
          <a:p>
            <a:pPr marL="0" indent="0">
              <a:buNone/>
            </a:pPr>
            <a:endParaRPr lang="fr-CH" sz="1600" b="1" u="sng" dirty="0">
              <a:solidFill>
                <a:srgbClr val="FF0000"/>
              </a:solidFill>
            </a:endParaRPr>
          </a:p>
          <a:p>
            <a:pPr marL="0" indent="0">
              <a:buNone/>
            </a:pPr>
            <a:endParaRPr lang="fr-CH" sz="1600" b="1" u="sng" dirty="0">
              <a:solidFill>
                <a:srgbClr val="FF0000"/>
              </a:solidFill>
            </a:endParaRPr>
          </a:p>
          <a:p>
            <a:pPr marL="0" indent="0">
              <a:buNone/>
            </a:pPr>
            <a:endParaRPr lang="fr-CH" sz="1600" b="1" u="sng" dirty="0">
              <a:solidFill>
                <a:srgbClr val="FF0000"/>
              </a:solidFill>
            </a:endParaRPr>
          </a:p>
          <a:p>
            <a:pPr marL="0" indent="0">
              <a:buNone/>
            </a:pPr>
            <a:endParaRPr lang="fr-CH" sz="1600" b="1" u="sng" dirty="0">
              <a:solidFill>
                <a:srgbClr val="FF0000"/>
              </a:solidFill>
            </a:endParaRPr>
          </a:p>
          <a:p>
            <a:pPr marL="0" indent="0" algn="ctr">
              <a:buNone/>
            </a:pPr>
            <a:r>
              <a:rPr lang="fr-CH" sz="4000" dirty="0">
                <a:solidFill>
                  <a:schemeClr val="accent3">
                    <a:lumMod val="75000"/>
                  </a:schemeClr>
                </a:solidFill>
              </a:rPr>
              <a:t>Danke für Ihre Aufmerksamkeit!</a:t>
            </a:r>
          </a:p>
        </p:txBody>
      </p:sp>
      <p:sp>
        <p:nvSpPr>
          <p:cNvPr id="4" name="Espace réservé du numéro de diapositive 3"/>
          <p:cNvSpPr>
            <a:spLocks noGrp="1"/>
          </p:cNvSpPr>
          <p:nvPr>
            <p:ph type="sldNum" sz="quarter" idx="2"/>
          </p:nvPr>
        </p:nvSpPr>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lang="fr-CH" sz="1200" b="0" i="0" u="none" strike="noStrike" kern="0" cap="none" spc="0" normalizeH="0" baseline="0" noProof="0" smtClean="0">
                <a:ln>
                  <a:noFill/>
                </a:ln>
                <a:solidFill>
                  <a:srgbClr val="888888"/>
                </a:solidFill>
                <a:effectLst/>
                <a:uLnTx/>
                <a:uFillTx/>
                <a:latin typeface="Arial"/>
                <a:cs typeface="Arial"/>
                <a:sym typeface="Arial"/>
              </a:rPr>
              <a:pPr marL="0" marR="0" lvl="0" indent="0" algn="r" defTabSz="914400" rtl="0" eaLnBrk="1" fontAlgn="auto" latinLnBrk="0" hangingPunct="0">
                <a:lnSpc>
                  <a:spcPct val="100000"/>
                </a:lnSpc>
                <a:spcBef>
                  <a:spcPts val="0"/>
                </a:spcBef>
                <a:spcAft>
                  <a:spcPts val="0"/>
                </a:spcAft>
                <a:buClrTx/>
                <a:buSzTx/>
                <a:buFontTx/>
                <a:buNone/>
                <a:tabLst/>
                <a:defRPr/>
              </a:pPr>
              <a:t>15</a:t>
            </a:fld>
            <a:endParaRPr kumimoji="0" lang="fr-CH" sz="1200" b="0" i="0" u="none" strike="noStrike" kern="0" cap="none" spc="0" normalizeH="0" baseline="0" noProof="0">
              <a:ln>
                <a:noFill/>
              </a:ln>
              <a:solidFill>
                <a:srgbClr val="888888"/>
              </a:solidFill>
              <a:effectLst/>
              <a:uLnTx/>
              <a:uFillTx/>
              <a:latin typeface="Arial"/>
              <a:cs typeface="Arial"/>
              <a:sym typeface="Arial"/>
            </a:endParaRPr>
          </a:p>
        </p:txBody>
      </p:sp>
      <p:sp>
        <p:nvSpPr>
          <p:cNvPr id="5" name="Titre 4"/>
          <p:cNvSpPr>
            <a:spLocks noGrp="1"/>
          </p:cNvSpPr>
          <p:nvPr>
            <p:ph type="title"/>
          </p:nvPr>
        </p:nvSpPr>
        <p:spPr/>
        <p:txBody>
          <a:bodyPr/>
          <a:lstStyle/>
          <a:p>
            <a:endParaRPr lang="fr-CH"/>
          </a:p>
        </p:txBody>
      </p:sp>
    </p:spTree>
    <p:extLst>
      <p:ext uri="{BB962C8B-B14F-4D97-AF65-F5344CB8AC3E}">
        <p14:creationId xmlns:p14="http://schemas.microsoft.com/office/powerpoint/2010/main" val="1027107658"/>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dirty="0">
                <a:solidFill>
                  <a:schemeClr val="accent3">
                    <a:lumMod val="75000"/>
                  </a:schemeClr>
                </a:solidFill>
              </a:rPr>
              <a:t>Übersicht</a:t>
            </a:r>
          </a:p>
        </p:txBody>
      </p:sp>
      <p:sp>
        <p:nvSpPr>
          <p:cNvPr id="3" name="Espace réservé du texte 2"/>
          <p:cNvSpPr>
            <a:spLocks noGrp="1"/>
          </p:cNvSpPr>
          <p:nvPr>
            <p:ph type="body" idx="1"/>
          </p:nvPr>
        </p:nvSpPr>
        <p:spPr>
          <a:xfrm>
            <a:off x="838200" y="1690688"/>
            <a:ext cx="10515600" cy="5470634"/>
          </a:xfrm>
        </p:spPr>
        <p:txBody>
          <a:bodyPr>
            <a:normAutofit/>
          </a:bodyPr>
          <a:lstStyle/>
          <a:p>
            <a:pPr marL="514350" indent="-514350">
              <a:spcAft>
                <a:spcPts val="1200"/>
              </a:spcAft>
              <a:buFont typeface="+mj-lt"/>
              <a:buAutoNum type="arabicPeriod"/>
            </a:pPr>
            <a:r>
              <a:rPr lang="fr-CH" dirty="0">
                <a:solidFill>
                  <a:schemeClr val="tx1"/>
                </a:solidFill>
              </a:rPr>
              <a:t>Einleitung</a:t>
            </a:r>
          </a:p>
          <a:p>
            <a:pPr marL="514350" indent="-514350">
              <a:spcAft>
                <a:spcPts val="1200"/>
              </a:spcAft>
              <a:buFont typeface="+mj-lt"/>
              <a:buAutoNum type="arabicPeriod"/>
            </a:pPr>
            <a:r>
              <a:rPr lang="fr-CH" dirty="0">
                <a:solidFill>
                  <a:schemeClr val="tx1"/>
                </a:solidFill>
              </a:rPr>
              <a:t>Einige Feststellungen</a:t>
            </a:r>
          </a:p>
          <a:p>
            <a:pPr marL="514350" indent="-514350">
              <a:spcAft>
                <a:spcPts val="1200"/>
              </a:spcAft>
              <a:buFont typeface="+mj-lt"/>
              <a:buAutoNum type="arabicPeriod"/>
              <a:tabLst>
                <a:tab pos="536575" algn="l"/>
              </a:tabLst>
            </a:pPr>
            <a:r>
              <a:rPr lang="fr-CH" dirty="0">
                <a:solidFill>
                  <a:schemeClr val="tx1"/>
                </a:solidFill>
              </a:rPr>
              <a:t>Mehrdimensionale Massnahmen für Familien</a:t>
            </a:r>
          </a:p>
          <a:p>
            <a:pPr marL="514350" indent="-514350">
              <a:spcAft>
                <a:spcPts val="1200"/>
              </a:spcAft>
              <a:buFont typeface="+mj-lt"/>
              <a:buAutoNum type="arabicPeriod"/>
              <a:tabLst>
                <a:tab pos="536575" algn="l"/>
              </a:tabLst>
            </a:pPr>
            <a:r>
              <a:rPr lang="fr-CH" dirty="0">
                <a:solidFill>
                  <a:schemeClr val="tx1"/>
                </a:solidFill>
              </a:rPr>
              <a:t>Schlussfolgerung und Perspektiven</a:t>
            </a:r>
          </a:p>
        </p:txBody>
      </p:sp>
      <p:sp>
        <p:nvSpPr>
          <p:cNvPr id="4" name="Espace réservé du numéro de diapositive 3"/>
          <p:cNvSpPr>
            <a:spLocks noGrp="1"/>
          </p:cNvSpPr>
          <p:nvPr>
            <p:ph type="sldNum" sz="quarter" idx="2"/>
          </p:nvPr>
        </p:nvSpPr>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lang="fr-CH" sz="1200" b="0" i="0" u="none" strike="noStrike" kern="0" cap="none" spc="0" normalizeH="0" baseline="0" noProof="0" smtClean="0">
                <a:ln>
                  <a:noFill/>
                </a:ln>
                <a:solidFill>
                  <a:srgbClr val="888888"/>
                </a:solidFill>
                <a:effectLst/>
                <a:uLnTx/>
                <a:uFillTx/>
                <a:latin typeface="Arial"/>
                <a:cs typeface="Arial"/>
                <a:sym typeface="Arial"/>
              </a:rPr>
              <a:pPr marL="0" marR="0" lvl="0" indent="0" algn="r" defTabSz="914400" rtl="0" eaLnBrk="1" fontAlgn="auto" latinLnBrk="0" hangingPunct="0">
                <a:lnSpc>
                  <a:spcPct val="100000"/>
                </a:lnSpc>
                <a:spcBef>
                  <a:spcPts val="0"/>
                </a:spcBef>
                <a:spcAft>
                  <a:spcPts val="0"/>
                </a:spcAft>
                <a:buClrTx/>
                <a:buSzTx/>
                <a:buFontTx/>
                <a:buNone/>
                <a:tabLst/>
                <a:defRPr/>
              </a:pPr>
              <a:t>2</a:t>
            </a:fld>
            <a:endParaRPr kumimoji="0" lang="fr-CH" sz="1200" b="0" i="0" u="none" strike="noStrike" kern="0" cap="none" spc="0" normalizeH="0" baseline="0" noProof="0">
              <a:ln>
                <a:noFill/>
              </a:ln>
              <a:solidFill>
                <a:srgbClr val="888888"/>
              </a:solidFill>
              <a:effectLst/>
              <a:uLnTx/>
              <a:uFillTx/>
              <a:latin typeface="Arial"/>
              <a:cs typeface="Arial"/>
              <a:sym typeface="Arial"/>
            </a:endParaRPr>
          </a:p>
        </p:txBody>
      </p:sp>
    </p:spTree>
    <p:extLst>
      <p:ext uri="{BB962C8B-B14F-4D97-AF65-F5344CB8AC3E}">
        <p14:creationId xmlns:p14="http://schemas.microsoft.com/office/powerpoint/2010/main" val="3829359817"/>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0465" y="248795"/>
            <a:ext cx="11560180" cy="328941"/>
          </a:xfrm>
        </p:spPr>
        <p:txBody>
          <a:bodyPr>
            <a:noAutofit/>
          </a:bodyPr>
          <a:lstStyle/>
          <a:p>
            <a:pPr marL="534988" indent="-534988"/>
            <a:br>
              <a:rPr lang="fr-CH" sz="3600" dirty="0"/>
            </a:br>
            <a:r>
              <a:rPr lang="fr-CH" sz="3200" b="1" dirty="0">
                <a:solidFill>
                  <a:srgbClr val="75BDA7">
                    <a:lumMod val="75000"/>
                  </a:srgbClr>
                </a:solidFill>
              </a:rPr>
              <a:t>1. Einleitung</a:t>
            </a:r>
          </a:p>
        </p:txBody>
      </p:sp>
      <p:sp>
        <p:nvSpPr>
          <p:cNvPr id="4" name="Espace réservé du numéro de diapositive 3"/>
          <p:cNvSpPr>
            <a:spLocks noGrp="1"/>
          </p:cNvSpPr>
          <p:nvPr>
            <p:ph type="sldNum" sz="quarter" idx="2"/>
          </p:nvPr>
        </p:nvSpPr>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lang="fr-CH" sz="1200" b="0" i="0" u="none" strike="noStrike" kern="0" cap="none" spc="0" normalizeH="0" baseline="0" noProof="0" smtClean="0">
                <a:ln>
                  <a:noFill/>
                </a:ln>
                <a:solidFill>
                  <a:srgbClr val="888888"/>
                </a:solidFill>
                <a:effectLst/>
                <a:uLnTx/>
                <a:uFillTx/>
                <a:latin typeface="Arial"/>
                <a:cs typeface="Arial"/>
                <a:sym typeface="Arial"/>
              </a:rPr>
              <a:pPr marL="0" marR="0" lvl="0" indent="0" algn="r" defTabSz="914400" rtl="0" eaLnBrk="1" fontAlgn="auto" latinLnBrk="0" hangingPunct="0">
                <a:lnSpc>
                  <a:spcPct val="100000"/>
                </a:lnSpc>
                <a:spcBef>
                  <a:spcPts val="0"/>
                </a:spcBef>
                <a:spcAft>
                  <a:spcPts val="0"/>
                </a:spcAft>
                <a:buClrTx/>
                <a:buSzTx/>
                <a:buFontTx/>
                <a:buNone/>
                <a:tabLst/>
                <a:defRPr/>
              </a:pPr>
              <a:t>3</a:t>
            </a:fld>
            <a:endParaRPr kumimoji="0" lang="fr-CH" sz="1200" b="0" i="0" u="none" strike="noStrike" kern="0" cap="none" spc="0" normalizeH="0" baseline="0" noProof="0">
              <a:ln>
                <a:noFill/>
              </a:ln>
              <a:solidFill>
                <a:srgbClr val="888888"/>
              </a:solidFill>
              <a:effectLst/>
              <a:uLnTx/>
              <a:uFillTx/>
              <a:latin typeface="Arial"/>
              <a:cs typeface="Arial"/>
              <a:sym typeface="Arial"/>
            </a:endParaRPr>
          </a:p>
        </p:txBody>
      </p:sp>
      <p:sp>
        <p:nvSpPr>
          <p:cNvPr id="3" name="Rectangle 1"/>
          <p:cNvSpPr>
            <a:spLocks noChangeArrowheads="1"/>
          </p:cNvSpPr>
          <p:nvPr/>
        </p:nvSpPr>
        <p:spPr bwMode="auto">
          <a:xfrm>
            <a:off x="0" y="43934"/>
            <a:ext cx="2487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altLang="fr-FR" sz="1800" b="0" i="0" u="none" strike="noStrike" kern="0" cap="none" spc="0" normalizeH="0" baseline="0" noProof="0" dirty="0">
                <a:ln>
                  <a:noFill/>
                </a:ln>
                <a:solidFill>
                  <a:srgbClr val="000000"/>
                </a:solidFill>
                <a:effectLst/>
                <a:uLnTx/>
                <a:uFillTx/>
                <a:latin typeface="Arial" panose="020B0604020202020204" pitchFamily="34" charset="0"/>
                <a:cs typeface="Helvetica"/>
                <a:sym typeface="Helvetica"/>
              </a:rPr>
              <a:t> </a:t>
            </a:r>
          </a:p>
        </p:txBody>
      </p:sp>
      <p:sp>
        <p:nvSpPr>
          <p:cNvPr id="14" name="ZoneTexte 13"/>
          <p:cNvSpPr txBox="1"/>
          <p:nvPr/>
        </p:nvSpPr>
        <p:spPr>
          <a:xfrm>
            <a:off x="697230" y="1040524"/>
            <a:ext cx="10496287" cy="47089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fr-CH" sz="1800" b="0" i="0" u="none" strike="noStrike" kern="0" cap="none" spc="0" normalizeH="0" baseline="0" noProof="0" dirty="0">
              <a:ln>
                <a:noFill/>
              </a:ln>
              <a:solidFill>
                <a:srgbClr val="000000"/>
              </a:solidFill>
              <a:effectLst/>
              <a:uLnTx/>
              <a:uFillTx/>
              <a:latin typeface="Helvetica"/>
              <a:cs typeface="Helvetica"/>
              <a:sym typeface="Helvetica"/>
            </a:endParaRPr>
          </a:p>
          <a:p>
            <a:pPr marL="285750" marR="0" lvl="0" indent="-285750" algn="l" defTabSz="914400" rtl="0" eaLnBrk="1" fontAlgn="auto" latinLnBrk="0" hangingPunct="0">
              <a:lnSpc>
                <a:spcPct val="100000"/>
              </a:lnSpc>
              <a:spcBef>
                <a:spcPts val="0"/>
              </a:spcBef>
              <a:spcAft>
                <a:spcPts val="0"/>
              </a:spcAft>
              <a:buClrTx/>
              <a:buSzTx/>
              <a:buFont typeface="Wingdings" panose="05000000000000000000" pitchFamily="2" charset="2"/>
              <a:buChar char="§"/>
              <a:tabLst/>
              <a:defRPr/>
            </a:pPr>
            <a:r>
              <a:rPr kumimoji="0" lang="fr-CH" sz="2400" b="1" i="0" u="none" strike="noStrike" kern="0" cap="none" spc="0" normalizeH="0" baseline="0" noProof="0" dirty="0">
                <a:ln>
                  <a:noFill/>
                </a:ln>
                <a:solidFill>
                  <a:srgbClr val="000000"/>
                </a:solidFill>
                <a:effectLst/>
                <a:uLnTx/>
                <a:uFillTx/>
                <a:latin typeface="Helvetica"/>
                <a:cs typeface="Helvetica"/>
                <a:sym typeface="Helvetica"/>
              </a:rPr>
              <a:t>Der Kampf gegen Armut,</a:t>
            </a:r>
            <a:r>
              <a:rPr kumimoji="0" lang="fr-CH" sz="2400" i="0" u="none" strike="noStrike" kern="0" cap="none" spc="0" normalizeH="0" baseline="0" noProof="0" dirty="0">
                <a:ln>
                  <a:noFill/>
                </a:ln>
                <a:solidFill>
                  <a:srgbClr val="000000"/>
                </a:solidFill>
                <a:effectLst/>
                <a:uLnTx/>
                <a:uFillTx/>
                <a:latin typeface="Helvetica"/>
                <a:cs typeface="Helvetica"/>
                <a:sym typeface="Helvetica"/>
              </a:rPr>
              <a:t> vor allem jene von Kindern/Familien, ist eine politische Absicht, die zweifellos breit unterstützt wird.</a:t>
            </a:r>
            <a:endParaRPr kumimoji="0" lang="fr-CH" sz="2400" b="1" i="0" u="none" strike="noStrike" kern="0" cap="none" spc="0" normalizeH="0" baseline="0" noProof="0" dirty="0">
              <a:ln>
                <a:noFill/>
              </a:ln>
              <a:solidFill>
                <a:srgbClr val="000000"/>
              </a:solidFill>
              <a:effectLst/>
              <a:uLnTx/>
              <a:uFillTx/>
              <a:latin typeface="Helvetica"/>
              <a:cs typeface="Helvetica"/>
              <a:sym typeface="Helvetica"/>
            </a:endParaRPr>
          </a:p>
          <a:p>
            <a:pPr marL="285750" marR="0" lvl="0" indent="-285750" algn="l" defTabSz="914400" rtl="0" eaLnBrk="1" fontAlgn="auto" latinLnBrk="0" hangingPunct="0">
              <a:lnSpc>
                <a:spcPct val="100000"/>
              </a:lnSpc>
              <a:spcBef>
                <a:spcPts val="0"/>
              </a:spcBef>
              <a:spcAft>
                <a:spcPts val="0"/>
              </a:spcAft>
              <a:buClrTx/>
              <a:buSzTx/>
              <a:buFont typeface="Wingdings" panose="05000000000000000000" pitchFamily="2" charset="2"/>
              <a:buChar char="§"/>
              <a:tabLst/>
              <a:defRPr/>
            </a:pPr>
            <a:endParaRPr lang="fr-CH" sz="2400" baseline="0" dirty="0">
              <a:latin typeface="Helvetica"/>
              <a:cs typeface="Helvetica"/>
            </a:endParaRPr>
          </a:p>
          <a:p>
            <a:pPr marL="285750" marR="0" lvl="0" indent="-285750" algn="l" defTabSz="914400" rtl="0" eaLnBrk="1" fontAlgn="auto" latinLnBrk="0" hangingPunct="0">
              <a:lnSpc>
                <a:spcPct val="100000"/>
              </a:lnSpc>
              <a:spcBef>
                <a:spcPts val="0"/>
              </a:spcBef>
              <a:spcAft>
                <a:spcPts val="0"/>
              </a:spcAft>
              <a:buClrTx/>
              <a:buSzTx/>
              <a:buFont typeface="Wingdings" panose="05000000000000000000" pitchFamily="2" charset="2"/>
              <a:buChar char="§"/>
              <a:tabLst/>
              <a:defRPr/>
            </a:pPr>
            <a:r>
              <a:rPr kumimoji="0" lang="fr-CH" sz="2400" b="1" i="0" u="none" strike="noStrike" kern="0" cap="none" spc="0" normalizeH="0" noProof="0" dirty="0">
                <a:ln>
                  <a:noFill/>
                </a:ln>
                <a:solidFill>
                  <a:srgbClr val="000000"/>
                </a:solidFill>
                <a:effectLst/>
                <a:uLnTx/>
                <a:uFillTx/>
                <a:latin typeface="Helvetica"/>
                <a:cs typeface="Helvetica"/>
                <a:sym typeface="Helvetica"/>
              </a:rPr>
              <a:t>Prekarisierung und Armut bei Familien</a:t>
            </a:r>
            <a:endParaRPr kumimoji="0" lang="fr-CH" sz="2400" b="0" i="0" u="none" strike="noStrike" kern="0" cap="none" spc="0" normalizeH="0" noProof="0" dirty="0">
              <a:ln>
                <a:noFill/>
              </a:ln>
              <a:solidFill>
                <a:srgbClr val="000000"/>
              </a:solidFill>
              <a:effectLst/>
              <a:uLnTx/>
              <a:uFillTx/>
              <a:latin typeface="Helvetica"/>
              <a:cs typeface="Helvetica"/>
              <a:sym typeface="Helvetica"/>
            </a:endParaRPr>
          </a:p>
          <a:p>
            <a:pPr marL="285750" marR="0" lvl="0" indent="-285750" algn="l" defTabSz="914400" rtl="0" eaLnBrk="1" fontAlgn="auto" latinLnBrk="0" hangingPunct="0">
              <a:lnSpc>
                <a:spcPct val="100000"/>
              </a:lnSpc>
              <a:spcBef>
                <a:spcPts val="0"/>
              </a:spcBef>
              <a:spcAft>
                <a:spcPts val="0"/>
              </a:spcAft>
              <a:buClrTx/>
              <a:buSzTx/>
              <a:buFont typeface="Wingdings" panose="05000000000000000000" pitchFamily="2" charset="2"/>
              <a:buChar char="§"/>
              <a:tabLst/>
              <a:defRPr/>
            </a:pPr>
            <a:endParaRPr kumimoji="0" lang="fr-CH" sz="2400" b="0" i="0" u="none" strike="noStrike" kern="0" cap="none" spc="0" normalizeH="0" noProof="0" dirty="0">
              <a:ln>
                <a:noFill/>
              </a:ln>
              <a:solidFill>
                <a:srgbClr val="000000"/>
              </a:solidFill>
              <a:effectLst/>
              <a:uLnTx/>
              <a:uFillTx/>
              <a:latin typeface="Helvetica"/>
              <a:cs typeface="Helvetica"/>
              <a:sym typeface="Helvetica"/>
            </a:endParaRPr>
          </a:p>
          <a:p>
            <a:pPr marL="941388" lvl="1" indent="-674688">
              <a:buFont typeface="Wingdings" panose="05000000000000000000" pitchFamily="2" charset="2"/>
              <a:buChar char="ü"/>
              <a:tabLst>
                <a:tab pos="882650" algn="l"/>
              </a:tabLst>
              <a:defRPr/>
            </a:pPr>
            <a:r>
              <a:rPr kumimoji="0" lang="fr-CH" sz="2400" b="0" i="0" u="none" strike="noStrike" kern="0" cap="none" spc="0" normalizeH="0" noProof="0" dirty="0">
                <a:ln>
                  <a:noFill/>
                </a:ln>
                <a:solidFill>
                  <a:srgbClr val="000000"/>
                </a:solidFill>
                <a:effectLst/>
                <a:uLnTx/>
                <a:uFillTx/>
                <a:latin typeface="Helvetica"/>
                <a:cs typeface="Helvetica"/>
                <a:sym typeface="Helvetica"/>
              </a:rPr>
              <a:t>Vielfältige Realitäten (Veränderung der Familienmodelle)</a:t>
            </a:r>
          </a:p>
          <a:p>
            <a:pPr marL="941388" lvl="1" indent="-674688">
              <a:buFont typeface="Wingdings" panose="05000000000000000000" pitchFamily="2" charset="2"/>
              <a:buChar char="ü"/>
              <a:tabLst>
                <a:tab pos="882650" algn="l"/>
              </a:tabLst>
              <a:defRPr/>
            </a:pPr>
            <a:r>
              <a:rPr lang="fr-CH" sz="2400" dirty="0">
                <a:latin typeface="Helvetica"/>
                <a:cs typeface="Helvetica"/>
              </a:rPr>
              <a:t>Studien/Statistiken geben diese Vielfalt und die damit verbundenen Herausforderungen nicht unbedingt wieder</a:t>
            </a:r>
          </a:p>
          <a:p>
            <a:pPr marL="941388" lvl="1" indent="-674688">
              <a:buFont typeface="Wingdings" panose="05000000000000000000" pitchFamily="2" charset="2"/>
              <a:buChar char="ü"/>
              <a:tabLst>
                <a:tab pos="882650" algn="l"/>
              </a:tabLst>
              <a:defRPr/>
            </a:pPr>
            <a:r>
              <a:rPr lang="fr-CH" sz="2400" baseline="0" dirty="0">
                <a:latin typeface="Helvetica"/>
                <a:cs typeface="Helvetica"/>
              </a:rPr>
              <a:t>Zeitliche Diskrepanz zwischen den Ergebnissen statistischer Studien und den getroffenen Massnahmen</a:t>
            </a:r>
          </a:p>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fr-CH" sz="2400" b="0" i="0" u="none" strike="noStrike" kern="0" cap="none" spc="0" normalizeH="0" baseline="0" noProof="0" dirty="0">
              <a:ln>
                <a:noFill/>
              </a:ln>
              <a:solidFill>
                <a:srgbClr val="000000"/>
              </a:solidFill>
              <a:effectLst/>
              <a:uLnTx/>
              <a:uFillTx/>
              <a:latin typeface="Helvetica"/>
              <a:cs typeface="Helvetica"/>
              <a:sym typeface="Helvetica"/>
            </a:endParaRPr>
          </a:p>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fr-CH" sz="1800" b="0" i="0" u="none" strike="noStrike" kern="0" cap="none" spc="0" normalizeH="0" baseline="0" noProof="0" dirty="0">
              <a:ln>
                <a:noFill/>
              </a:ln>
              <a:solidFill>
                <a:srgbClr val="000000"/>
              </a:solidFill>
              <a:effectLst/>
              <a:uLnTx/>
              <a:uFillTx/>
              <a:latin typeface="Helvetica"/>
              <a:ea typeface="+mn-ea"/>
              <a:cs typeface="Helvetica"/>
              <a:sym typeface="Helvetica"/>
            </a:endParaRPr>
          </a:p>
        </p:txBody>
      </p:sp>
    </p:spTree>
    <p:extLst>
      <p:ext uri="{BB962C8B-B14F-4D97-AF65-F5344CB8AC3E}">
        <p14:creationId xmlns:p14="http://schemas.microsoft.com/office/powerpoint/2010/main" val="3824773126"/>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0465" y="248795"/>
            <a:ext cx="11560180" cy="328941"/>
          </a:xfrm>
        </p:spPr>
        <p:txBody>
          <a:bodyPr>
            <a:noAutofit/>
          </a:bodyPr>
          <a:lstStyle/>
          <a:p>
            <a:pPr marL="534988" indent="-534988"/>
            <a:br>
              <a:rPr lang="fr-CH" sz="3600" dirty="0"/>
            </a:br>
            <a:r>
              <a:rPr lang="fr-CH" sz="3200" b="1" dirty="0">
                <a:solidFill>
                  <a:srgbClr val="75BDA7">
                    <a:lumMod val="75000"/>
                  </a:srgbClr>
                </a:solidFill>
              </a:rPr>
              <a:t>1. Einleitung</a:t>
            </a:r>
          </a:p>
        </p:txBody>
      </p:sp>
      <p:sp>
        <p:nvSpPr>
          <p:cNvPr id="4" name="Espace réservé du numéro de diapositive 3"/>
          <p:cNvSpPr>
            <a:spLocks noGrp="1"/>
          </p:cNvSpPr>
          <p:nvPr>
            <p:ph type="sldNum" sz="quarter" idx="2"/>
          </p:nvPr>
        </p:nvSpPr>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lang="fr-CH" sz="1200" b="0" i="0" u="none" strike="noStrike" kern="0" cap="none" spc="0" normalizeH="0" baseline="0" noProof="0" smtClean="0">
                <a:ln>
                  <a:noFill/>
                </a:ln>
                <a:solidFill>
                  <a:srgbClr val="888888"/>
                </a:solidFill>
                <a:effectLst/>
                <a:uLnTx/>
                <a:uFillTx/>
                <a:latin typeface="Arial"/>
                <a:cs typeface="Arial"/>
                <a:sym typeface="Arial"/>
              </a:rPr>
              <a:pPr marL="0" marR="0" lvl="0" indent="0" algn="r" defTabSz="914400" rtl="0" eaLnBrk="1" fontAlgn="auto" latinLnBrk="0" hangingPunct="0">
                <a:lnSpc>
                  <a:spcPct val="100000"/>
                </a:lnSpc>
                <a:spcBef>
                  <a:spcPts val="0"/>
                </a:spcBef>
                <a:spcAft>
                  <a:spcPts val="0"/>
                </a:spcAft>
                <a:buClrTx/>
                <a:buSzTx/>
                <a:buFontTx/>
                <a:buNone/>
                <a:tabLst/>
                <a:defRPr/>
              </a:pPr>
              <a:t>4</a:t>
            </a:fld>
            <a:endParaRPr kumimoji="0" lang="fr-CH" sz="1200" b="0" i="0" u="none" strike="noStrike" kern="0" cap="none" spc="0" normalizeH="0" baseline="0" noProof="0">
              <a:ln>
                <a:noFill/>
              </a:ln>
              <a:solidFill>
                <a:srgbClr val="888888"/>
              </a:solidFill>
              <a:effectLst/>
              <a:uLnTx/>
              <a:uFillTx/>
              <a:latin typeface="Arial"/>
              <a:cs typeface="Arial"/>
              <a:sym typeface="Arial"/>
            </a:endParaRPr>
          </a:p>
        </p:txBody>
      </p:sp>
      <p:sp>
        <p:nvSpPr>
          <p:cNvPr id="3" name="Rectangle 1"/>
          <p:cNvSpPr>
            <a:spLocks noChangeArrowheads="1"/>
          </p:cNvSpPr>
          <p:nvPr/>
        </p:nvSpPr>
        <p:spPr bwMode="auto">
          <a:xfrm>
            <a:off x="0" y="43934"/>
            <a:ext cx="2487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altLang="fr-FR" sz="1800" b="0" i="0" u="none" strike="noStrike" kern="0" cap="none" spc="0" normalizeH="0" baseline="0" noProof="0" dirty="0">
                <a:ln>
                  <a:noFill/>
                </a:ln>
                <a:solidFill>
                  <a:srgbClr val="000000"/>
                </a:solidFill>
                <a:effectLst/>
                <a:uLnTx/>
                <a:uFillTx/>
                <a:latin typeface="Arial" panose="020B0604020202020204" pitchFamily="34" charset="0"/>
                <a:cs typeface="Helvetica"/>
                <a:sym typeface="Helvetica"/>
              </a:rPr>
              <a:t> </a:t>
            </a:r>
          </a:p>
        </p:txBody>
      </p:sp>
      <p:sp>
        <p:nvSpPr>
          <p:cNvPr id="14" name="ZoneTexte 13"/>
          <p:cNvSpPr txBox="1"/>
          <p:nvPr/>
        </p:nvSpPr>
        <p:spPr>
          <a:xfrm>
            <a:off x="685347" y="782597"/>
            <a:ext cx="10564853" cy="64978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R="0" lvl="0" algn="l" defTabSz="914400" rtl="0" eaLnBrk="1" fontAlgn="auto" latinLnBrk="0" hangingPunct="0">
              <a:lnSpc>
                <a:spcPct val="100000"/>
              </a:lnSpc>
              <a:spcBef>
                <a:spcPts val="0"/>
              </a:spcBef>
              <a:spcAft>
                <a:spcPts val="0"/>
              </a:spcAft>
              <a:buClrTx/>
              <a:buSzTx/>
              <a:tabLst/>
              <a:defRPr/>
            </a:pPr>
            <a:endParaRPr lang="fr-CH" sz="2400" baseline="0" dirty="0">
              <a:latin typeface="Helvetica"/>
              <a:cs typeface="Helvetica"/>
            </a:endParaRPr>
          </a:p>
          <a:p>
            <a:pPr marL="285750" marR="0" lvl="0" indent="-285750" algn="l" defTabSz="914400" rtl="0" eaLnBrk="1" fontAlgn="auto" latinLnBrk="0" hangingPunct="0">
              <a:lnSpc>
                <a:spcPct val="100000"/>
              </a:lnSpc>
              <a:spcBef>
                <a:spcPts val="0"/>
              </a:spcBef>
              <a:spcAft>
                <a:spcPts val="0"/>
              </a:spcAft>
              <a:buClrTx/>
              <a:buSzTx/>
              <a:buFont typeface="Wingdings" panose="05000000000000000000" pitchFamily="2" charset="2"/>
              <a:buChar char="§"/>
              <a:tabLst/>
              <a:defRPr/>
            </a:pPr>
            <a:r>
              <a:rPr lang="fr-CH" sz="2400" b="1" dirty="0">
                <a:latin typeface="Helvetica"/>
                <a:cs typeface="Helvetica"/>
              </a:rPr>
              <a:t>Aktuelle Gegebenheiten im Kanton Neuenburg (2024)</a:t>
            </a:r>
          </a:p>
          <a:p>
            <a:pPr marR="0" lvl="0" algn="l" defTabSz="914400" rtl="0" eaLnBrk="1" fontAlgn="auto" latinLnBrk="0" hangingPunct="0">
              <a:lnSpc>
                <a:spcPct val="100000"/>
              </a:lnSpc>
              <a:spcBef>
                <a:spcPts val="0"/>
              </a:spcBef>
              <a:spcAft>
                <a:spcPts val="0"/>
              </a:spcAft>
              <a:buClrTx/>
              <a:buSzTx/>
              <a:tabLst/>
              <a:defRPr/>
            </a:pPr>
            <a:endParaRPr lang="fr-CH" dirty="0">
              <a:latin typeface="Helvetica"/>
              <a:cs typeface="Helvetica"/>
            </a:endParaRPr>
          </a:p>
          <a:p>
            <a:pPr marL="263525">
              <a:defRPr/>
            </a:pPr>
            <a:r>
              <a:rPr lang="de-CH" sz="2400"/>
              <a:t>Veröffentlichung des </a:t>
            </a:r>
            <a:r>
              <a:rPr lang="de-CH" sz="2400">
                <a:hlinkClick r:id="rId3"/>
              </a:rPr>
              <a:t>Sozialberichts 2023</a:t>
            </a:r>
            <a:r>
              <a:rPr lang="de-CH" sz="2400"/>
              <a:t> (Überblick über die Entwicklung der bedarfsabhängigen Sozialleistungen im Kanton, der alle zwei Jahre publiziert wird, einschliesslich eines Berichts über das Ausmass und die Entwicklung der Armut in der Ausgabe 2023)</a:t>
            </a:r>
          </a:p>
          <a:p>
            <a:pPr marR="0" lvl="0" algn="l" defTabSz="914400" rtl="0" eaLnBrk="1" fontAlgn="auto" latinLnBrk="0" hangingPunct="0">
              <a:lnSpc>
                <a:spcPct val="100000"/>
              </a:lnSpc>
              <a:spcBef>
                <a:spcPts val="0"/>
              </a:spcBef>
              <a:spcAft>
                <a:spcPts val="0"/>
              </a:spcAft>
              <a:buClrTx/>
              <a:buSzTx/>
              <a:tabLst/>
              <a:defRPr/>
            </a:pPr>
            <a:endParaRPr lang="fr-CH" sz="2400" dirty="0">
              <a:latin typeface="Helvetica"/>
              <a:cs typeface="Helvetica"/>
            </a:endParaRPr>
          </a:p>
          <a:p>
            <a:pPr marL="263525" marR="0" lvl="0" algn="l" defTabSz="914400" rtl="0" eaLnBrk="1" fontAlgn="auto" latinLnBrk="0" hangingPunct="0">
              <a:lnSpc>
                <a:spcPct val="100000"/>
              </a:lnSpc>
              <a:spcBef>
                <a:spcPts val="0"/>
              </a:spcBef>
              <a:spcAft>
                <a:spcPts val="0"/>
              </a:spcAft>
              <a:buClrTx/>
              <a:buSzTx/>
              <a:tabLst/>
              <a:defRPr/>
            </a:pPr>
            <a:r>
              <a:rPr lang="fr-CH" sz="2400" dirty="0">
                <a:latin typeface="Helvetica"/>
                <a:cs typeface="Helvetica"/>
              </a:rPr>
              <a:t>Bericht des Staatsrates an den Grossen Rat (</a:t>
            </a:r>
            <a:r>
              <a:rPr lang="fr-CH" sz="2400" dirty="0">
                <a:latin typeface="Helvetica"/>
                <a:cs typeface="Helvetica"/>
                <a:hlinkClick r:id="rId4"/>
              </a:rPr>
              <a:t>Redéfinition des prestations sociales 3</a:t>
            </a:r>
            <a:r>
              <a:rPr lang="fr-CH" sz="2400" dirty="0">
                <a:latin typeface="Helvetica"/>
                <a:cs typeface="Helvetica"/>
              </a:rPr>
              <a:t>):</a:t>
            </a:r>
          </a:p>
          <a:p>
            <a:pPr marL="263525" marR="0" lvl="0" algn="l" defTabSz="914400" rtl="0" eaLnBrk="1" fontAlgn="auto" latinLnBrk="0" hangingPunct="0">
              <a:lnSpc>
                <a:spcPct val="100000"/>
              </a:lnSpc>
              <a:spcBef>
                <a:spcPts val="0"/>
              </a:spcBef>
              <a:spcAft>
                <a:spcPts val="0"/>
              </a:spcAft>
              <a:buClrTx/>
              <a:buSzTx/>
              <a:tabLst/>
              <a:defRPr/>
            </a:pPr>
            <a:endParaRPr lang="fr-CH" sz="2400" dirty="0">
              <a:latin typeface="Helvetica"/>
              <a:cs typeface="Helvetica"/>
            </a:endParaRPr>
          </a:p>
          <a:p>
            <a:pPr marL="549275" marR="0" lvl="0" indent="-285750" algn="l" defTabSz="914400" rtl="0" eaLnBrk="1" fontAlgn="auto" latinLnBrk="0" hangingPunct="0">
              <a:lnSpc>
                <a:spcPct val="100000"/>
              </a:lnSpc>
              <a:spcBef>
                <a:spcPts val="0"/>
              </a:spcBef>
              <a:spcAft>
                <a:spcPts val="0"/>
              </a:spcAft>
              <a:buClrTx/>
              <a:buSzTx/>
              <a:buFont typeface="Wingdings" panose="05000000000000000000" pitchFamily="2" charset="2"/>
              <a:buChar char="Ø"/>
              <a:tabLst/>
              <a:defRPr/>
            </a:pPr>
            <a:r>
              <a:rPr kumimoji="0" lang="fr-CH" sz="2400" b="0" i="0" u="none" strike="noStrike" kern="0" cap="none" spc="0" normalizeH="0" baseline="0" noProof="0" dirty="0">
                <a:ln>
                  <a:noFill/>
                </a:ln>
                <a:solidFill>
                  <a:srgbClr val="000000"/>
                </a:solidFill>
                <a:effectLst/>
                <a:uLnTx/>
                <a:uFillTx/>
                <a:latin typeface="Helvetica"/>
                <a:cs typeface="Helvetica"/>
                <a:sym typeface="Helvetica"/>
              </a:rPr>
              <a:t>Bilanz und Abschluss eines Zyklus von Reformen der bedarfsabhängigen Sozialleistungen</a:t>
            </a:r>
            <a:endParaRPr kumimoji="0" lang="fr-CH" sz="2400" b="0" i="0" u="none" strike="noStrike" kern="0" cap="none" spc="0" normalizeH="0" noProof="0" dirty="0">
              <a:ln>
                <a:noFill/>
              </a:ln>
              <a:solidFill>
                <a:srgbClr val="000000"/>
              </a:solidFill>
              <a:effectLst/>
              <a:uLnTx/>
              <a:uFillTx/>
              <a:latin typeface="Helvetica"/>
              <a:cs typeface="Helvetica"/>
              <a:sym typeface="Helvetica"/>
            </a:endParaRPr>
          </a:p>
          <a:p>
            <a:pPr marL="549275" marR="0" lvl="0" indent="-285750" algn="l" defTabSz="914400" rtl="0" eaLnBrk="1" fontAlgn="auto" latinLnBrk="0" hangingPunct="0">
              <a:lnSpc>
                <a:spcPct val="100000"/>
              </a:lnSpc>
              <a:spcBef>
                <a:spcPts val="0"/>
              </a:spcBef>
              <a:spcAft>
                <a:spcPts val="0"/>
              </a:spcAft>
              <a:buClrTx/>
              <a:buSzTx/>
              <a:buFont typeface="Wingdings" panose="05000000000000000000" pitchFamily="2" charset="2"/>
              <a:buChar char="Ø"/>
              <a:tabLst/>
              <a:defRPr/>
            </a:pPr>
            <a:r>
              <a:rPr lang="fr-CH" sz="2400" b="1" baseline="0" dirty="0">
                <a:solidFill>
                  <a:schemeClr val="accent3">
                    <a:lumMod val="75000"/>
                  </a:schemeClr>
                </a:solidFill>
                <a:latin typeface="Helvetica"/>
                <a:cs typeface="Helvetica"/>
              </a:rPr>
              <a:t>Verzicht auf die Entwicklung von Ergänzungsleistungen für Familien (FamEL / </a:t>
            </a:r>
            <a:r>
              <a:rPr lang="fr-CH" sz="2400" b="1" dirty="0">
                <a:solidFill>
                  <a:schemeClr val="accent3">
                    <a:lumMod val="75000"/>
                  </a:schemeClr>
                </a:solidFill>
                <a:latin typeface="Helvetica"/>
                <a:cs typeface="Helvetica"/>
              </a:rPr>
              <a:t>PC Familles)</a:t>
            </a:r>
          </a:p>
          <a:p>
            <a:pPr marL="549275" marR="0" lvl="0" indent="-285750" algn="l" defTabSz="914400" rtl="0" eaLnBrk="1" fontAlgn="auto" latinLnBrk="0" hangingPunct="0">
              <a:lnSpc>
                <a:spcPct val="100000"/>
              </a:lnSpc>
              <a:spcBef>
                <a:spcPts val="0"/>
              </a:spcBef>
              <a:spcAft>
                <a:spcPts val="0"/>
              </a:spcAft>
              <a:buClrTx/>
              <a:buSzTx/>
              <a:buFont typeface="Wingdings" panose="05000000000000000000" pitchFamily="2" charset="2"/>
              <a:buChar char="Ø"/>
              <a:tabLst/>
              <a:defRPr/>
            </a:pPr>
            <a:r>
              <a:rPr kumimoji="0" lang="fr-CH" sz="2400" b="1" i="0" u="none" strike="noStrike" kern="0" cap="none" spc="0" normalizeH="0" baseline="0" noProof="0" dirty="0">
                <a:ln>
                  <a:noFill/>
                </a:ln>
                <a:solidFill>
                  <a:schemeClr val="accent3">
                    <a:lumMod val="75000"/>
                  </a:schemeClr>
                </a:solidFill>
                <a:effectLst/>
                <a:uLnTx/>
                <a:uFillTx/>
                <a:latin typeface="Helvetica"/>
                <a:cs typeface="Helvetica"/>
                <a:sym typeface="Helvetica"/>
              </a:rPr>
              <a:t>Mobilisierung und Stärkung der bestehenden Instrumente</a:t>
            </a:r>
          </a:p>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fr-CH" sz="2400" b="0" i="0" u="none" strike="noStrike" kern="0" cap="none" spc="0" normalizeH="0" baseline="0" noProof="0" dirty="0">
              <a:ln>
                <a:noFill/>
              </a:ln>
              <a:solidFill>
                <a:srgbClr val="000000"/>
              </a:solidFill>
              <a:effectLst/>
              <a:uLnTx/>
              <a:uFillTx/>
              <a:latin typeface="Helvetica"/>
              <a:cs typeface="Helvetica"/>
              <a:sym typeface="Helvetica"/>
            </a:endParaRPr>
          </a:p>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fr-CH" sz="1800" b="0" i="0" u="none" strike="noStrike" kern="0" cap="none" spc="0" normalizeH="0" baseline="0" noProof="0" dirty="0">
              <a:ln>
                <a:noFill/>
              </a:ln>
              <a:solidFill>
                <a:srgbClr val="000000"/>
              </a:solidFill>
              <a:effectLst/>
              <a:uLnTx/>
              <a:uFillTx/>
              <a:latin typeface="Helvetica"/>
              <a:ea typeface="+mn-ea"/>
              <a:cs typeface="Helvetica"/>
              <a:sym typeface="Helvetica"/>
            </a:endParaRPr>
          </a:p>
        </p:txBody>
      </p:sp>
    </p:spTree>
    <p:extLst>
      <p:ext uri="{BB962C8B-B14F-4D97-AF65-F5344CB8AC3E}">
        <p14:creationId xmlns:p14="http://schemas.microsoft.com/office/powerpoint/2010/main" val="11213548"/>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199" y="346830"/>
            <a:ext cx="10515600" cy="826366"/>
          </a:xfrm>
        </p:spPr>
        <p:txBody>
          <a:bodyPr>
            <a:normAutofit/>
          </a:bodyPr>
          <a:lstStyle/>
          <a:p>
            <a:r>
              <a:rPr lang="fr-CH" sz="3200" b="1" dirty="0">
                <a:solidFill>
                  <a:schemeClr val="accent3">
                    <a:lumMod val="75000"/>
                  </a:schemeClr>
                </a:solidFill>
              </a:rPr>
              <a:t>2. Einige Feststellungen</a:t>
            </a:r>
          </a:p>
        </p:txBody>
      </p:sp>
      <p:sp>
        <p:nvSpPr>
          <p:cNvPr id="3" name="Espace réservé du texte 2"/>
          <p:cNvSpPr>
            <a:spLocks noGrp="1"/>
          </p:cNvSpPr>
          <p:nvPr>
            <p:ph type="body" idx="1"/>
          </p:nvPr>
        </p:nvSpPr>
        <p:spPr>
          <a:xfrm>
            <a:off x="838199" y="1339273"/>
            <a:ext cx="10655461" cy="5067514"/>
          </a:xfrm>
        </p:spPr>
        <p:txBody>
          <a:bodyPr>
            <a:normAutofit/>
          </a:bodyPr>
          <a:lstStyle/>
          <a:p>
            <a:pPr marL="0" indent="0">
              <a:spcAft>
                <a:spcPts val="1200"/>
              </a:spcAft>
              <a:buNone/>
            </a:pPr>
            <a:r>
              <a:rPr lang="fr-CH" sz="2600" b="1" u="sng" dirty="0">
                <a:solidFill>
                  <a:schemeClr val="tx1"/>
                </a:solidFill>
              </a:rPr>
              <a:t>Risiko der relativen Armut</a:t>
            </a:r>
            <a:endParaRPr lang="fr-CH" sz="2600" b="1" dirty="0">
              <a:solidFill>
                <a:schemeClr val="tx1"/>
              </a:solidFill>
            </a:endParaRPr>
          </a:p>
          <a:p>
            <a:pPr marL="0" indent="0">
              <a:spcAft>
                <a:spcPts val="1200"/>
              </a:spcAft>
              <a:buNone/>
            </a:pPr>
            <a:r>
              <a:rPr lang="fr-CH" sz="2400" b="1" dirty="0">
                <a:solidFill>
                  <a:schemeClr val="tx1"/>
                </a:solidFill>
              </a:rPr>
              <a:t>Im Jahr 2021</a:t>
            </a:r>
            <a:r>
              <a:rPr lang="fr-CH" sz="2400" dirty="0">
                <a:solidFill>
                  <a:schemeClr val="tx1"/>
                </a:solidFill>
              </a:rPr>
              <a:t> lebten 25’319 Personen, d. h. </a:t>
            </a:r>
            <a:r>
              <a:rPr lang="fr-CH" sz="2400" dirty="0">
                <a:solidFill>
                  <a:srgbClr val="FF0000"/>
                </a:solidFill>
              </a:rPr>
              <a:t>14,9 %</a:t>
            </a:r>
            <a:r>
              <a:rPr lang="fr-CH" sz="2400" dirty="0">
                <a:solidFill>
                  <a:schemeClr val="tx1"/>
                </a:solidFill>
              </a:rPr>
              <a:t> der Bevölkerung, </a:t>
            </a:r>
            <a:r>
              <a:rPr lang="fr-CH" sz="2400" b="1" dirty="0">
                <a:solidFill>
                  <a:schemeClr val="accent3">
                    <a:lumMod val="75000"/>
                  </a:schemeClr>
                </a:solidFill>
              </a:rPr>
              <a:t>unter der relativen Armutsgrenze</a:t>
            </a:r>
            <a:r>
              <a:rPr lang="fr-CH" sz="2400" dirty="0">
                <a:solidFill>
                  <a:schemeClr val="tx1"/>
                </a:solidFill>
              </a:rPr>
              <a:t> (2017: 14,2 %; 2010: 11,5 %).</a:t>
            </a:r>
          </a:p>
          <a:p>
            <a:pPr marL="5962650" indent="1588">
              <a:buNone/>
              <a:tabLst>
                <a:tab pos="5919788" algn="l"/>
              </a:tabLst>
            </a:pPr>
            <a:r>
              <a:rPr lang="fr-CH" dirty="0">
                <a:solidFill>
                  <a:schemeClr val="tx1"/>
                </a:solidFill>
              </a:rPr>
              <a:t> 	</a:t>
            </a:r>
            <a:r>
              <a:rPr lang="fr-CH" sz="2400" dirty="0">
                <a:solidFill>
                  <a:schemeClr val="tx1"/>
                </a:solidFill>
              </a:rPr>
              <a:t>			</a:t>
            </a:r>
          </a:p>
          <a:p>
            <a:pPr marL="5956300" indent="0">
              <a:buNone/>
            </a:pPr>
            <a:r>
              <a:rPr lang="fr-CH" sz="2400" dirty="0">
                <a:solidFill>
                  <a:schemeClr val="tx1"/>
                </a:solidFill>
              </a:rPr>
              <a:t>Dieser Anteil beträgt </a:t>
            </a:r>
          </a:p>
          <a:p>
            <a:pPr marL="6299200" indent="-342900">
              <a:buFont typeface="Symbol" pitchFamily="2" charset="2"/>
              <a:buChar char="-"/>
            </a:pPr>
            <a:r>
              <a:rPr lang="fr-CH" sz="2400" dirty="0">
                <a:solidFill>
                  <a:schemeClr val="tx1"/>
                </a:solidFill>
              </a:rPr>
              <a:t>bei </a:t>
            </a:r>
            <a:r>
              <a:rPr lang="fr-CH" sz="2400" dirty="0"/>
              <a:t>Einelternfamilien </a:t>
            </a:r>
            <a:r>
              <a:rPr lang="fr-CH" sz="2400" dirty="0">
                <a:solidFill>
                  <a:srgbClr val="FF0000"/>
                </a:solidFill>
              </a:rPr>
              <a:t>30,8 % </a:t>
            </a:r>
            <a:r>
              <a:rPr lang="fr-CH" sz="2400" dirty="0">
                <a:solidFill>
                  <a:schemeClr val="tx1"/>
                </a:solidFill>
              </a:rPr>
              <a:t>und</a:t>
            </a:r>
            <a:endParaRPr lang="fr-CH" sz="2400" dirty="0"/>
          </a:p>
          <a:p>
            <a:pPr marL="6299200" indent="-342900">
              <a:buFont typeface="Symbol" pitchFamily="2" charset="2"/>
              <a:buChar char="-"/>
            </a:pPr>
            <a:r>
              <a:rPr lang="fr-CH" sz="2400" dirty="0"/>
              <a:t>bei Familien mit zwei Eltern-teilen und 3 oder mehr Kindern </a:t>
            </a:r>
            <a:r>
              <a:rPr lang="fr-CH" sz="2400" dirty="0">
                <a:solidFill>
                  <a:srgbClr val="FF0000"/>
                </a:solidFill>
              </a:rPr>
              <a:t>27,4 %</a:t>
            </a:r>
            <a:r>
              <a:rPr lang="fr-CH" sz="2400" dirty="0"/>
              <a:t>.</a:t>
            </a:r>
          </a:p>
          <a:p>
            <a:endParaRPr lang="fr-CH" sz="2400" dirty="0"/>
          </a:p>
          <a:p>
            <a:pPr marL="0" indent="0">
              <a:spcAft>
                <a:spcPts val="1200"/>
              </a:spcAft>
              <a:buNone/>
            </a:pPr>
            <a:endParaRPr lang="fr-CH" sz="2600" dirty="0">
              <a:solidFill>
                <a:schemeClr val="tx1"/>
              </a:solidFill>
            </a:endParaRPr>
          </a:p>
        </p:txBody>
      </p:sp>
      <p:sp>
        <p:nvSpPr>
          <p:cNvPr id="4" name="Espace réservé du numéro de diapositive 3"/>
          <p:cNvSpPr>
            <a:spLocks noGrp="1"/>
          </p:cNvSpPr>
          <p:nvPr>
            <p:ph type="sldNum" sz="quarter" idx="2"/>
          </p:nvPr>
        </p:nvSpPr>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lang="fr-CH" sz="1200" b="0" i="0" u="none" strike="noStrike" kern="0" cap="none" spc="0" normalizeH="0" baseline="0" noProof="0" smtClean="0">
                <a:ln>
                  <a:noFill/>
                </a:ln>
                <a:solidFill>
                  <a:srgbClr val="888888"/>
                </a:solidFill>
                <a:effectLst/>
                <a:uLnTx/>
                <a:uFillTx/>
                <a:latin typeface="Arial"/>
                <a:cs typeface="Arial"/>
                <a:sym typeface="Arial"/>
              </a:rPr>
              <a:pPr marL="0" marR="0" lvl="0" indent="0" algn="r" defTabSz="914400" rtl="0" eaLnBrk="1" fontAlgn="auto" latinLnBrk="0" hangingPunct="0">
                <a:lnSpc>
                  <a:spcPct val="100000"/>
                </a:lnSpc>
                <a:spcBef>
                  <a:spcPts val="0"/>
                </a:spcBef>
                <a:spcAft>
                  <a:spcPts val="0"/>
                </a:spcAft>
                <a:buClrTx/>
                <a:buSzTx/>
                <a:buFontTx/>
                <a:buNone/>
                <a:tabLst/>
                <a:defRPr/>
              </a:pPr>
              <a:t>5</a:t>
            </a:fld>
            <a:endParaRPr kumimoji="0" lang="fr-CH" sz="1200" b="0" i="0" u="none" strike="noStrike" kern="0" cap="none" spc="0" normalizeH="0" baseline="0" noProof="0">
              <a:ln>
                <a:noFill/>
              </a:ln>
              <a:solidFill>
                <a:srgbClr val="888888"/>
              </a:solidFill>
              <a:effectLst/>
              <a:uLnTx/>
              <a:uFillTx/>
              <a:latin typeface="Arial"/>
              <a:cs typeface="Arial"/>
              <a:sym typeface="Arial"/>
            </a:endParaRPr>
          </a:p>
        </p:txBody>
      </p:sp>
      <p:pic>
        <p:nvPicPr>
          <p:cNvPr id="5" name="Image 4"/>
          <p:cNvPicPr/>
          <p:nvPr/>
        </p:nvPicPr>
        <p:blipFill>
          <a:blip r:embed="rId3"/>
          <a:stretch>
            <a:fillRect/>
          </a:stretch>
        </p:blipFill>
        <p:spPr>
          <a:xfrm>
            <a:off x="1066800" y="2851129"/>
            <a:ext cx="5544185" cy="3721735"/>
          </a:xfrm>
          <a:prstGeom prst="rect">
            <a:avLst/>
          </a:prstGeom>
        </p:spPr>
      </p:pic>
    </p:spTree>
    <p:extLst>
      <p:ext uri="{BB962C8B-B14F-4D97-AF65-F5344CB8AC3E}">
        <p14:creationId xmlns:p14="http://schemas.microsoft.com/office/powerpoint/2010/main" val="2417391878"/>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6"/>
            <a:ext cx="10515600" cy="826366"/>
          </a:xfrm>
        </p:spPr>
        <p:txBody>
          <a:bodyPr>
            <a:normAutofit/>
          </a:bodyPr>
          <a:lstStyle/>
          <a:p>
            <a:r>
              <a:rPr lang="fr-CH" sz="3200" b="1" dirty="0">
                <a:solidFill>
                  <a:srgbClr val="75BDA7">
                    <a:lumMod val="75000"/>
                  </a:srgbClr>
                </a:solidFill>
              </a:rPr>
              <a:t>2. </a:t>
            </a:r>
            <a:r>
              <a:rPr lang="fr-CH" sz="3200" b="1" dirty="0">
                <a:solidFill>
                  <a:schemeClr val="accent3">
                    <a:lumMod val="75000"/>
                  </a:schemeClr>
                </a:solidFill>
              </a:rPr>
              <a:t>Einige Feststellungen</a:t>
            </a:r>
            <a:endParaRPr lang="fr-CH" sz="3200" dirty="0"/>
          </a:p>
        </p:txBody>
      </p:sp>
      <p:sp>
        <p:nvSpPr>
          <p:cNvPr id="3" name="Espace réservé du texte 2"/>
          <p:cNvSpPr>
            <a:spLocks noGrp="1"/>
          </p:cNvSpPr>
          <p:nvPr>
            <p:ph type="body" idx="1"/>
          </p:nvPr>
        </p:nvSpPr>
        <p:spPr>
          <a:xfrm>
            <a:off x="838200" y="1339273"/>
            <a:ext cx="10515600" cy="5135418"/>
          </a:xfrm>
        </p:spPr>
        <p:txBody>
          <a:bodyPr>
            <a:normAutofit/>
          </a:bodyPr>
          <a:lstStyle/>
          <a:p>
            <a:pPr marL="0" indent="0">
              <a:spcAft>
                <a:spcPts val="1200"/>
              </a:spcAft>
              <a:buNone/>
            </a:pPr>
            <a:r>
              <a:rPr lang="fr-CH" sz="2600" b="1" u="sng" dirty="0">
                <a:solidFill>
                  <a:schemeClr val="tx1"/>
                </a:solidFill>
              </a:rPr>
              <a:t>Armut, Inflation und Gewicht der laufenden Ausgaben</a:t>
            </a:r>
            <a:r>
              <a:rPr lang="fr-CH" sz="2600" b="1" dirty="0">
                <a:solidFill>
                  <a:schemeClr val="tx1"/>
                </a:solidFill>
              </a:rPr>
              <a:t> </a:t>
            </a:r>
          </a:p>
          <a:p>
            <a:pPr marL="0" indent="0">
              <a:spcAft>
                <a:spcPts val="1200"/>
              </a:spcAft>
              <a:buNone/>
            </a:pPr>
            <a:r>
              <a:rPr lang="fr-CH" dirty="0">
                <a:solidFill>
                  <a:schemeClr val="tx1"/>
                </a:solidFill>
              </a:rPr>
              <a:t>Eine Studie der FH Bern von Mai 2024 (6 Kantone)				</a:t>
            </a:r>
            <a:endParaRPr lang="fr-CH" sz="2600" dirty="0">
              <a:solidFill>
                <a:schemeClr val="tx1"/>
              </a:solidFill>
            </a:endParaRPr>
          </a:p>
        </p:txBody>
      </p:sp>
      <p:sp>
        <p:nvSpPr>
          <p:cNvPr id="4" name="Espace réservé du numéro de diapositive 3"/>
          <p:cNvSpPr>
            <a:spLocks noGrp="1"/>
          </p:cNvSpPr>
          <p:nvPr>
            <p:ph type="sldNum" sz="quarter" idx="2"/>
          </p:nvPr>
        </p:nvSpPr>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lang="fr-CH" sz="1200" b="0" i="0" u="none" strike="noStrike" kern="0" cap="none" spc="0" normalizeH="0" baseline="0" noProof="0" smtClean="0">
                <a:ln>
                  <a:noFill/>
                </a:ln>
                <a:solidFill>
                  <a:srgbClr val="888888"/>
                </a:solidFill>
                <a:effectLst/>
                <a:uLnTx/>
                <a:uFillTx/>
                <a:latin typeface="Arial"/>
                <a:cs typeface="Arial"/>
                <a:sym typeface="Arial"/>
              </a:rPr>
              <a:pPr marL="0" marR="0" lvl="0" indent="0" algn="r" defTabSz="914400" rtl="0" eaLnBrk="1" fontAlgn="auto" latinLnBrk="0" hangingPunct="0">
                <a:lnSpc>
                  <a:spcPct val="100000"/>
                </a:lnSpc>
                <a:spcBef>
                  <a:spcPts val="0"/>
                </a:spcBef>
                <a:spcAft>
                  <a:spcPts val="0"/>
                </a:spcAft>
                <a:buClrTx/>
                <a:buSzTx/>
                <a:buFontTx/>
                <a:buNone/>
                <a:tabLst/>
                <a:defRPr/>
              </a:pPr>
              <a:t>6</a:t>
            </a:fld>
            <a:endParaRPr kumimoji="0" lang="fr-CH" sz="1200" b="0" i="0" u="none" strike="noStrike" kern="0" cap="none" spc="0" normalizeH="0" baseline="0" noProof="0">
              <a:ln>
                <a:noFill/>
              </a:ln>
              <a:solidFill>
                <a:srgbClr val="888888"/>
              </a:solidFill>
              <a:effectLst/>
              <a:uLnTx/>
              <a:uFillTx/>
              <a:latin typeface="Arial"/>
              <a:cs typeface="Arial"/>
              <a:sym typeface="Arial"/>
            </a:endParaRPr>
          </a:p>
        </p:txBody>
      </p:sp>
      <p:pic>
        <p:nvPicPr>
          <p:cNvPr id="7" name="Image 6"/>
          <p:cNvPicPr/>
          <p:nvPr/>
        </p:nvPicPr>
        <p:blipFill>
          <a:blip r:embed="rId3"/>
          <a:stretch>
            <a:fillRect/>
          </a:stretch>
        </p:blipFill>
        <p:spPr>
          <a:xfrm>
            <a:off x="838199" y="2452255"/>
            <a:ext cx="9137073" cy="4294909"/>
          </a:xfrm>
          <a:prstGeom prst="rect">
            <a:avLst/>
          </a:prstGeom>
        </p:spPr>
      </p:pic>
    </p:spTree>
    <p:extLst>
      <p:ext uri="{BB962C8B-B14F-4D97-AF65-F5344CB8AC3E}">
        <p14:creationId xmlns:p14="http://schemas.microsoft.com/office/powerpoint/2010/main" val="1909340107"/>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57847"/>
            <a:ext cx="10515600" cy="973333"/>
          </a:xfrm>
        </p:spPr>
        <p:txBody>
          <a:bodyPr>
            <a:normAutofit/>
          </a:bodyPr>
          <a:lstStyle/>
          <a:p>
            <a:r>
              <a:rPr lang="fr-CH" sz="3200" b="1" dirty="0">
                <a:solidFill>
                  <a:srgbClr val="75BDA7">
                    <a:lumMod val="75000"/>
                  </a:srgbClr>
                </a:solidFill>
              </a:rPr>
              <a:t>3. Mehrdimensionale Massnahmen für Familien</a:t>
            </a:r>
          </a:p>
        </p:txBody>
      </p:sp>
      <p:sp>
        <p:nvSpPr>
          <p:cNvPr id="4" name="Espace réservé du numéro de diapositive 3"/>
          <p:cNvSpPr>
            <a:spLocks noGrp="1"/>
          </p:cNvSpPr>
          <p:nvPr>
            <p:ph type="sldNum" sz="quarter" idx="2"/>
          </p:nvPr>
        </p:nvSpPr>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lang="fr-CH" sz="1200" b="0" i="0" u="none" strike="noStrike" kern="0" cap="none" spc="0" normalizeH="0" baseline="0" noProof="0" smtClean="0">
                <a:ln>
                  <a:noFill/>
                </a:ln>
                <a:solidFill>
                  <a:srgbClr val="888888"/>
                </a:solidFill>
                <a:effectLst/>
                <a:uLnTx/>
                <a:uFillTx/>
                <a:latin typeface="Arial"/>
                <a:cs typeface="Arial"/>
                <a:sym typeface="Arial"/>
              </a:rPr>
              <a:pPr marL="0" marR="0" lvl="0" indent="0" algn="r" defTabSz="914400" rtl="0" eaLnBrk="1" fontAlgn="auto" latinLnBrk="0" hangingPunct="0">
                <a:lnSpc>
                  <a:spcPct val="100000"/>
                </a:lnSpc>
                <a:spcBef>
                  <a:spcPts val="0"/>
                </a:spcBef>
                <a:spcAft>
                  <a:spcPts val="0"/>
                </a:spcAft>
                <a:buClrTx/>
                <a:buSzTx/>
                <a:buFontTx/>
                <a:buNone/>
                <a:tabLst/>
                <a:defRPr/>
              </a:pPr>
              <a:t>7</a:t>
            </a:fld>
            <a:endParaRPr kumimoji="0" lang="fr-CH" sz="1200" b="0" i="0" u="none" strike="noStrike" kern="0" cap="none" spc="0" normalizeH="0" baseline="0" noProof="0">
              <a:ln>
                <a:noFill/>
              </a:ln>
              <a:solidFill>
                <a:srgbClr val="888888"/>
              </a:solidFill>
              <a:effectLst/>
              <a:uLnTx/>
              <a:uFillTx/>
              <a:latin typeface="Arial"/>
              <a:cs typeface="Arial"/>
              <a:sym typeface="Arial"/>
            </a:endParaRPr>
          </a:p>
        </p:txBody>
      </p:sp>
      <p:graphicFrame>
        <p:nvGraphicFramePr>
          <p:cNvPr id="9" name="Diagramme 8"/>
          <p:cNvGraphicFramePr/>
          <p:nvPr>
            <p:extLst>
              <p:ext uri="{D42A27DB-BD31-4B8C-83A1-F6EECF244321}">
                <p14:modId xmlns:p14="http://schemas.microsoft.com/office/powerpoint/2010/main" val="3753240390"/>
              </p:ext>
            </p:extLst>
          </p:nvPr>
        </p:nvGraphicFramePr>
        <p:xfrm>
          <a:off x="2202795" y="1656565"/>
          <a:ext cx="7786410" cy="48030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ZoneTexte 14"/>
          <p:cNvSpPr txBox="1"/>
          <p:nvPr/>
        </p:nvSpPr>
        <p:spPr>
          <a:xfrm>
            <a:off x="838200" y="1031180"/>
            <a:ext cx="10241280" cy="4616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lang="fr-CH" sz="2400" dirty="0">
                <a:latin typeface="Helvetica"/>
                <a:cs typeface="Helvetica"/>
              </a:rPr>
              <a:t>Instrumente, die für familienpolitische Massnahmen zur Verfügung stehen</a:t>
            </a:r>
          </a:p>
        </p:txBody>
      </p:sp>
    </p:spTree>
    <p:extLst>
      <p:ext uri="{BB962C8B-B14F-4D97-AF65-F5344CB8AC3E}">
        <p14:creationId xmlns:p14="http://schemas.microsoft.com/office/powerpoint/2010/main" val="1465731706"/>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81050" y="82535"/>
            <a:ext cx="10515600" cy="973333"/>
          </a:xfrm>
        </p:spPr>
        <p:txBody>
          <a:bodyPr>
            <a:normAutofit/>
          </a:bodyPr>
          <a:lstStyle/>
          <a:p>
            <a:r>
              <a:rPr lang="fr-CH" sz="3200" b="1" dirty="0">
                <a:solidFill>
                  <a:srgbClr val="75BDA7">
                    <a:lumMod val="75000"/>
                  </a:srgbClr>
                </a:solidFill>
              </a:rPr>
              <a:t>3. Mehrdimensionale Massnahmen für Familien</a:t>
            </a:r>
          </a:p>
        </p:txBody>
      </p:sp>
      <p:sp>
        <p:nvSpPr>
          <p:cNvPr id="4" name="Espace réservé du numéro de diapositive 3"/>
          <p:cNvSpPr>
            <a:spLocks noGrp="1"/>
          </p:cNvSpPr>
          <p:nvPr>
            <p:ph type="sldNum" sz="quarter" idx="2"/>
          </p:nvPr>
        </p:nvSpPr>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lang="fr-CH" sz="1200" b="0" i="0" u="none" strike="noStrike" kern="0" cap="none" spc="0" normalizeH="0" baseline="0" noProof="0" smtClean="0">
                <a:ln>
                  <a:noFill/>
                </a:ln>
                <a:solidFill>
                  <a:srgbClr val="888888"/>
                </a:solidFill>
                <a:effectLst/>
                <a:uLnTx/>
                <a:uFillTx/>
                <a:latin typeface="Arial"/>
                <a:cs typeface="Arial"/>
                <a:sym typeface="Arial"/>
              </a:rPr>
              <a:pPr marL="0" marR="0" lvl="0" indent="0" algn="r" defTabSz="914400" rtl="0" eaLnBrk="1" fontAlgn="auto" latinLnBrk="0" hangingPunct="0">
                <a:lnSpc>
                  <a:spcPct val="100000"/>
                </a:lnSpc>
                <a:spcBef>
                  <a:spcPts val="0"/>
                </a:spcBef>
                <a:spcAft>
                  <a:spcPts val="0"/>
                </a:spcAft>
                <a:buClrTx/>
                <a:buSzTx/>
                <a:buFontTx/>
                <a:buNone/>
                <a:tabLst/>
                <a:defRPr/>
              </a:pPr>
              <a:t>8</a:t>
            </a:fld>
            <a:endParaRPr kumimoji="0" lang="fr-CH" sz="1200" b="0" i="0" u="none" strike="noStrike" kern="0" cap="none" spc="0" normalizeH="0" baseline="0" noProof="0">
              <a:ln>
                <a:noFill/>
              </a:ln>
              <a:solidFill>
                <a:srgbClr val="888888"/>
              </a:solidFill>
              <a:effectLst/>
              <a:uLnTx/>
              <a:uFillTx/>
              <a:latin typeface="Arial"/>
              <a:cs typeface="Arial"/>
              <a:sym typeface="Arial"/>
            </a:endParaRPr>
          </a:p>
        </p:txBody>
      </p:sp>
      <p:pic>
        <p:nvPicPr>
          <p:cNvPr id="5" name="Image 4"/>
          <p:cNvPicPr>
            <a:picLocks noChangeAspect="1"/>
          </p:cNvPicPr>
          <p:nvPr/>
        </p:nvPicPr>
        <p:blipFill>
          <a:blip r:embed="rId3"/>
          <a:stretch>
            <a:fillRect/>
          </a:stretch>
        </p:blipFill>
        <p:spPr>
          <a:xfrm>
            <a:off x="547305" y="1192173"/>
            <a:ext cx="3477276" cy="537583"/>
          </a:xfrm>
          <a:prstGeom prst="rect">
            <a:avLst/>
          </a:prstGeom>
        </p:spPr>
      </p:pic>
      <p:sp>
        <p:nvSpPr>
          <p:cNvPr id="6" name="ZoneTexte 5"/>
          <p:cNvSpPr txBox="1"/>
          <p:nvPr/>
        </p:nvSpPr>
        <p:spPr>
          <a:xfrm>
            <a:off x="4183380" y="1192173"/>
            <a:ext cx="7326630" cy="507830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defTabSz="914400" rtl="0" fontAlgn="auto" latinLnBrk="0" hangingPunct="0">
              <a:lnSpc>
                <a:spcPct val="100000"/>
              </a:lnSpc>
              <a:spcBef>
                <a:spcPts val="0"/>
              </a:spcBef>
              <a:spcAft>
                <a:spcPts val="0"/>
              </a:spcAft>
              <a:buClrTx/>
              <a:buSzTx/>
              <a:buFontTx/>
              <a:buNone/>
              <a:tabLst/>
            </a:pPr>
            <a:r>
              <a:rPr kumimoji="0" lang="fr-CH" sz="1800" b="1" i="0" u="none" strike="noStrike" cap="none" spc="0" normalizeH="0" baseline="0" dirty="0">
                <a:ln>
                  <a:noFill/>
                </a:ln>
                <a:solidFill>
                  <a:srgbClr val="000000"/>
                </a:solidFill>
                <a:effectLst/>
                <a:uFillTx/>
                <a:latin typeface="+mn-lt"/>
                <a:ea typeface="+mn-ea"/>
                <a:cs typeface="+mn-cs"/>
                <a:sym typeface="Helvetica"/>
              </a:rPr>
              <a:t>Durchführung mehrerer Steuerreformen seit 2012, die Familien zugutekommen:</a:t>
            </a:r>
          </a:p>
          <a:p>
            <a:pPr marL="0" marR="0" indent="0" defTabSz="914400" rtl="0" fontAlgn="auto" latinLnBrk="0" hangingPunct="0">
              <a:lnSpc>
                <a:spcPct val="100000"/>
              </a:lnSpc>
              <a:spcBef>
                <a:spcPts val="0"/>
              </a:spcBef>
              <a:spcAft>
                <a:spcPts val="0"/>
              </a:spcAft>
              <a:buClrTx/>
              <a:buSzTx/>
              <a:buFontTx/>
              <a:buNone/>
              <a:tabLst/>
            </a:pPr>
            <a:endParaRPr kumimoji="0" lang="fr-CH" sz="1800" b="0" i="0" u="none" strike="noStrike" cap="none" spc="0" normalizeH="0" baseline="0" dirty="0">
              <a:ln>
                <a:noFill/>
              </a:ln>
              <a:solidFill>
                <a:srgbClr val="000000"/>
              </a:solidFill>
              <a:effectLst/>
              <a:uFillTx/>
              <a:latin typeface="+mn-lt"/>
              <a:ea typeface="+mn-ea"/>
              <a:cs typeface="+mn-cs"/>
              <a:sym typeface="Helvetica"/>
            </a:endParaRPr>
          </a:p>
          <a:p>
            <a:pPr marL="285750" marR="0" indent="-285750" defTabSz="914400" rtl="0" fontAlgn="auto" latinLnBrk="0" hangingPunct="0">
              <a:lnSpc>
                <a:spcPct val="100000"/>
              </a:lnSpc>
              <a:spcBef>
                <a:spcPts val="0"/>
              </a:spcBef>
              <a:spcAft>
                <a:spcPts val="0"/>
              </a:spcAft>
              <a:buClrTx/>
              <a:buSzTx/>
              <a:buFontTx/>
              <a:buChar char="-"/>
              <a:tabLst/>
            </a:pPr>
            <a:r>
              <a:rPr lang="fr-CH" dirty="0"/>
              <a:t>Vollständiger Abzug der Betreuungskosten (2013)</a:t>
            </a:r>
          </a:p>
          <a:p>
            <a:pPr marL="285750" marR="0" indent="-285750" defTabSz="914400" rtl="0" fontAlgn="auto" latinLnBrk="0" hangingPunct="0">
              <a:lnSpc>
                <a:spcPct val="100000"/>
              </a:lnSpc>
              <a:spcBef>
                <a:spcPts val="0"/>
              </a:spcBef>
              <a:spcAft>
                <a:spcPts val="0"/>
              </a:spcAft>
              <a:buClrTx/>
              <a:buSzTx/>
              <a:buFontTx/>
              <a:buChar char="-"/>
              <a:tabLst/>
            </a:pPr>
            <a:r>
              <a:rPr kumimoji="0" lang="fr-CH" sz="1800" b="0" i="0" u="none" strike="noStrike" cap="none" spc="0" normalizeH="0" baseline="0" dirty="0">
                <a:ln>
                  <a:noFill/>
                </a:ln>
                <a:solidFill>
                  <a:srgbClr val="000000"/>
                </a:solidFill>
                <a:effectLst/>
                <a:uFillTx/>
                <a:latin typeface="+mn-lt"/>
                <a:ea typeface="+mn-ea"/>
                <a:cs typeface="+mn-cs"/>
                <a:sym typeface="Helvetica"/>
              </a:rPr>
              <a:t>Deutliche Erhöhungen der Kinderabzüge (progressiv von</a:t>
            </a:r>
            <a:r>
              <a:rPr kumimoji="0" lang="fr-CH" sz="1800" b="0" i="0" u="none" strike="noStrike" cap="none" spc="0" normalizeH="0" dirty="0">
                <a:ln>
                  <a:noFill/>
                </a:ln>
                <a:solidFill>
                  <a:srgbClr val="000000"/>
                </a:solidFill>
                <a:effectLst/>
                <a:uFillTx/>
                <a:latin typeface="+mn-lt"/>
                <a:ea typeface="+mn-ea"/>
                <a:cs typeface="+mn-cs"/>
                <a:sym typeface="Helvetica"/>
              </a:rPr>
              <a:t> 2013 bis 2016)</a:t>
            </a:r>
            <a:endParaRPr kumimoji="0" lang="fr-CH" sz="1800" b="0" i="0" u="none" strike="noStrike" cap="none" spc="0" normalizeH="0" baseline="0" dirty="0">
              <a:ln>
                <a:noFill/>
              </a:ln>
              <a:solidFill>
                <a:srgbClr val="000000"/>
              </a:solidFill>
              <a:effectLst/>
              <a:uFillTx/>
              <a:latin typeface="+mn-lt"/>
              <a:ea typeface="+mn-ea"/>
              <a:cs typeface="+mn-cs"/>
              <a:sym typeface="Helvetica"/>
            </a:endParaRPr>
          </a:p>
          <a:p>
            <a:pPr marL="285750" marR="0" indent="-285750" defTabSz="914400" rtl="0" fontAlgn="auto" latinLnBrk="0" hangingPunct="0">
              <a:lnSpc>
                <a:spcPct val="100000"/>
              </a:lnSpc>
              <a:spcBef>
                <a:spcPts val="0"/>
              </a:spcBef>
              <a:spcAft>
                <a:spcPts val="0"/>
              </a:spcAft>
              <a:buClrTx/>
              <a:buSzTx/>
              <a:buFontTx/>
              <a:buChar char="-"/>
              <a:tabLst/>
            </a:pPr>
            <a:r>
              <a:rPr lang="fr-CH" dirty="0" err="1"/>
              <a:t>Anhebung der Einkommensgrenze für die Steuerpflicht von </a:t>
            </a:r>
            <a:r>
              <a:rPr lang="fr-CH" dirty="0"/>
              <a:t>5000 auf 7500 CHF (2020)</a:t>
            </a:r>
          </a:p>
          <a:p>
            <a:pPr marL="285750" marR="0" indent="-285750" defTabSz="914400" rtl="0" fontAlgn="auto" latinLnBrk="0" hangingPunct="0">
              <a:lnSpc>
                <a:spcPct val="100000"/>
              </a:lnSpc>
              <a:spcBef>
                <a:spcPts val="0"/>
              </a:spcBef>
              <a:spcAft>
                <a:spcPts val="0"/>
              </a:spcAft>
              <a:buClrTx/>
              <a:buSzTx/>
              <a:buFontTx/>
              <a:buChar char="-"/>
              <a:tabLst/>
            </a:pPr>
            <a:r>
              <a:rPr lang="fr-CH" dirty="0"/>
              <a:t>Änderung des Splittings für Paare und Alleinerziehende von 55 % auf 52 % </a:t>
            </a:r>
          </a:p>
          <a:p>
            <a:pPr marL="285750" marR="0" indent="-285750" defTabSz="914400" rtl="0" fontAlgn="auto" latinLnBrk="0" hangingPunct="0">
              <a:lnSpc>
                <a:spcPct val="100000"/>
              </a:lnSpc>
              <a:spcBef>
                <a:spcPts val="0"/>
              </a:spcBef>
              <a:spcAft>
                <a:spcPts val="0"/>
              </a:spcAft>
              <a:buClrTx/>
              <a:buSzTx/>
              <a:buFontTx/>
              <a:buChar char="-"/>
              <a:tabLst/>
            </a:pPr>
            <a:r>
              <a:rPr lang="fr-CH" dirty="0"/>
              <a:t>Weitere Entwicklungen im Bereich der Besteuerung (Steuerinitiativen)</a:t>
            </a:r>
          </a:p>
          <a:p>
            <a:pPr marR="0" defTabSz="914400" rtl="0" fontAlgn="auto" latinLnBrk="0" hangingPunct="0">
              <a:lnSpc>
                <a:spcPct val="100000"/>
              </a:lnSpc>
              <a:spcBef>
                <a:spcPts val="0"/>
              </a:spcBef>
              <a:spcAft>
                <a:spcPts val="0"/>
              </a:spcAft>
              <a:buClrTx/>
              <a:buSzTx/>
              <a:tabLst/>
            </a:pPr>
            <a:endParaRPr lang="fr-CH" dirty="0"/>
          </a:p>
          <a:p>
            <a:pPr marR="0" defTabSz="914400" rtl="0" fontAlgn="auto" latinLnBrk="0" hangingPunct="0">
              <a:lnSpc>
                <a:spcPct val="100000"/>
              </a:lnSpc>
              <a:spcBef>
                <a:spcPts val="0"/>
              </a:spcBef>
              <a:spcAft>
                <a:spcPts val="0"/>
              </a:spcAft>
              <a:buClrTx/>
              <a:buSzTx/>
              <a:tabLst/>
            </a:pPr>
            <a:r>
              <a:rPr lang="fr-CH" b="1" dirty="0"/>
              <a:t>Familienergänzende Betreuung</a:t>
            </a:r>
            <a:r>
              <a:rPr kumimoji="0" lang="fr-CH" sz="1800" b="1" i="0" u="none" strike="noStrike" cap="none" spc="0" normalizeH="0" dirty="0">
                <a:ln>
                  <a:noFill/>
                </a:ln>
                <a:solidFill>
                  <a:srgbClr val="000000"/>
                </a:solidFill>
                <a:effectLst/>
                <a:uFillTx/>
                <a:latin typeface="+mn-lt"/>
                <a:ea typeface="+mn-ea"/>
                <a:cs typeface="+mn-cs"/>
                <a:sym typeface="Helvetica"/>
              </a:rPr>
              <a:t>:</a:t>
            </a:r>
          </a:p>
          <a:p>
            <a:pPr marR="0" defTabSz="914400" rtl="0" fontAlgn="auto" latinLnBrk="0" hangingPunct="0">
              <a:lnSpc>
                <a:spcPct val="100000"/>
              </a:lnSpc>
              <a:spcBef>
                <a:spcPts val="0"/>
              </a:spcBef>
              <a:spcAft>
                <a:spcPts val="0"/>
              </a:spcAft>
              <a:buClrTx/>
              <a:buSzTx/>
              <a:tabLst/>
            </a:pPr>
            <a:endParaRPr lang="fr-CH" baseline="0" dirty="0"/>
          </a:p>
          <a:p>
            <a:pPr marL="285750" marR="0" indent="-285750" defTabSz="914400" rtl="0" fontAlgn="auto" latinLnBrk="0" hangingPunct="0">
              <a:lnSpc>
                <a:spcPct val="100000"/>
              </a:lnSpc>
              <a:spcBef>
                <a:spcPts val="0"/>
              </a:spcBef>
              <a:spcAft>
                <a:spcPts val="0"/>
              </a:spcAft>
              <a:buClrTx/>
              <a:buSzTx/>
              <a:buFontTx/>
              <a:buChar char="-"/>
              <a:tabLst/>
            </a:pPr>
            <a:r>
              <a:rPr kumimoji="0" lang="fr-CH" sz="1800" b="0" i="0" u="none" strike="noStrike" cap="none" spc="0" normalizeH="0" dirty="0">
                <a:ln>
                  <a:noFill/>
                </a:ln>
                <a:solidFill>
                  <a:srgbClr val="000000"/>
                </a:solidFill>
                <a:effectLst/>
                <a:uFillTx/>
                <a:latin typeface="+mn-lt"/>
                <a:ea typeface="+mn-ea"/>
                <a:cs typeface="+mn-cs"/>
                <a:sym typeface="Helvetica"/>
              </a:rPr>
              <a:t>Beteiligung der Eltern entsprechend ihrer wirtschaftlichen Leistungsfähigkeit und</a:t>
            </a:r>
          </a:p>
          <a:p>
            <a:pPr marL="285750" marR="0" indent="-285750" defTabSz="914400" rtl="0" fontAlgn="auto" latinLnBrk="0" hangingPunct="0">
              <a:lnSpc>
                <a:spcPct val="100000"/>
              </a:lnSpc>
              <a:spcBef>
                <a:spcPts val="0"/>
              </a:spcBef>
              <a:spcAft>
                <a:spcPts val="0"/>
              </a:spcAft>
              <a:buClrTx/>
              <a:buSzTx/>
              <a:buFontTx/>
              <a:buChar char="-"/>
              <a:tabLst/>
            </a:pPr>
            <a:r>
              <a:rPr lang="fr-CH" baseline="0" dirty="0"/>
              <a:t>vollständiger Abzug der Betreuungskosten von der Steuer</a:t>
            </a:r>
            <a:endParaRPr kumimoji="0" lang="fr-CH" sz="1800" b="0" i="0" u="none" strike="noStrike" cap="none" spc="0" normalizeH="0" baseline="0" dirty="0">
              <a:ln>
                <a:noFill/>
              </a:ln>
              <a:solidFill>
                <a:srgbClr val="000000"/>
              </a:solidFill>
              <a:effectLst/>
              <a:uFillTx/>
              <a:latin typeface="+mn-lt"/>
              <a:ea typeface="+mn-ea"/>
              <a:cs typeface="+mn-cs"/>
              <a:sym typeface="Helvetica"/>
            </a:endParaRPr>
          </a:p>
        </p:txBody>
      </p:sp>
      <p:pic>
        <p:nvPicPr>
          <p:cNvPr id="7" name="Image 6"/>
          <p:cNvPicPr>
            <a:picLocks noChangeAspect="1"/>
          </p:cNvPicPr>
          <p:nvPr/>
        </p:nvPicPr>
        <p:blipFill>
          <a:blip r:embed="rId4"/>
          <a:stretch>
            <a:fillRect/>
          </a:stretch>
        </p:blipFill>
        <p:spPr>
          <a:xfrm>
            <a:off x="973432" y="4758133"/>
            <a:ext cx="2869490" cy="591107"/>
          </a:xfrm>
          <a:prstGeom prst="rect">
            <a:avLst/>
          </a:prstGeom>
        </p:spPr>
      </p:pic>
      <p:sp>
        <p:nvSpPr>
          <p:cNvPr id="3" name="Textfeld 2">
            <a:extLst>
              <a:ext uri="{FF2B5EF4-FFF2-40B4-BE49-F238E27FC236}">
                <a16:creationId xmlns:a16="http://schemas.microsoft.com/office/drawing/2014/main" id="{2AE0EFF8-B660-01D1-DE77-BA6BB896286E}"/>
              </a:ext>
            </a:extLst>
          </p:cNvPr>
          <p:cNvSpPr txBox="1"/>
          <p:nvPr/>
        </p:nvSpPr>
        <p:spPr>
          <a:xfrm>
            <a:off x="1732261" y="1322466"/>
            <a:ext cx="1351832" cy="276995"/>
          </a:xfrm>
          <a:prstGeom prst="rect">
            <a:avLst/>
          </a:prstGeom>
          <a:solidFill>
            <a:srgbClr val="BCE3E6"/>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de-CH" sz="1200">
                <a:solidFill>
                  <a:schemeClr val="bg1">
                    <a:lumMod val="50000"/>
                  </a:schemeClr>
                </a:solidFill>
              </a:rPr>
              <a:t>Besteuerung</a:t>
            </a:r>
            <a:endParaRPr kumimoji="0" lang="de-CH" sz="1200" b="0" i="0" u="none" strike="noStrike" cap="none" spc="0" normalizeH="0" baseline="0">
              <a:ln>
                <a:noFill/>
              </a:ln>
              <a:solidFill>
                <a:schemeClr val="bg1">
                  <a:lumMod val="50000"/>
                </a:schemeClr>
              </a:solidFill>
              <a:effectLst/>
              <a:uFillTx/>
              <a:latin typeface="+mn-lt"/>
              <a:ea typeface="+mn-ea"/>
              <a:cs typeface="+mn-cs"/>
              <a:sym typeface="Helvetica"/>
            </a:endParaRPr>
          </a:p>
        </p:txBody>
      </p:sp>
      <p:sp>
        <p:nvSpPr>
          <p:cNvPr id="8" name="Textfeld 7">
            <a:extLst>
              <a:ext uri="{FF2B5EF4-FFF2-40B4-BE49-F238E27FC236}">
                <a16:creationId xmlns:a16="http://schemas.microsoft.com/office/drawing/2014/main" id="{0912D266-AB2C-B248-AFC2-94F74F32E030}"/>
              </a:ext>
            </a:extLst>
          </p:cNvPr>
          <p:cNvSpPr txBox="1"/>
          <p:nvPr/>
        </p:nvSpPr>
        <p:spPr>
          <a:xfrm>
            <a:off x="1330657" y="4899549"/>
            <a:ext cx="2148712" cy="276995"/>
          </a:xfrm>
          <a:prstGeom prst="rect">
            <a:avLst/>
          </a:prstGeom>
          <a:solidFill>
            <a:srgbClr val="BCE3E6"/>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45718" rIns="0"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de-CH" sz="1200">
                <a:solidFill>
                  <a:schemeClr val="bg1">
                    <a:lumMod val="50000"/>
                  </a:schemeClr>
                </a:solidFill>
              </a:rPr>
              <a:t>Familienergänzende Betreuung</a:t>
            </a:r>
            <a:endParaRPr kumimoji="0" lang="de-CH" sz="1200" b="0" i="0" u="none" strike="noStrike" cap="none" spc="0" normalizeH="0" baseline="0">
              <a:ln>
                <a:noFill/>
              </a:ln>
              <a:solidFill>
                <a:schemeClr val="bg1">
                  <a:lumMod val="50000"/>
                </a:schemeClr>
              </a:solidFill>
              <a:effectLst/>
              <a:uFillTx/>
              <a:latin typeface="+mn-lt"/>
              <a:ea typeface="+mn-ea"/>
              <a:cs typeface="+mn-cs"/>
              <a:sym typeface="Helvetica"/>
            </a:endParaRPr>
          </a:p>
        </p:txBody>
      </p:sp>
    </p:spTree>
    <p:extLst>
      <p:ext uri="{BB962C8B-B14F-4D97-AF65-F5344CB8AC3E}">
        <p14:creationId xmlns:p14="http://schemas.microsoft.com/office/powerpoint/2010/main" val="1694631579"/>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72490" y="168443"/>
            <a:ext cx="10515600" cy="973333"/>
          </a:xfrm>
        </p:spPr>
        <p:txBody>
          <a:bodyPr>
            <a:normAutofit/>
          </a:bodyPr>
          <a:lstStyle/>
          <a:p>
            <a:r>
              <a:rPr lang="fr-CH" sz="3200" b="1" dirty="0">
                <a:solidFill>
                  <a:srgbClr val="75BDA7">
                    <a:lumMod val="75000"/>
                  </a:srgbClr>
                </a:solidFill>
              </a:rPr>
              <a:t>3. Mehrdimensionale Massnahmen für Familien</a:t>
            </a:r>
          </a:p>
        </p:txBody>
      </p:sp>
      <p:sp>
        <p:nvSpPr>
          <p:cNvPr id="4" name="Espace réservé du numéro de diapositive 3"/>
          <p:cNvSpPr>
            <a:spLocks noGrp="1"/>
          </p:cNvSpPr>
          <p:nvPr>
            <p:ph type="sldNum" sz="quarter" idx="2"/>
          </p:nvPr>
        </p:nvSpPr>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lang="fr-CH" sz="1200" b="0" i="0" u="none" strike="noStrike" kern="0" cap="none" spc="0" normalizeH="0" baseline="0" noProof="0" smtClean="0">
                <a:ln>
                  <a:noFill/>
                </a:ln>
                <a:solidFill>
                  <a:srgbClr val="888888"/>
                </a:solidFill>
                <a:effectLst/>
                <a:uLnTx/>
                <a:uFillTx/>
                <a:latin typeface="Arial"/>
                <a:cs typeface="Arial"/>
                <a:sym typeface="Arial"/>
              </a:rPr>
              <a:pPr marL="0" marR="0" lvl="0" indent="0" algn="r" defTabSz="914400" rtl="0" eaLnBrk="1" fontAlgn="auto" latinLnBrk="0" hangingPunct="0">
                <a:lnSpc>
                  <a:spcPct val="100000"/>
                </a:lnSpc>
                <a:spcBef>
                  <a:spcPts val="0"/>
                </a:spcBef>
                <a:spcAft>
                  <a:spcPts val="0"/>
                </a:spcAft>
                <a:buClrTx/>
                <a:buSzTx/>
                <a:buFontTx/>
                <a:buNone/>
                <a:tabLst/>
                <a:defRPr/>
              </a:pPr>
              <a:t>9</a:t>
            </a:fld>
            <a:endParaRPr kumimoji="0" lang="fr-CH" sz="1200" b="0" i="0" u="none" strike="noStrike" kern="0" cap="none" spc="0" normalizeH="0" baseline="0" noProof="0">
              <a:ln>
                <a:noFill/>
              </a:ln>
              <a:solidFill>
                <a:srgbClr val="888888"/>
              </a:solidFill>
              <a:effectLst/>
              <a:uLnTx/>
              <a:uFillTx/>
              <a:latin typeface="Arial"/>
              <a:cs typeface="Arial"/>
              <a:sym typeface="Arial"/>
            </a:endParaRPr>
          </a:p>
        </p:txBody>
      </p:sp>
      <p:pic>
        <p:nvPicPr>
          <p:cNvPr id="8" name="Image 7"/>
          <p:cNvPicPr>
            <a:picLocks noChangeAspect="1"/>
          </p:cNvPicPr>
          <p:nvPr/>
        </p:nvPicPr>
        <p:blipFill>
          <a:blip r:embed="rId3"/>
          <a:stretch>
            <a:fillRect/>
          </a:stretch>
        </p:blipFill>
        <p:spPr>
          <a:xfrm>
            <a:off x="1777408" y="1255734"/>
            <a:ext cx="7791363" cy="963251"/>
          </a:xfrm>
          <a:prstGeom prst="rect">
            <a:avLst/>
          </a:prstGeom>
        </p:spPr>
      </p:pic>
      <p:graphicFrame>
        <p:nvGraphicFramePr>
          <p:cNvPr id="12" name="Tableau 11"/>
          <p:cNvGraphicFramePr>
            <a:graphicFrameLocks noGrp="1"/>
          </p:cNvGraphicFramePr>
          <p:nvPr>
            <p:extLst>
              <p:ext uri="{D42A27DB-BD31-4B8C-83A1-F6EECF244321}">
                <p14:modId xmlns:p14="http://schemas.microsoft.com/office/powerpoint/2010/main" val="4253905580"/>
              </p:ext>
            </p:extLst>
          </p:nvPr>
        </p:nvGraphicFramePr>
        <p:xfrm>
          <a:off x="872490" y="2593975"/>
          <a:ext cx="9042691" cy="2521765"/>
        </p:xfrm>
        <a:graphic>
          <a:graphicData uri="http://schemas.openxmlformats.org/drawingml/2006/table">
            <a:tbl>
              <a:tblPr firstRow="1" bandRow="1">
                <a:tableStyleId>{5940675A-B579-460E-94D1-54222C63F5DA}</a:tableStyleId>
              </a:tblPr>
              <a:tblGrid>
                <a:gridCol w="6068495">
                  <a:extLst>
                    <a:ext uri="{9D8B030D-6E8A-4147-A177-3AD203B41FA5}">
                      <a16:colId xmlns:a16="http://schemas.microsoft.com/office/drawing/2014/main" val="253992048"/>
                    </a:ext>
                  </a:extLst>
                </a:gridCol>
                <a:gridCol w="1373359">
                  <a:extLst>
                    <a:ext uri="{9D8B030D-6E8A-4147-A177-3AD203B41FA5}">
                      <a16:colId xmlns:a16="http://schemas.microsoft.com/office/drawing/2014/main" val="54367991"/>
                    </a:ext>
                  </a:extLst>
                </a:gridCol>
                <a:gridCol w="1600837">
                  <a:extLst>
                    <a:ext uri="{9D8B030D-6E8A-4147-A177-3AD203B41FA5}">
                      <a16:colId xmlns:a16="http://schemas.microsoft.com/office/drawing/2014/main" val="921011589"/>
                    </a:ext>
                  </a:extLst>
                </a:gridCol>
              </a:tblGrid>
              <a:tr h="504353">
                <a:tc>
                  <a:txBody>
                    <a:bodyPr/>
                    <a:lstStyle/>
                    <a:p>
                      <a:endParaRPr lang="fr-CH" sz="1400" b="1" dirty="0"/>
                    </a:p>
                  </a:txBody>
                  <a:tcPr/>
                </a:tc>
                <a:tc>
                  <a:txBody>
                    <a:bodyPr/>
                    <a:lstStyle/>
                    <a:p>
                      <a:r>
                        <a:rPr lang="fr-CH" sz="1400" b="1" dirty="0"/>
                        <a:t>2015–2024</a:t>
                      </a:r>
                    </a:p>
                  </a:txBody>
                  <a:tcPr/>
                </a:tc>
                <a:tc>
                  <a:txBody>
                    <a:bodyPr/>
                    <a:lstStyle/>
                    <a:p>
                      <a:r>
                        <a:rPr lang="fr-CH" sz="1400" b="1" dirty="0">
                          <a:solidFill>
                            <a:schemeClr val="accent3">
                              <a:lumMod val="75000"/>
                            </a:schemeClr>
                          </a:solidFill>
                        </a:rPr>
                        <a:t>2025</a:t>
                      </a:r>
                    </a:p>
                  </a:txBody>
                  <a:tcPr/>
                </a:tc>
                <a:extLst>
                  <a:ext uri="{0D108BD9-81ED-4DB2-BD59-A6C34878D82A}">
                    <a16:rowId xmlns:a16="http://schemas.microsoft.com/office/drawing/2014/main" val="2631211828"/>
                  </a:ext>
                </a:extLst>
              </a:tr>
              <a:tr h="504353">
                <a:tc>
                  <a:txBody>
                    <a:bodyPr/>
                    <a:lstStyle/>
                    <a:p>
                      <a:r>
                        <a:rPr lang="fr-CH" sz="1400" b="1" dirty="0"/>
                        <a:t>Kinderzulage </a:t>
                      </a:r>
                      <a:r>
                        <a:rPr lang="fr-CH" sz="1400" b="1" baseline="0" dirty="0"/>
                        <a:t>(-16 Jahre) für die zwei ersten Kinder</a:t>
                      </a:r>
                      <a:r>
                        <a:rPr lang="fr-CH" sz="1400" b="1" dirty="0"/>
                        <a:t> </a:t>
                      </a:r>
                    </a:p>
                  </a:txBody>
                  <a:tcPr/>
                </a:tc>
                <a:tc>
                  <a:txBody>
                    <a:bodyPr/>
                    <a:lstStyle/>
                    <a:p>
                      <a:r>
                        <a:rPr lang="fr-CH" sz="1400" b="1" dirty="0"/>
                        <a:t>220</a:t>
                      </a:r>
                    </a:p>
                  </a:txBody>
                  <a:tcPr/>
                </a:tc>
                <a:tc>
                  <a:txBody>
                    <a:bodyPr/>
                    <a:lstStyle/>
                    <a:p>
                      <a:r>
                        <a:rPr lang="fr-CH" sz="1400" b="1" dirty="0">
                          <a:solidFill>
                            <a:schemeClr val="accent3">
                              <a:lumMod val="75000"/>
                            </a:schemeClr>
                          </a:solidFill>
                        </a:rPr>
                        <a:t>240</a:t>
                      </a:r>
                    </a:p>
                  </a:txBody>
                  <a:tcPr/>
                </a:tc>
                <a:extLst>
                  <a:ext uri="{0D108BD9-81ED-4DB2-BD59-A6C34878D82A}">
                    <a16:rowId xmlns:a16="http://schemas.microsoft.com/office/drawing/2014/main" val="3424274594"/>
                  </a:ext>
                </a:extLst>
              </a:tr>
              <a:tr h="504353">
                <a:tc>
                  <a:txBody>
                    <a:bodyPr/>
                    <a:lstStyle/>
                    <a:p>
                      <a:r>
                        <a:rPr lang="fr-CH" sz="1400" b="1" dirty="0"/>
                        <a:t>Kinderzulage (-16 Jahre) ab dem 3. Kind</a:t>
                      </a:r>
                    </a:p>
                  </a:txBody>
                  <a:tcPr/>
                </a:tc>
                <a:tc>
                  <a:txBody>
                    <a:bodyPr/>
                    <a:lstStyle/>
                    <a:p>
                      <a:r>
                        <a:rPr lang="fr-CH" sz="1400" b="1" dirty="0"/>
                        <a:t>250</a:t>
                      </a:r>
                    </a:p>
                  </a:txBody>
                  <a:tcPr/>
                </a:tc>
                <a:tc>
                  <a:txBody>
                    <a:bodyPr/>
                    <a:lstStyle/>
                    <a:p>
                      <a:r>
                        <a:rPr lang="fr-CH" sz="1400" b="1" dirty="0">
                          <a:solidFill>
                            <a:schemeClr val="accent3">
                              <a:lumMod val="75000"/>
                            </a:schemeClr>
                          </a:solidFill>
                        </a:rPr>
                        <a:t>270</a:t>
                      </a:r>
                    </a:p>
                  </a:txBody>
                  <a:tcPr/>
                </a:tc>
                <a:extLst>
                  <a:ext uri="{0D108BD9-81ED-4DB2-BD59-A6C34878D82A}">
                    <a16:rowId xmlns:a16="http://schemas.microsoft.com/office/drawing/2014/main" val="715434461"/>
                  </a:ext>
                </a:extLst>
              </a:tr>
              <a:tr h="504353">
                <a:tc>
                  <a:txBody>
                    <a:bodyPr/>
                    <a:lstStyle/>
                    <a:p>
                      <a:r>
                        <a:rPr lang="fr-CH" sz="1400" b="1" dirty="0"/>
                        <a:t>Ausbildungszulage (16–25 Jahre) für die ersten zwei Kinder</a:t>
                      </a:r>
                    </a:p>
                  </a:txBody>
                  <a:tcPr/>
                </a:tc>
                <a:tc>
                  <a:txBody>
                    <a:bodyPr/>
                    <a:lstStyle/>
                    <a:p>
                      <a:r>
                        <a:rPr lang="fr-CH" sz="1400" b="1" dirty="0"/>
                        <a:t>300</a:t>
                      </a:r>
                    </a:p>
                  </a:txBody>
                  <a:tcPr/>
                </a:tc>
                <a:tc>
                  <a:txBody>
                    <a:bodyPr/>
                    <a:lstStyle/>
                    <a:p>
                      <a:r>
                        <a:rPr lang="fr-CH" sz="1400" b="1" dirty="0">
                          <a:solidFill>
                            <a:schemeClr val="accent3">
                              <a:lumMod val="75000"/>
                            </a:schemeClr>
                          </a:solidFill>
                        </a:rPr>
                        <a:t>320</a:t>
                      </a:r>
                    </a:p>
                  </a:txBody>
                  <a:tcPr/>
                </a:tc>
                <a:extLst>
                  <a:ext uri="{0D108BD9-81ED-4DB2-BD59-A6C34878D82A}">
                    <a16:rowId xmlns:a16="http://schemas.microsoft.com/office/drawing/2014/main" val="3487816589"/>
                  </a:ext>
                </a:extLst>
              </a:tr>
              <a:tr h="504353">
                <a:tc>
                  <a:txBody>
                    <a:bodyPr/>
                    <a:lstStyle/>
                    <a:p>
                      <a:r>
                        <a:rPr lang="fr-CH" sz="1400" b="1" dirty="0"/>
                        <a:t>Ausbildungszulage (16–25</a:t>
                      </a:r>
                      <a:r>
                        <a:rPr lang="fr-CH" sz="1400" b="1" baseline="0" dirty="0"/>
                        <a:t> Jahre) ab dem 3. Kind</a:t>
                      </a:r>
                      <a:endParaRPr lang="fr-CH" sz="1400" b="1" dirty="0"/>
                    </a:p>
                  </a:txBody>
                  <a:tcPr/>
                </a:tc>
                <a:tc>
                  <a:txBody>
                    <a:bodyPr/>
                    <a:lstStyle/>
                    <a:p>
                      <a:r>
                        <a:rPr lang="fr-CH" sz="1400" b="1" dirty="0"/>
                        <a:t>330</a:t>
                      </a:r>
                    </a:p>
                  </a:txBody>
                  <a:tcPr/>
                </a:tc>
                <a:tc>
                  <a:txBody>
                    <a:bodyPr/>
                    <a:lstStyle/>
                    <a:p>
                      <a:r>
                        <a:rPr lang="fr-CH" sz="1400" b="1" dirty="0">
                          <a:solidFill>
                            <a:schemeClr val="accent3">
                              <a:lumMod val="75000"/>
                            </a:schemeClr>
                          </a:solidFill>
                        </a:rPr>
                        <a:t>350</a:t>
                      </a:r>
                    </a:p>
                  </a:txBody>
                  <a:tcPr/>
                </a:tc>
                <a:extLst>
                  <a:ext uri="{0D108BD9-81ED-4DB2-BD59-A6C34878D82A}">
                    <a16:rowId xmlns:a16="http://schemas.microsoft.com/office/drawing/2014/main" val="3950148440"/>
                  </a:ext>
                </a:extLst>
              </a:tr>
            </a:tbl>
          </a:graphicData>
        </a:graphic>
      </p:graphicFrame>
      <p:sp>
        <p:nvSpPr>
          <p:cNvPr id="13" name="ZoneTexte 12"/>
          <p:cNvSpPr txBox="1"/>
          <p:nvPr/>
        </p:nvSpPr>
        <p:spPr>
          <a:xfrm>
            <a:off x="872490" y="5344886"/>
            <a:ext cx="9042691" cy="92332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defTabSz="914400" rtl="0" fontAlgn="auto" latinLnBrk="0" hangingPunct="0">
              <a:lnSpc>
                <a:spcPct val="100000"/>
              </a:lnSpc>
              <a:spcBef>
                <a:spcPts val="0"/>
              </a:spcBef>
              <a:spcAft>
                <a:spcPts val="0"/>
              </a:spcAft>
              <a:buClrTx/>
              <a:buSzTx/>
              <a:buFontTx/>
              <a:buNone/>
              <a:tabLst/>
            </a:pPr>
            <a:r>
              <a:rPr lang="fr-CH" dirty="0"/>
              <a:t>Laufende Arbeiten und Diskussionen im Hinblick auf eine weitere Erhöhung der FZ bis 2028/2029 im Zusammenhang mit der Überkompensation der FZ-Kosten im Kanton Neuenburg.</a:t>
            </a:r>
          </a:p>
        </p:txBody>
      </p:sp>
      <p:sp>
        <p:nvSpPr>
          <p:cNvPr id="3" name="Textfeld 2">
            <a:extLst>
              <a:ext uri="{FF2B5EF4-FFF2-40B4-BE49-F238E27FC236}">
                <a16:creationId xmlns:a16="http://schemas.microsoft.com/office/drawing/2014/main" id="{E0DD98E4-3D73-3F6A-94F5-85DCB15B16C8}"/>
              </a:ext>
            </a:extLst>
          </p:cNvPr>
          <p:cNvSpPr txBox="1"/>
          <p:nvPr/>
        </p:nvSpPr>
        <p:spPr>
          <a:xfrm>
            <a:off x="3858566" y="1552695"/>
            <a:ext cx="4200212" cy="369328"/>
          </a:xfrm>
          <a:prstGeom prst="rect">
            <a:avLst/>
          </a:prstGeom>
          <a:solidFill>
            <a:srgbClr val="398F9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de-CH" sz="1800" b="1" i="0" u="none" strike="noStrike" cap="none" spc="0" normalizeH="0" baseline="0">
                <a:ln>
                  <a:noFill/>
                </a:ln>
                <a:solidFill>
                  <a:schemeClr val="bg1"/>
                </a:solidFill>
                <a:effectLst/>
                <a:uFillTx/>
                <a:latin typeface="+mn-lt"/>
                <a:ea typeface="+mn-ea"/>
                <a:cs typeface="+mn-cs"/>
                <a:sym typeface="Helvetica"/>
              </a:rPr>
              <a:t>     Familienzulagen (FZ) </a:t>
            </a:r>
          </a:p>
        </p:txBody>
      </p:sp>
    </p:spTree>
    <p:extLst>
      <p:ext uri="{BB962C8B-B14F-4D97-AF65-F5344CB8AC3E}">
        <p14:creationId xmlns:p14="http://schemas.microsoft.com/office/powerpoint/2010/main" val="2292605375"/>
      </p:ext>
    </p:extLst>
  </p:cSld>
  <p:clrMapOvr>
    <a:masterClrMapping/>
  </p:clrMapOvr>
  <p:transition spd="med"/>
</p:sld>
</file>

<file path=ppt/theme/theme1.xml><?xml version="1.0" encoding="utf-8"?>
<a:theme xmlns:a="http://schemas.openxmlformats.org/drawingml/2006/main" name="Thème Office">
  <a:themeElements>
    <a:clrScheme name="Thème Office">
      <a:dk1>
        <a:srgbClr val="000000"/>
      </a:dk1>
      <a:lt1>
        <a:srgbClr val="FFFFFF"/>
      </a:lt1>
      <a:dk2>
        <a:srgbClr val="A7A7A7"/>
      </a:dk2>
      <a:lt2>
        <a:srgbClr val="535353"/>
      </a:lt2>
      <a:accent1>
        <a:srgbClr val="3494BA"/>
      </a:accent1>
      <a:accent2>
        <a:srgbClr val="58B6C0"/>
      </a:accent2>
      <a:accent3>
        <a:srgbClr val="75BDA7"/>
      </a:accent3>
      <a:accent4>
        <a:srgbClr val="7A8C8E"/>
      </a:accent4>
      <a:accent5>
        <a:srgbClr val="84ACB6"/>
      </a:accent5>
      <a:accent6>
        <a:srgbClr val="2683C6"/>
      </a:accent6>
      <a:hlink>
        <a:srgbClr val="0000FF"/>
      </a:hlink>
      <a:folHlink>
        <a:srgbClr val="FF00FF"/>
      </a:folHlink>
    </a:clrScheme>
    <a:fontScheme name="Thème Office">
      <a:majorFont>
        <a:latin typeface="Arial"/>
        <a:ea typeface="Arial"/>
        <a:cs typeface="Arial"/>
      </a:majorFont>
      <a:minorFont>
        <a:latin typeface="Helvetica"/>
        <a:ea typeface="Helvetica"/>
        <a:cs typeface="Helvetica"/>
      </a:minorFont>
    </a:fontScheme>
    <a:fmtScheme name="Thème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1_Thème Office">
  <a:themeElements>
    <a:clrScheme name="Thème Office">
      <a:dk1>
        <a:srgbClr val="000000"/>
      </a:dk1>
      <a:lt1>
        <a:srgbClr val="FFFFFF"/>
      </a:lt1>
      <a:dk2>
        <a:srgbClr val="A7A7A7"/>
      </a:dk2>
      <a:lt2>
        <a:srgbClr val="535353"/>
      </a:lt2>
      <a:accent1>
        <a:srgbClr val="3494BA"/>
      </a:accent1>
      <a:accent2>
        <a:srgbClr val="58B6C0"/>
      </a:accent2>
      <a:accent3>
        <a:srgbClr val="75BDA7"/>
      </a:accent3>
      <a:accent4>
        <a:srgbClr val="7A8C8E"/>
      </a:accent4>
      <a:accent5>
        <a:srgbClr val="84ACB6"/>
      </a:accent5>
      <a:accent6>
        <a:srgbClr val="2683C6"/>
      </a:accent6>
      <a:hlink>
        <a:srgbClr val="0000FF"/>
      </a:hlink>
      <a:folHlink>
        <a:srgbClr val="FF00FF"/>
      </a:folHlink>
    </a:clrScheme>
    <a:fontScheme name="Thème Office">
      <a:majorFont>
        <a:latin typeface="Arial"/>
        <a:ea typeface="Arial"/>
        <a:cs typeface="Arial"/>
      </a:majorFont>
      <a:minorFont>
        <a:latin typeface="Helvetica"/>
        <a:ea typeface="Helvetica"/>
        <a:cs typeface="Helvetica"/>
      </a:minorFont>
    </a:fontScheme>
    <a:fmtScheme name="Thème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Thème Office">
  <a:themeElements>
    <a:clrScheme name="Thème Office">
      <a:dk1>
        <a:srgbClr val="000000"/>
      </a:dk1>
      <a:lt1>
        <a:srgbClr val="FFFFFF"/>
      </a:lt1>
      <a:dk2>
        <a:srgbClr val="A7A7A7"/>
      </a:dk2>
      <a:lt2>
        <a:srgbClr val="535353"/>
      </a:lt2>
      <a:accent1>
        <a:srgbClr val="3494BA"/>
      </a:accent1>
      <a:accent2>
        <a:srgbClr val="58B6C0"/>
      </a:accent2>
      <a:accent3>
        <a:srgbClr val="75BDA7"/>
      </a:accent3>
      <a:accent4>
        <a:srgbClr val="7A8C8E"/>
      </a:accent4>
      <a:accent5>
        <a:srgbClr val="84ACB6"/>
      </a:accent5>
      <a:accent6>
        <a:srgbClr val="2683C6"/>
      </a:accent6>
      <a:hlink>
        <a:srgbClr val="0000FF"/>
      </a:hlink>
      <a:folHlink>
        <a:srgbClr val="FF00FF"/>
      </a:folHlink>
    </a:clrScheme>
    <a:fontScheme name="Thème Office">
      <a:majorFont>
        <a:latin typeface="Arial"/>
        <a:ea typeface="Arial"/>
        <a:cs typeface="Arial"/>
      </a:majorFont>
      <a:minorFont>
        <a:latin typeface="Helvetica"/>
        <a:ea typeface="Helvetica"/>
        <a:cs typeface="Helvetica"/>
      </a:minorFont>
    </a:fontScheme>
    <a:fmtScheme name="Thème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B762C60BF85354795CA3F75AEBEEE73" ma:contentTypeVersion="12" ma:contentTypeDescription="Crée un document." ma:contentTypeScope="" ma:versionID="7d196c03a585f5995150b8ef5c4265a3">
  <xsd:schema xmlns:xsd="http://www.w3.org/2001/XMLSchema" xmlns:xs="http://www.w3.org/2001/XMLSchema" xmlns:p="http://schemas.microsoft.com/office/2006/metadata/properties" xmlns:ns2="ec63df06-b539-42ac-a1c1-c36e16c7d2db" xmlns:ns3="a6ec88d8-278f-40a0-b110-6be99255765a" targetNamespace="http://schemas.microsoft.com/office/2006/metadata/properties" ma:root="true" ma:fieldsID="f5bc22e9aac22c0f82d37b2ecf3c05c9" ns2:_="" ns3:_="">
    <xsd:import namespace="ec63df06-b539-42ac-a1c1-c36e16c7d2db"/>
    <xsd:import namespace="a6ec88d8-278f-40a0-b110-6be99255765a"/>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SearchPropertie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63df06-b539-42ac-a1c1-c36e16c7d2d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Balises d’images" ma:readOnly="false" ma:fieldId="{5cf76f15-5ced-4ddc-b409-7134ff3c332f}" ma:taxonomyMulti="true" ma:sspId="3ff8426b-c5ab-4feb-8121-9c1239dde7fa"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6ec88d8-278f-40a0-b110-6be99255765a"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e339063e-367d-47b0-b365-9591f3eefc3b}" ma:internalName="TaxCatchAll" ma:showField="CatchAllData" ma:web="a6ec88d8-278f-40a0-b110-6be99255765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a6ec88d8-278f-40a0-b110-6be99255765a">
      <Value>132</Value>
      <Value>44</Value>
      <Value>15</Value>
      <Value>1</Value>
    </TaxCatchAll>
    <lcf76f155ced4ddcb4097134ff3c332f xmlns="ec63df06-b539-42ac-a1c1-c36e16c7d2db">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99FAB9E-0077-4B96-A999-98174C6CE91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c63df06-b539-42ac-a1c1-c36e16c7d2db"/>
    <ds:schemaRef ds:uri="a6ec88d8-278f-40a0-b110-6be99255765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1E05DD2-2760-494F-8B8F-E1A6B94D01BC}">
  <ds:schemaRefs>
    <ds:schemaRef ds:uri="http://purl.org/dc/elements/1.1/"/>
    <ds:schemaRef ds:uri="http://schemas.microsoft.com/office/2006/metadata/properties"/>
    <ds:schemaRef ds:uri="http://schemas.microsoft.com/sharepoint/v3"/>
    <ds:schemaRef ds:uri="12ccf4b5-551c-4247-9bcf-6e97861357f3"/>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19fb6d02-a46a-49e3-a2eb-815c340912b4"/>
    <ds:schemaRef ds:uri="6beae8ba-3ce8-4dd8-9000-dbc7efd09272"/>
    <ds:schemaRef ds:uri="http://www.w3.org/XML/1998/namespace"/>
    <ds:schemaRef ds:uri="http://purl.org/dc/dcmitype/"/>
    <ds:schemaRef ds:uri="a6ec88d8-278f-40a0-b110-6be99255765a"/>
    <ds:schemaRef ds:uri="ec63df06-b539-42ac-a1c1-c36e16c7d2db"/>
  </ds:schemaRefs>
</ds:datastoreItem>
</file>

<file path=customXml/itemProps3.xml><?xml version="1.0" encoding="utf-8"?>
<ds:datastoreItem xmlns:ds="http://schemas.openxmlformats.org/officeDocument/2006/customXml" ds:itemID="{00E148E5-7B51-43DF-AEED-FD9E8BD3293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999</Words>
  <Application>Microsoft Macintosh PowerPoint</Application>
  <PresentationFormat>Breitbild</PresentationFormat>
  <Paragraphs>139</Paragraphs>
  <Slides>15</Slides>
  <Notes>15</Notes>
  <HiddenSlides>0</HiddenSlides>
  <MMClips>0</MMClips>
  <ScaleCrop>false</ScaleCrop>
  <HeadingPairs>
    <vt:vector size="6" baseType="variant">
      <vt:variant>
        <vt:lpstr>Verwendete Schriftarten</vt:lpstr>
      </vt:variant>
      <vt:variant>
        <vt:i4>5</vt:i4>
      </vt:variant>
      <vt:variant>
        <vt:lpstr>Design</vt:lpstr>
      </vt:variant>
      <vt:variant>
        <vt:i4>2</vt:i4>
      </vt:variant>
      <vt:variant>
        <vt:lpstr>Folientitel</vt:lpstr>
      </vt:variant>
      <vt:variant>
        <vt:i4>15</vt:i4>
      </vt:variant>
    </vt:vector>
  </HeadingPairs>
  <TitlesOfParts>
    <vt:vector size="22" baseType="lpstr">
      <vt:lpstr>Arial</vt:lpstr>
      <vt:lpstr>Calibri</vt:lpstr>
      <vt:lpstr>Helvetica</vt:lpstr>
      <vt:lpstr>Symbol</vt:lpstr>
      <vt:lpstr>Wingdings</vt:lpstr>
      <vt:lpstr>Thème Office</vt:lpstr>
      <vt:lpstr>1_Thème Office</vt:lpstr>
      <vt:lpstr>    FAMILIENARMUT MASSNAHMEN dES KANTONS NEUENBURG  JAHRESKONFERENZ DER SODK 16. mai 2025 charmey </vt:lpstr>
      <vt:lpstr>Übersicht</vt:lpstr>
      <vt:lpstr> 1. Einleitung</vt:lpstr>
      <vt:lpstr> 1. Einleitung</vt:lpstr>
      <vt:lpstr>2. Einige Feststellungen</vt:lpstr>
      <vt:lpstr>2. Einige Feststellungen</vt:lpstr>
      <vt:lpstr>3. Mehrdimensionale Massnahmen für Familien</vt:lpstr>
      <vt:lpstr>3. Mehrdimensionale Massnahmen für Familien</vt:lpstr>
      <vt:lpstr>3. Mehrdimensionale Massnahmen für Familien</vt:lpstr>
      <vt:lpstr>3. Mehrdimensionale Massnahmen für Familien</vt:lpstr>
      <vt:lpstr>3. Mehrdimensionale Massnahmen für Familien</vt:lpstr>
      <vt:lpstr>3. Mehrdimensionale Massnahmen für Familien</vt:lpstr>
      <vt:lpstr>3. Mehrdimensionale Massnahmen für Familien</vt:lpstr>
      <vt:lpstr>4. Schlussfolgerung und Perspektiven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titre de la Présentation</dc:title>
  <dc:creator>Attinger Paola</dc:creator>
  <cp:keywords>Modèle PPT</cp:keywords>
  <cp:lastModifiedBy>Irene Bisang</cp:lastModifiedBy>
  <cp:revision>123</cp:revision>
  <cp:lastPrinted>2025-05-13T06:18:55Z</cp:lastPrinted>
  <dcterms:modified xsi:type="dcterms:W3CDTF">2025-05-14T06:54:35Z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0x0101009B762C60BF85354795CA3F75AEBEEE73</vt:lpwstr>
  </property>
  <property fmtid="{D5CDD505-2E9C-101B-9397-08002B2CF9AE}" pid="3" name="_dlc_policyId">
    <vt:lpwstr/>
  </property>
  <property fmtid="{D5CDD505-2E9C-101B-9397-08002B2CF9AE}" pid="4" name="ItemRetentionFormula">
    <vt:lpwstr/>
  </property>
  <property fmtid="{D5CDD505-2E9C-101B-9397-08002B2CF9AE}" pid="5" name="_dlc_DocIdItemGuid">
    <vt:lpwstr>ca442a55-81bc-447e-a4c3-6693f33bf569</vt:lpwstr>
  </property>
  <property fmtid="{D5CDD505-2E9C-101B-9397-08002B2CF9AE}" pid="6" name="IntraNeTargetAudience">
    <vt:lpwstr>1;#Administration cantonale|9e3ca1ef-67b7-4457-a1ff-e655024e850a</vt:lpwstr>
  </property>
  <property fmtid="{D5CDD505-2E9C-101B-9397-08002B2CF9AE}" pid="7" name="TaxKeyword">
    <vt:lpwstr>132;#Modèle PPT|844ec5db-8f8d-40a7-bc0b-3009100fc8ea</vt:lpwstr>
  </property>
  <property fmtid="{D5CDD505-2E9C-101B-9397-08002B2CF9AE}" pid="8" name="IntraNeInformationsType">
    <vt:lpwstr>44;#Modèle|327cf4ed-fa14-4c82-93c0-be942edcff16</vt:lpwstr>
  </property>
  <property fmtid="{D5CDD505-2E9C-101B-9397-08002B2CF9AE}" pid="9" name="IntraNeTransmitter">
    <vt:lpwstr>15;#CHAN|ba9d7f64-c9fb-4547-84bc-ea85752d9e4e</vt:lpwstr>
  </property>
  <property fmtid="{D5CDD505-2E9C-101B-9397-08002B2CF9AE}" pid="10" name="IntraNeThematic">
    <vt:lpwstr/>
  </property>
</Properties>
</file>